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9" r:id="rId4"/>
    <p:sldId id="263" r:id="rId5"/>
    <p:sldId id="264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7" r:id="rId17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333300"/>
    <a:srgbClr val="660033"/>
    <a:srgbClr val="FF0066"/>
    <a:srgbClr val="990000"/>
    <a:srgbClr val="CC0000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0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12/3/2019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0" y="152400"/>
            <a:ext cx="6781472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задач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применение </a:t>
            </a:r>
            <a:r>
              <a:rPr lang="ru-RU" sz="4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признаков</a:t>
            </a:r>
          </a:p>
          <a:p>
            <a:pPr algn="ctr"/>
            <a:r>
              <a:rPr lang="ru-RU" sz="4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равенства треугольников</a:t>
            </a:r>
            <a:endParaRPr lang="ru-RU" sz="4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08103" y="2362200"/>
            <a:ext cx="27548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урок по геометрии</a:t>
            </a:r>
          </a:p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206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 класс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101" name="Picture 5" descr="C:\Users\User\Desktop\Рисунок1.jpg"/>
          <p:cNvPicPr>
            <a:picLocks noChangeAspect="1" noChangeArrowheads="1"/>
          </p:cNvPicPr>
          <p:nvPr/>
        </p:nvPicPr>
        <p:blipFill>
          <a:blip r:embed="rId2" cstate="print"/>
          <a:srcRect l="3571" r="3571"/>
          <a:stretch>
            <a:fillRect/>
          </a:stretch>
        </p:blipFill>
        <p:spPr bwMode="auto">
          <a:xfrm>
            <a:off x="4648200" y="3581400"/>
            <a:ext cx="4240696" cy="3048000"/>
          </a:xfrm>
          <a:prstGeom prst="rect">
            <a:avLst/>
          </a:prstGeom>
          <a:noFill/>
        </p:spPr>
      </p:pic>
      <p:pic>
        <p:nvPicPr>
          <p:cNvPr id="4102" name="Picture 6" descr="C:\Users\User\Desktop\Рисунок2.jpg"/>
          <p:cNvPicPr>
            <a:picLocks noChangeAspect="1" noChangeArrowheads="1"/>
          </p:cNvPicPr>
          <p:nvPr/>
        </p:nvPicPr>
        <p:blipFill>
          <a:blip r:embed="rId3" cstate="print"/>
          <a:srcRect l="5660" r="5660"/>
          <a:stretch>
            <a:fillRect/>
          </a:stretch>
        </p:blipFill>
        <p:spPr bwMode="auto">
          <a:xfrm>
            <a:off x="304800" y="2971800"/>
            <a:ext cx="3962400" cy="3540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239000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Решение задач по готовым чертежам</a:t>
            </a:r>
            <a:endParaRPr lang="ru-RU" sz="2800" b="1" dirty="0"/>
          </a:p>
        </p:txBody>
      </p:sp>
      <p:sp>
        <p:nvSpPr>
          <p:cNvPr id="16" name="TextBox 34"/>
          <p:cNvSpPr txBox="1"/>
          <p:nvPr/>
        </p:nvSpPr>
        <p:spPr>
          <a:xfrm>
            <a:off x="3048000" y="51816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34"/>
          <p:cNvSpPr txBox="1"/>
          <p:nvPr/>
        </p:nvSpPr>
        <p:spPr>
          <a:xfrm>
            <a:off x="5029200" y="9144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34"/>
          <p:cNvSpPr txBox="1"/>
          <p:nvPr/>
        </p:nvSpPr>
        <p:spPr>
          <a:xfrm>
            <a:off x="5257800" y="358140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34"/>
          <p:cNvSpPr txBox="1"/>
          <p:nvPr/>
        </p:nvSpPr>
        <p:spPr>
          <a:xfrm>
            <a:off x="4953000" y="59436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48"/>
          <p:cNvSpPr txBox="1"/>
          <p:nvPr/>
        </p:nvSpPr>
        <p:spPr>
          <a:xfrm>
            <a:off x="1828800" y="1066800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400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2895600" y="1447800"/>
            <a:ext cx="4648200" cy="4419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5" name="Прямая соединительная линия 24"/>
          <p:cNvCxnSpPr>
            <a:stCxn id="22" idx="0"/>
            <a:endCxn id="22" idx="4"/>
          </p:cNvCxnSpPr>
          <p:nvPr/>
        </p:nvCxnSpPr>
        <p:spPr>
          <a:xfrm>
            <a:off x="5219700" y="1447800"/>
            <a:ext cx="0" cy="4419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>
            <a:stCxn id="22" idx="7"/>
            <a:endCxn id="22" idx="3"/>
          </p:cNvCxnSpPr>
          <p:nvPr/>
        </p:nvCxnSpPr>
        <p:spPr>
          <a:xfrm flipH="1">
            <a:off x="3576314" y="2095035"/>
            <a:ext cx="3286772" cy="312513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6934200" y="15240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7" name="Прямая соединительная линия 36"/>
          <p:cNvCxnSpPr>
            <a:stCxn id="22" idx="0"/>
            <a:endCxn id="22" idx="7"/>
          </p:cNvCxnSpPr>
          <p:nvPr/>
        </p:nvCxnSpPr>
        <p:spPr>
          <a:xfrm>
            <a:off x="5219700" y="1447800"/>
            <a:ext cx="1643386" cy="6472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stCxn id="22" idx="3"/>
            <a:endCxn id="22" idx="4"/>
          </p:cNvCxnSpPr>
          <p:nvPr/>
        </p:nvCxnSpPr>
        <p:spPr>
          <a:xfrm>
            <a:off x="3576314" y="5220165"/>
            <a:ext cx="1643386" cy="64723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6172200" cy="685800"/>
          </a:xfrm>
          <a:ln w="19050">
            <a:solidFill>
              <a:schemeClr val="tx1">
                <a:lumMod val="95000"/>
                <a:lumOff val="5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Историческая справка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38914" name="Picture 2" descr="C:\Users\User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14400"/>
            <a:ext cx="8229600" cy="5791200"/>
          </a:xfrm>
          <a:prstGeom prst="rect">
            <a:avLst/>
          </a:prstGeom>
          <a:noFill/>
          <a:ln w="9525">
            <a:solidFill>
              <a:schemeClr val="tx1">
                <a:lumMod val="95000"/>
                <a:lumOff val="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239000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Решение задач по готовым чертежам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5" name="Рисунок 4" descr="https://open-lesson.net/uploads/files/2017-11/QIP_Shot_Screen_1334.png"/>
          <p:cNvPicPr/>
          <p:nvPr/>
        </p:nvPicPr>
        <p:blipFill>
          <a:blip r:embed="rId2" cstate="print"/>
          <a:srcRect l="3636" t="2857" b="5714"/>
          <a:stretch>
            <a:fillRect/>
          </a:stretch>
        </p:blipFill>
        <p:spPr bwMode="auto">
          <a:xfrm>
            <a:off x="152400" y="838200"/>
            <a:ext cx="55626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7"/>
          <p:cNvSpPr txBox="1"/>
          <p:nvPr/>
        </p:nvSpPr>
        <p:spPr>
          <a:xfrm>
            <a:off x="5715000" y="1371600"/>
            <a:ext cx="30480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Дано: МО=О</a:t>
            </a:r>
            <a:r>
              <a:rPr lang="en-US" sz="2000" b="1" dirty="0" smtClean="0"/>
              <a:t>N</a:t>
            </a:r>
            <a:r>
              <a:rPr lang="ru-RU" sz="2000" b="1" dirty="0" smtClean="0"/>
              <a:t>, АМ=</a:t>
            </a:r>
            <a:r>
              <a:rPr lang="en-US" sz="2000" b="1" dirty="0" smtClean="0"/>
              <a:t>DN</a:t>
            </a:r>
            <a:r>
              <a:rPr lang="ru-RU" sz="2000" b="1" dirty="0" smtClean="0"/>
              <a:t>, АВ=С</a:t>
            </a:r>
            <a:r>
              <a:rPr lang="en-US" sz="2000" b="1" dirty="0" smtClean="0"/>
              <a:t>D</a:t>
            </a:r>
            <a:r>
              <a:rPr lang="ru-RU" sz="2000" b="1" dirty="0" smtClean="0"/>
              <a:t>, </a:t>
            </a:r>
            <a:r>
              <a:rPr lang="ru-RU" sz="2000" b="1" dirty="0" smtClean="0">
                <a:latin typeface="Cambria Math"/>
                <a:ea typeface="Cambria Math"/>
              </a:rPr>
              <a:t>∠ВМО=∠С</a:t>
            </a:r>
            <a:r>
              <a:rPr lang="en-US" sz="2000" b="1" dirty="0" smtClean="0">
                <a:latin typeface="Cambria Math"/>
                <a:ea typeface="Cambria Math"/>
              </a:rPr>
              <a:t>N</a:t>
            </a:r>
            <a:r>
              <a:rPr lang="ru-RU" sz="2000" b="1" dirty="0" smtClean="0">
                <a:latin typeface="Cambria Math"/>
                <a:ea typeface="Cambria Math"/>
              </a:rPr>
              <a:t>О.</a:t>
            </a:r>
          </a:p>
          <a:p>
            <a:endParaRPr lang="ru-RU" sz="2000" b="1" dirty="0" smtClean="0">
              <a:latin typeface="Cambria Math"/>
              <a:ea typeface="Cambria Math"/>
            </a:endParaRPr>
          </a:p>
          <a:p>
            <a:r>
              <a:rPr lang="ru-RU" sz="2000" b="1" dirty="0" smtClean="0">
                <a:latin typeface="Cambria Math"/>
                <a:ea typeface="Cambria Math"/>
              </a:rPr>
              <a:t>Доказать: ∆АВМ=∆</a:t>
            </a:r>
            <a:r>
              <a:rPr lang="en-US" sz="2000" b="1" dirty="0" smtClean="0">
                <a:latin typeface="Cambria Math"/>
                <a:ea typeface="Cambria Math"/>
              </a:rPr>
              <a:t>DCN</a:t>
            </a:r>
            <a:r>
              <a:rPr lang="ru-RU" sz="2000" b="1" dirty="0" smtClean="0">
                <a:latin typeface="Cambria Math"/>
                <a:ea typeface="Cambria Math"/>
              </a:rPr>
              <a:t>.</a:t>
            </a:r>
          </a:p>
        </p:txBody>
      </p:sp>
      <p:sp>
        <p:nvSpPr>
          <p:cNvPr id="7" name="TextBox 47"/>
          <p:cNvSpPr txBox="1"/>
          <p:nvPr/>
        </p:nvSpPr>
        <p:spPr>
          <a:xfrm>
            <a:off x="457200" y="4191000"/>
            <a:ext cx="83058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∆МВО=∆</a:t>
            </a:r>
            <a:r>
              <a:rPr lang="en-US" sz="2000" b="1" dirty="0" smtClean="0"/>
              <a:t>NCO</a:t>
            </a:r>
            <a:r>
              <a:rPr lang="ru-RU" sz="2000" b="1" dirty="0" smtClean="0"/>
              <a:t> по стороне и двум прилежащим к ней углам: МО=</a:t>
            </a:r>
            <a:r>
              <a:rPr lang="en-US" sz="2000" b="1" dirty="0" smtClean="0"/>
              <a:t>N</a:t>
            </a:r>
            <a:r>
              <a:rPr lang="ru-RU" sz="2000" b="1" dirty="0" smtClean="0"/>
              <a:t>О, </a:t>
            </a:r>
            <a:r>
              <a:rPr lang="ru-RU" sz="2000" b="1" dirty="0" smtClean="0">
                <a:latin typeface="Cambria Math"/>
                <a:ea typeface="Cambria Math"/>
              </a:rPr>
              <a:t>∠ВМО=∠С</a:t>
            </a:r>
            <a:r>
              <a:rPr lang="en-US" sz="2000" b="1" dirty="0" smtClean="0">
                <a:latin typeface="Cambria Math"/>
                <a:ea typeface="Cambria Math"/>
              </a:rPr>
              <a:t>N</a:t>
            </a:r>
            <a:r>
              <a:rPr lang="ru-RU" sz="2000" b="1" dirty="0" smtClean="0">
                <a:latin typeface="Cambria Math"/>
                <a:ea typeface="Cambria Math"/>
              </a:rPr>
              <a:t>О, </a:t>
            </a:r>
            <a:r>
              <a:rPr lang="ru-RU" sz="2000" b="1" dirty="0" smtClean="0">
                <a:latin typeface="Cambria Math"/>
                <a:ea typeface="Cambria Math"/>
              </a:rPr>
              <a:t>∠</a:t>
            </a:r>
            <a:r>
              <a:rPr lang="ru-RU" sz="2000" b="1" dirty="0" smtClean="0">
                <a:latin typeface="Cambria Math"/>
                <a:ea typeface="Cambria Math"/>
              </a:rPr>
              <a:t>ВОМ=</a:t>
            </a:r>
            <a:r>
              <a:rPr lang="ru-RU" sz="2000" b="1" dirty="0" smtClean="0">
                <a:latin typeface="Cambria Math"/>
                <a:ea typeface="Cambria Math"/>
              </a:rPr>
              <a:t>∠</a:t>
            </a:r>
            <a:r>
              <a:rPr lang="ru-RU" sz="2000" b="1" dirty="0" smtClean="0">
                <a:latin typeface="Cambria Math"/>
                <a:ea typeface="Cambria Math"/>
              </a:rPr>
              <a:t>СО</a:t>
            </a:r>
            <a:r>
              <a:rPr lang="en-US" sz="2000" b="1" dirty="0" smtClean="0">
                <a:latin typeface="Cambria Math"/>
                <a:ea typeface="Cambria Math"/>
              </a:rPr>
              <a:t>N</a:t>
            </a:r>
            <a:r>
              <a:rPr lang="ru-RU" sz="2000" b="1" dirty="0" smtClean="0">
                <a:latin typeface="Cambria Math"/>
                <a:ea typeface="Cambria Math"/>
              </a:rPr>
              <a:t> – вертикальные углы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8" name="TextBox 47"/>
          <p:cNvSpPr txBox="1"/>
          <p:nvPr/>
        </p:nvSpPr>
        <p:spPr>
          <a:xfrm>
            <a:off x="457200" y="5257800"/>
            <a:ext cx="3657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Т.к. ∆МВО=∆</a:t>
            </a:r>
            <a:r>
              <a:rPr lang="en-US" sz="2000" b="1" dirty="0" smtClean="0"/>
              <a:t>NCO</a:t>
            </a:r>
            <a:r>
              <a:rPr lang="ru-RU" sz="2000" b="1" dirty="0" smtClean="0"/>
              <a:t> то МВ=</a:t>
            </a:r>
            <a:r>
              <a:rPr lang="en-US" sz="2000" b="1" dirty="0" smtClean="0"/>
              <a:t>NC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9" name="TextBox 47"/>
          <p:cNvSpPr txBox="1"/>
          <p:nvPr/>
        </p:nvSpPr>
        <p:spPr>
          <a:xfrm>
            <a:off x="5867400" y="32766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Решение.</a:t>
            </a:r>
            <a:endParaRPr lang="ru-RU" sz="2000" b="1" dirty="0" smtClean="0">
              <a:latin typeface="Cambria Math"/>
              <a:ea typeface="Cambria Math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457200" y="6019800"/>
            <a:ext cx="7086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∆АВМ=∆</a:t>
            </a:r>
            <a:r>
              <a:rPr lang="en-US" sz="2000" b="1" dirty="0" smtClean="0"/>
              <a:t>DCN</a:t>
            </a:r>
            <a:r>
              <a:rPr lang="ru-RU" sz="2000" b="1" dirty="0" smtClean="0"/>
              <a:t> по трем сторонам: АВ=</a:t>
            </a:r>
            <a:r>
              <a:rPr lang="en-US" sz="2000" b="1" dirty="0" smtClean="0"/>
              <a:t>DC</a:t>
            </a:r>
            <a:r>
              <a:rPr lang="ru-RU" sz="2000" b="1" dirty="0" smtClean="0"/>
              <a:t>, АМ=</a:t>
            </a:r>
            <a:r>
              <a:rPr lang="en-US" sz="2000" b="1" dirty="0" smtClean="0"/>
              <a:t>DN</a:t>
            </a:r>
            <a:r>
              <a:rPr lang="ru-RU" sz="2000" b="1" dirty="0" smtClean="0"/>
              <a:t>, ВМ=</a:t>
            </a:r>
            <a:r>
              <a:rPr lang="en-US" sz="2000" b="1" dirty="0" smtClean="0"/>
              <a:t>CN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12" name="TextBox 48"/>
          <p:cNvSpPr txBox="1"/>
          <p:nvPr/>
        </p:nvSpPr>
        <p:spPr>
          <a:xfrm>
            <a:off x="8229600" y="4572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239000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Решение задач по готовым чертежам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47"/>
          <p:cNvSpPr txBox="1"/>
          <p:nvPr/>
        </p:nvSpPr>
        <p:spPr>
          <a:xfrm>
            <a:off x="5943600" y="1600200"/>
            <a:ext cx="3200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Дано: МО=О</a:t>
            </a:r>
            <a:r>
              <a:rPr lang="en-US" sz="2000" b="1" dirty="0" smtClean="0"/>
              <a:t>N</a:t>
            </a:r>
            <a:r>
              <a:rPr lang="ru-RU" sz="2000" b="1" dirty="0" smtClean="0"/>
              <a:t>, </a:t>
            </a:r>
            <a:r>
              <a:rPr lang="ru-RU" sz="2000" b="1" dirty="0" smtClean="0">
                <a:latin typeface="Cambria Math"/>
                <a:ea typeface="Cambria Math"/>
              </a:rPr>
              <a:t>∠М=∠</a:t>
            </a:r>
            <a:r>
              <a:rPr lang="en-US" sz="2000" b="1" dirty="0" smtClean="0">
                <a:latin typeface="Cambria Math"/>
                <a:ea typeface="Cambria Math"/>
              </a:rPr>
              <a:t>N</a:t>
            </a:r>
            <a:r>
              <a:rPr lang="ru-RU" sz="2000" b="1" dirty="0" smtClean="0">
                <a:latin typeface="Cambria Math"/>
                <a:ea typeface="Cambria Math"/>
              </a:rPr>
              <a:t>.</a:t>
            </a:r>
          </a:p>
          <a:p>
            <a:endParaRPr lang="ru-RU" sz="2000" b="1" dirty="0" smtClean="0">
              <a:latin typeface="Cambria Math"/>
              <a:ea typeface="Cambria Math"/>
            </a:endParaRPr>
          </a:p>
          <a:p>
            <a:r>
              <a:rPr lang="ru-RU" sz="2000" b="1" dirty="0" smtClean="0">
                <a:latin typeface="Cambria Math"/>
                <a:ea typeface="Cambria Math"/>
              </a:rPr>
              <a:t>Доказать: ∆ВОС - равнобедренный.</a:t>
            </a:r>
          </a:p>
        </p:txBody>
      </p:sp>
      <p:sp>
        <p:nvSpPr>
          <p:cNvPr id="7" name="TextBox 47"/>
          <p:cNvSpPr txBox="1"/>
          <p:nvPr/>
        </p:nvSpPr>
        <p:spPr>
          <a:xfrm>
            <a:off x="457200" y="4191000"/>
            <a:ext cx="83058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∆МВО=∆</a:t>
            </a:r>
            <a:r>
              <a:rPr lang="en-US" sz="2000" b="1" dirty="0" smtClean="0"/>
              <a:t>NCO</a:t>
            </a:r>
            <a:r>
              <a:rPr lang="ru-RU" sz="2000" b="1" dirty="0" smtClean="0"/>
              <a:t> по стороне и двум прилежащим к ней углам: ОМ=О</a:t>
            </a:r>
            <a:r>
              <a:rPr lang="en-US" sz="2000" b="1" dirty="0" smtClean="0"/>
              <a:t>N</a:t>
            </a:r>
            <a:r>
              <a:rPr lang="ru-RU" sz="2000" b="1" dirty="0" smtClean="0"/>
              <a:t>, </a:t>
            </a:r>
            <a:r>
              <a:rPr lang="ru-RU" sz="2000" b="1" dirty="0" smtClean="0">
                <a:latin typeface="Cambria Math"/>
                <a:ea typeface="Cambria Math"/>
              </a:rPr>
              <a:t>∠ВМО=∠С</a:t>
            </a:r>
            <a:r>
              <a:rPr lang="en-US" sz="2000" b="1" dirty="0" smtClean="0">
                <a:latin typeface="Cambria Math"/>
                <a:ea typeface="Cambria Math"/>
              </a:rPr>
              <a:t>N</a:t>
            </a:r>
            <a:r>
              <a:rPr lang="ru-RU" sz="2000" b="1" dirty="0" smtClean="0">
                <a:latin typeface="Cambria Math"/>
                <a:ea typeface="Cambria Math"/>
              </a:rPr>
              <a:t>О, </a:t>
            </a:r>
            <a:r>
              <a:rPr lang="ru-RU" sz="2000" b="1" dirty="0" smtClean="0">
                <a:latin typeface="Cambria Math"/>
                <a:ea typeface="Cambria Math"/>
              </a:rPr>
              <a:t>∠</a:t>
            </a:r>
            <a:r>
              <a:rPr lang="ru-RU" sz="2000" b="1" dirty="0" smtClean="0">
                <a:latin typeface="Cambria Math"/>
                <a:ea typeface="Cambria Math"/>
              </a:rPr>
              <a:t>ВОМ=</a:t>
            </a:r>
            <a:r>
              <a:rPr lang="ru-RU" sz="2000" b="1" dirty="0" smtClean="0">
                <a:latin typeface="Cambria Math"/>
                <a:ea typeface="Cambria Math"/>
              </a:rPr>
              <a:t>∠</a:t>
            </a:r>
            <a:r>
              <a:rPr lang="ru-RU" sz="2000" b="1" dirty="0" smtClean="0">
                <a:latin typeface="Cambria Math"/>
                <a:ea typeface="Cambria Math"/>
              </a:rPr>
              <a:t>СО</a:t>
            </a:r>
            <a:r>
              <a:rPr lang="en-US" sz="2000" b="1" dirty="0" smtClean="0">
                <a:latin typeface="Cambria Math"/>
                <a:ea typeface="Cambria Math"/>
              </a:rPr>
              <a:t>N</a:t>
            </a:r>
            <a:r>
              <a:rPr lang="ru-RU" sz="2000" b="1" dirty="0" smtClean="0">
                <a:latin typeface="Cambria Math"/>
                <a:ea typeface="Cambria Math"/>
              </a:rPr>
              <a:t> – вертикальные углы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8" name="TextBox 47"/>
          <p:cNvSpPr txBox="1"/>
          <p:nvPr/>
        </p:nvSpPr>
        <p:spPr>
          <a:xfrm>
            <a:off x="457200" y="5257800"/>
            <a:ext cx="3657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Т.к. ∆МВО=∆</a:t>
            </a:r>
            <a:r>
              <a:rPr lang="en-US" sz="2000" b="1" dirty="0" smtClean="0"/>
              <a:t>NCO</a:t>
            </a:r>
            <a:r>
              <a:rPr lang="ru-RU" sz="2000" b="1" dirty="0" smtClean="0"/>
              <a:t> то ВО=СО.</a:t>
            </a:r>
            <a:endParaRPr lang="ru-RU" sz="2000" b="1" dirty="0"/>
          </a:p>
        </p:txBody>
      </p:sp>
      <p:sp>
        <p:nvSpPr>
          <p:cNvPr id="9" name="TextBox 47"/>
          <p:cNvSpPr txBox="1"/>
          <p:nvPr/>
        </p:nvSpPr>
        <p:spPr>
          <a:xfrm>
            <a:off x="5943600" y="34290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Решение.</a:t>
            </a:r>
            <a:endParaRPr lang="ru-RU" sz="2000" b="1" dirty="0" smtClean="0">
              <a:latin typeface="Cambria Math"/>
              <a:ea typeface="Cambria Math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457200" y="6019800"/>
            <a:ext cx="70866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Значит</a:t>
            </a:r>
            <a:r>
              <a:rPr lang="ru-RU" sz="2000" b="1" dirty="0" smtClean="0">
                <a:latin typeface="Cambria Math"/>
                <a:ea typeface="Cambria Math"/>
              </a:rPr>
              <a:t> ∆ВОС - равнобедренный.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0" name="TextBox 48"/>
          <p:cNvSpPr txBox="1"/>
          <p:nvPr/>
        </p:nvSpPr>
        <p:spPr>
          <a:xfrm>
            <a:off x="8229600" y="4572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2" name="Рисунок 11" descr="https://open-lesson.net/uploads/files/2017-11/QIP_Shot_Screen_1335.png"/>
          <p:cNvPicPr/>
          <p:nvPr/>
        </p:nvPicPr>
        <p:blipFill>
          <a:blip r:embed="rId2" cstate="print"/>
          <a:srcRect l="7171" t="5882" b="9559"/>
          <a:stretch>
            <a:fillRect/>
          </a:stretch>
        </p:blipFill>
        <p:spPr bwMode="auto">
          <a:xfrm>
            <a:off x="152400" y="990600"/>
            <a:ext cx="5486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95400" y="0"/>
            <a:ext cx="7239000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Решение задач по готовым чертежам</a:t>
            </a:r>
            <a:endParaRPr lang="ru-RU" sz="28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TextBox 47"/>
          <p:cNvSpPr txBox="1"/>
          <p:nvPr/>
        </p:nvSpPr>
        <p:spPr>
          <a:xfrm>
            <a:off x="6553200" y="1295400"/>
            <a:ext cx="152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Найти</a:t>
            </a:r>
            <a:r>
              <a:rPr lang="ru-RU" sz="2000" b="1" dirty="0" smtClean="0">
                <a:latin typeface="Cambria Math"/>
                <a:ea typeface="Cambria Math"/>
              </a:rPr>
              <a:t>: </a:t>
            </a:r>
            <a:r>
              <a:rPr lang="en-US" sz="2000" b="1" dirty="0" smtClean="0">
                <a:latin typeface="Cambria Math"/>
                <a:ea typeface="Cambria Math"/>
              </a:rPr>
              <a:t>FK</a:t>
            </a:r>
            <a:r>
              <a:rPr lang="ru-RU" sz="2000" b="1" dirty="0" smtClean="0">
                <a:latin typeface="Cambria Math"/>
                <a:ea typeface="Cambria Math"/>
              </a:rPr>
              <a:t>.</a:t>
            </a:r>
          </a:p>
        </p:txBody>
      </p:sp>
      <p:sp>
        <p:nvSpPr>
          <p:cNvPr id="7" name="TextBox 47"/>
          <p:cNvSpPr txBox="1"/>
          <p:nvPr/>
        </p:nvSpPr>
        <p:spPr>
          <a:xfrm>
            <a:off x="4648200" y="2438400"/>
            <a:ext cx="42672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АВ=5см, АВ=ВС, тогда ВС=5см.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47"/>
          <p:cNvSpPr txBox="1"/>
          <p:nvPr/>
        </p:nvSpPr>
        <p:spPr>
          <a:xfrm>
            <a:off x="4724400" y="2971800"/>
            <a:ext cx="365760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∆</a:t>
            </a:r>
            <a:r>
              <a:rPr lang="en-US" sz="2000" b="1" dirty="0" smtClean="0"/>
              <a:t>D</a:t>
            </a:r>
            <a:r>
              <a:rPr lang="ru-RU" sz="2000" b="1" dirty="0" smtClean="0"/>
              <a:t>ВС=∆</a:t>
            </a:r>
            <a:r>
              <a:rPr lang="en-US" sz="2000" b="1" dirty="0" smtClean="0"/>
              <a:t>DFO</a:t>
            </a:r>
            <a:r>
              <a:rPr lang="ru-RU" sz="2000" b="1" dirty="0" smtClean="0"/>
              <a:t> по двум сторонам и углу между ними.</a:t>
            </a:r>
            <a:endParaRPr lang="ru-RU" sz="2000" b="1" dirty="0"/>
          </a:p>
        </p:txBody>
      </p:sp>
      <p:sp>
        <p:nvSpPr>
          <p:cNvPr id="9" name="TextBox 47"/>
          <p:cNvSpPr txBox="1"/>
          <p:nvPr/>
        </p:nvSpPr>
        <p:spPr>
          <a:xfrm>
            <a:off x="6553200" y="1981200"/>
            <a:ext cx="1447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Решение.</a:t>
            </a:r>
            <a:endParaRPr lang="ru-RU" sz="2000" b="1" dirty="0" smtClean="0">
              <a:latin typeface="Cambria Math"/>
              <a:ea typeface="Cambria Math"/>
            </a:endParaRPr>
          </a:p>
        </p:txBody>
      </p:sp>
      <p:sp>
        <p:nvSpPr>
          <p:cNvPr id="11" name="TextBox 47"/>
          <p:cNvSpPr txBox="1"/>
          <p:nvPr/>
        </p:nvSpPr>
        <p:spPr>
          <a:xfrm>
            <a:off x="4724400" y="3886200"/>
            <a:ext cx="3200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Значит</a:t>
            </a:r>
            <a:r>
              <a:rPr lang="ru-RU" sz="2000" b="1" dirty="0" smtClean="0">
                <a:latin typeface="Cambria Math"/>
                <a:ea typeface="Cambria Math"/>
              </a:rPr>
              <a:t> </a:t>
            </a:r>
            <a:r>
              <a:rPr lang="en-US" sz="2000" b="1" dirty="0" smtClean="0">
                <a:latin typeface="Cambria Math"/>
                <a:ea typeface="Cambria Math"/>
              </a:rPr>
              <a:t>FO=</a:t>
            </a:r>
            <a:r>
              <a:rPr lang="ru-RU" sz="2000" b="1" dirty="0" smtClean="0">
                <a:latin typeface="Cambria Math"/>
                <a:ea typeface="Cambria Math"/>
              </a:rPr>
              <a:t>ВС, </a:t>
            </a:r>
            <a:r>
              <a:rPr lang="en-US" sz="2000" b="1" dirty="0" smtClean="0">
                <a:latin typeface="Cambria Math"/>
                <a:ea typeface="Cambria Math"/>
              </a:rPr>
              <a:t>FO</a:t>
            </a:r>
            <a:r>
              <a:rPr lang="ru-RU" sz="2000" b="1" dirty="0" smtClean="0">
                <a:latin typeface="Cambria Math"/>
                <a:ea typeface="Cambria Math"/>
              </a:rPr>
              <a:t>=5см.</a:t>
            </a:r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10" name="TextBox 48"/>
          <p:cNvSpPr txBox="1"/>
          <p:nvPr/>
        </p:nvSpPr>
        <p:spPr>
          <a:xfrm>
            <a:off x="8229600" y="4572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Рисунок 12" descr="https://open-lesson.net/uploads/files/2017-11/QIP_Shot_Screen_1336.png"/>
          <p:cNvPicPr/>
          <p:nvPr/>
        </p:nvPicPr>
        <p:blipFill>
          <a:blip r:embed="rId2" cstate="print"/>
          <a:srcRect l="6048"/>
          <a:stretch>
            <a:fillRect/>
          </a:stretch>
        </p:blipFill>
        <p:spPr bwMode="auto">
          <a:xfrm>
            <a:off x="228600" y="685800"/>
            <a:ext cx="44958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34"/>
          <p:cNvSpPr txBox="1"/>
          <p:nvPr/>
        </p:nvSpPr>
        <p:spPr>
          <a:xfrm>
            <a:off x="2438400" y="167640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981200" y="2286000"/>
            <a:ext cx="228600" cy="1524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34"/>
          <p:cNvSpPr txBox="1"/>
          <p:nvPr/>
        </p:nvSpPr>
        <p:spPr>
          <a:xfrm>
            <a:off x="304800" y="1447800"/>
            <a:ext cx="4042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F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47"/>
          <p:cNvSpPr txBox="1"/>
          <p:nvPr/>
        </p:nvSpPr>
        <p:spPr>
          <a:xfrm>
            <a:off x="4724400" y="4572000"/>
            <a:ext cx="3200400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∆</a:t>
            </a:r>
            <a:r>
              <a:rPr lang="en-US" sz="2000" b="1" dirty="0" smtClean="0"/>
              <a:t>FHK</a:t>
            </a:r>
            <a:r>
              <a:rPr lang="ru-RU" sz="2000" b="1" dirty="0" smtClean="0"/>
              <a:t> – равнобедренный, тогда биссектриса НО является и медианой.</a:t>
            </a:r>
            <a:endParaRPr lang="ru-RU" sz="2000" b="1" dirty="0"/>
          </a:p>
        </p:txBody>
      </p:sp>
      <p:sp>
        <p:nvSpPr>
          <p:cNvPr id="19" name="TextBox 47"/>
          <p:cNvSpPr txBox="1"/>
          <p:nvPr/>
        </p:nvSpPr>
        <p:spPr>
          <a:xfrm>
            <a:off x="4800600" y="5638800"/>
            <a:ext cx="28194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b="1" dirty="0" smtClean="0"/>
              <a:t>Значит, </a:t>
            </a:r>
            <a:r>
              <a:rPr lang="en-US" sz="2000" b="1" dirty="0" smtClean="0"/>
              <a:t>FO=OK=5c</a:t>
            </a:r>
            <a:r>
              <a:rPr lang="ru-RU" sz="2000" b="1" dirty="0" smtClean="0"/>
              <a:t>м.</a:t>
            </a:r>
            <a:endParaRPr lang="ru-RU" sz="2000" b="1" dirty="0"/>
          </a:p>
        </p:txBody>
      </p:sp>
      <p:sp>
        <p:nvSpPr>
          <p:cNvPr id="20" name="TextBox 47"/>
          <p:cNvSpPr txBox="1"/>
          <p:nvPr/>
        </p:nvSpPr>
        <p:spPr>
          <a:xfrm>
            <a:off x="4800600" y="6172200"/>
            <a:ext cx="25908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FK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FO+OK=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10см.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8" grpId="0" animBg="1"/>
      <p:bldP spid="19" grpId="0" animBg="1"/>
      <p:bldP spid="2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7239000" cy="63976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Практическая работа.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https://open-lesson.net/uploads/files/2017-11/QIP_Shot_Screen_1337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43000"/>
            <a:ext cx="91440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57200" y="4267200"/>
            <a:ext cx="8153400" cy="224676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Нужно исследовать каждую геометрическую фигуру:</a:t>
            </a:r>
          </a:p>
          <a:p>
            <a:endParaRPr lang="ru-RU" sz="1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     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отметить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равные отрезки и углы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endParaRPr lang="ru-RU" sz="10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                выписать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пары равных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треугольников. 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         Работа выполняется в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опросных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листах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3429000" y="152400"/>
            <a:ext cx="3352800" cy="63976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</a:rPr>
              <a:t>Задание на дом</a:t>
            </a:r>
            <a:endParaRPr lang="ru-RU" sz="3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71600" y="838200"/>
            <a:ext cx="6934200" cy="98488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Ответить на вопросы к главе 2 (стр. 47);</a:t>
            </a:r>
          </a:p>
          <a:p>
            <a:endParaRPr lang="ru-RU" sz="1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№140, №141.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9938" name="Picture 2" descr="C:\Users\User\Desktop\img3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2057400"/>
            <a:ext cx="7543800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24200" y="76200"/>
            <a:ext cx="3733800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Теоретический опрос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685800"/>
            <a:ext cx="8610600" cy="3886200"/>
          </a:xfrm>
          <a:solidFill>
            <a:schemeClr val="bg1"/>
          </a:solidFill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Какую геометрическую фигуру изучаем?</a:t>
            </a:r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Какие вы знаете виды треугольников?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endParaRPr lang="ru-RU" sz="1200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Какие треугольники называются равными?</a:t>
            </a:r>
          </a:p>
          <a:p>
            <a:pPr>
              <a:buFont typeface="Wingdings" pitchFamily="2" charset="2"/>
              <a:buChar char="Ø"/>
            </a:pPr>
            <a:endParaRPr lang="ru-RU" sz="1800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Что помогает определить равенство треугольников?</a:t>
            </a:r>
          </a:p>
          <a:p>
            <a:pPr>
              <a:buFont typeface="Wingdings" pitchFamily="2" charset="2"/>
              <a:buChar char="Ø"/>
            </a:pPr>
            <a:endParaRPr lang="ru-RU" sz="2400" b="1" dirty="0" smtClean="0"/>
          </a:p>
          <a:p>
            <a:pPr>
              <a:buFont typeface="Wingdings" pitchFamily="2" charset="2"/>
              <a:buChar char="Ø"/>
            </a:pPr>
            <a:r>
              <a:rPr lang="ru-RU" sz="2400" b="1" dirty="0" smtClean="0"/>
              <a:t>Какие признаки треугольников вы знаете?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00800" y="685800"/>
            <a:ext cx="190988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треугольник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2000" y="1524000"/>
            <a:ext cx="7926242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остроугольные, прямоугольные, тупоугольные, </a:t>
            </a:r>
          </a:p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равнобедренные, равносторонние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2667000"/>
            <a:ext cx="62484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которые можно совместить при наложении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24000" y="3429000"/>
            <a:ext cx="6248400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B050"/>
                </a:solidFill>
              </a:rPr>
              <a:t>признаки равенства треугольников</a:t>
            </a:r>
            <a:endParaRPr lang="ru-RU" sz="2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B050"/>
              </a:solidFill>
            </a:endParaRPr>
          </a:p>
        </p:txBody>
      </p:sp>
      <p:pic>
        <p:nvPicPr>
          <p:cNvPr id="9" name="Рисунок 8" descr="https://ds04.infourok.ru/uploads/ex/0dbd/0006b0f4-3ce23169/img8.jpg"/>
          <p:cNvPicPr/>
          <p:nvPr/>
        </p:nvPicPr>
        <p:blipFill>
          <a:blip r:embed="rId2" cstate="print"/>
          <a:srcRect l="3998" t="18523" r="45574" b="55032"/>
          <a:stretch>
            <a:fillRect/>
          </a:stretch>
        </p:blipFill>
        <p:spPr bwMode="auto">
          <a:xfrm>
            <a:off x="152400" y="4572000"/>
            <a:ext cx="27432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s://ds04.infourok.ru/uploads/ex/0dbd/0006b0f4-3ce23169/img8.jpg"/>
          <p:cNvPicPr/>
          <p:nvPr/>
        </p:nvPicPr>
        <p:blipFill>
          <a:blip r:embed="rId2" cstate="print"/>
          <a:srcRect l="39405" t="45491" r="1996" b="28350"/>
          <a:stretch>
            <a:fillRect/>
          </a:stretch>
        </p:blipFill>
        <p:spPr bwMode="auto">
          <a:xfrm>
            <a:off x="2971800" y="4876800"/>
            <a:ext cx="29718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s://ds04.infourok.ru/uploads/ex/0dbd/0006b0f4-3ce23169/img8.jpg"/>
          <p:cNvPicPr/>
          <p:nvPr/>
        </p:nvPicPr>
        <p:blipFill>
          <a:blip r:embed="rId2" cstate="print"/>
          <a:srcRect l="4993" t="71068" r="42814" b="2144"/>
          <a:stretch>
            <a:fillRect/>
          </a:stretch>
        </p:blipFill>
        <p:spPr bwMode="auto">
          <a:xfrm>
            <a:off x="6096000" y="5334000"/>
            <a:ext cx="28956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457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Тест   «Признаки равенства треугольников»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Полилиния 33"/>
          <p:cNvSpPr/>
          <p:nvPr/>
        </p:nvSpPr>
        <p:spPr>
          <a:xfrm>
            <a:off x="3124200" y="3124201"/>
            <a:ext cx="158441" cy="228600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>
            <a:off x="7543800" y="1676400"/>
            <a:ext cx="228600" cy="228600"/>
          </a:xfrm>
          <a:custGeom>
            <a:avLst/>
            <a:gdLst>
              <a:gd name="connsiteX0" fmla="*/ 27095 w 65732"/>
              <a:gd name="connsiteY0" fmla="*/ 0 h 188150"/>
              <a:gd name="connsiteX1" fmla="*/ 39974 w 65732"/>
              <a:gd name="connsiteY1" fmla="*/ 180304 h 188150"/>
              <a:gd name="connsiteX2" fmla="*/ 65732 w 65732"/>
              <a:gd name="connsiteY2" fmla="*/ 180304 h 18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732" h="188150">
                <a:moveTo>
                  <a:pt x="27095" y="0"/>
                </a:moveTo>
                <a:cubicBezTo>
                  <a:pt x="11690" y="77024"/>
                  <a:pt x="0" y="90363"/>
                  <a:pt x="39974" y="180304"/>
                </a:cubicBezTo>
                <a:cubicBezTo>
                  <a:pt x="43461" y="188150"/>
                  <a:pt x="57146" y="180304"/>
                  <a:pt x="65732" y="18030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 flipH="1">
            <a:off x="1600200" y="2895600"/>
            <a:ext cx="7620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flipH="1">
            <a:off x="1752600" y="2971800"/>
            <a:ext cx="7620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6781800" y="2590800"/>
            <a:ext cx="304800" cy="228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>
            <a:off x="6705600" y="2743200"/>
            <a:ext cx="228600" cy="1524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34"/>
          <p:cNvSpPr txBox="1"/>
          <p:nvPr/>
        </p:nvSpPr>
        <p:spPr>
          <a:xfrm>
            <a:off x="381000" y="266700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4" name="TextBox 36"/>
          <p:cNvSpPr txBox="1"/>
          <p:nvPr/>
        </p:nvSpPr>
        <p:spPr>
          <a:xfrm>
            <a:off x="1447800" y="914400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45" name="TextBox 38"/>
          <p:cNvSpPr txBox="1"/>
          <p:nvPr/>
        </p:nvSpPr>
        <p:spPr>
          <a:xfrm>
            <a:off x="3581400" y="3276600"/>
            <a:ext cx="40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</a:t>
            </a:r>
            <a:endParaRPr lang="ru-RU" sz="2400" dirty="0"/>
          </a:p>
        </p:txBody>
      </p:sp>
      <p:sp>
        <p:nvSpPr>
          <p:cNvPr id="46" name="TextBox 40"/>
          <p:cNvSpPr txBox="1"/>
          <p:nvPr/>
        </p:nvSpPr>
        <p:spPr>
          <a:xfrm>
            <a:off x="5638800" y="358140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D</a:t>
            </a:r>
            <a:endParaRPr lang="ru-RU" sz="2400" dirty="0"/>
          </a:p>
        </p:txBody>
      </p:sp>
      <p:sp>
        <p:nvSpPr>
          <p:cNvPr id="47" name="TextBox 41"/>
          <p:cNvSpPr txBox="1"/>
          <p:nvPr/>
        </p:nvSpPr>
        <p:spPr>
          <a:xfrm>
            <a:off x="8077200" y="1295400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F</a:t>
            </a:r>
            <a:endParaRPr lang="en-US" sz="2400" dirty="0"/>
          </a:p>
        </p:txBody>
      </p:sp>
      <p:sp>
        <p:nvSpPr>
          <p:cNvPr id="48" name="TextBox 46"/>
          <p:cNvSpPr txBox="1"/>
          <p:nvPr/>
        </p:nvSpPr>
        <p:spPr>
          <a:xfrm>
            <a:off x="4876800" y="1828800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9" name="TextBox 47"/>
          <p:cNvSpPr txBox="1"/>
          <p:nvPr/>
        </p:nvSpPr>
        <p:spPr>
          <a:xfrm>
            <a:off x="1219200" y="4191000"/>
            <a:ext cx="7772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Какое условие должно </a:t>
            </a:r>
            <a:r>
              <a:rPr lang="ru-RU" sz="2400" b="1" dirty="0" smtClean="0"/>
              <a:t>быть выполнено</a:t>
            </a:r>
            <a:r>
              <a:rPr lang="ru-RU" sz="2400" b="1" dirty="0" smtClean="0"/>
              <a:t>, чтобы </a:t>
            </a:r>
            <a:r>
              <a:rPr lang="ru-RU" sz="2400" b="1" dirty="0" smtClean="0"/>
              <a:t>эти треугольники </a:t>
            </a:r>
            <a:r>
              <a:rPr lang="ru-RU" sz="2400" b="1" dirty="0" smtClean="0"/>
              <a:t>были </a:t>
            </a:r>
            <a:r>
              <a:rPr lang="ru-RU" sz="2400" b="1" dirty="0" smtClean="0"/>
              <a:t>равны по </a:t>
            </a:r>
            <a:r>
              <a:rPr lang="ru-RU" sz="2400" b="1" dirty="0" smtClean="0"/>
              <a:t>первому признаку?</a:t>
            </a:r>
            <a:endParaRPr lang="ru-RU" sz="2400" b="1" dirty="0"/>
          </a:p>
        </p:txBody>
      </p:sp>
      <p:sp>
        <p:nvSpPr>
          <p:cNvPr id="50" name="TextBox 48"/>
          <p:cNvSpPr txBox="1"/>
          <p:nvPr/>
        </p:nvSpPr>
        <p:spPr>
          <a:xfrm>
            <a:off x="1143000" y="51816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АВ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ВЕ</a:t>
            </a:r>
            <a:endParaRPr lang="ru-RU" sz="24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779957">
            <a:off x="913482" y="1523034"/>
            <a:ext cx="2892477" cy="1676400"/>
          </a:xfrm>
          <a:prstGeom prst="triangle">
            <a:avLst>
              <a:gd name="adj" fmla="val 17067"/>
            </a:avLst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Равнобедренный треугольник 68"/>
          <p:cNvSpPr/>
          <p:nvPr/>
        </p:nvSpPr>
        <p:spPr>
          <a:xfrm rot="18939059">
            <a:off x="5050684" y="1153155"/>
            <a:ext cx="2892477" cy="1676400"/>
          </a:xfrm>
          <a:prstGeom prst="triangle">
            <a:avLst>
              <a:gd name="adj" fmla="val 17067"/>
            </a:avLst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48"/>
          <p:cNvSpPr txBox="1"/>
          <p:nvPr/>
        </p:nvSpPr>
        <p:spPr>
          <a:xfrm>
            <a:off x="3429000" y="54102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mbria Math"/>
                <a:cs typeface="Arial" pitchFamily="34" charset="0"/>
              </a:rPr>
              <a:t>∠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=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mbria Math"/>
                <a:cs typeface="Arial" pitchFamily="34" charset="0"/>
              </a:rPr>
              <a:t>∠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48"/>
          <p:cNvSpPr txBox="1"/>
          <p:nvPr/>
        </p:nvSpPr>
        <p:spPr>
          <a:xfrm>
            <a:off x="6324600" y="56388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.  ВС 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en-US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F</a:t>
            </a:r>
            <a:endParaRPr lang="ru-RU" sz="2400" b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48"/>
          <p:cNvSpPr txBox="1"/>
          <p:nvPr/>
        </p:nvSpPr>
        <p:spPr>
          <a:xfrm>
            <a:off x="6172200" y="5562600"/>
            <a:ext cx="2362200" cy="707886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6" name="TextBox 48"/>
          <p:cNvSpPr txBox="1"/>
          <p:nvPr/>
        </p:nvSpPr>
        <p:spPr>
          <a:xfrm>
            <a:off x="3581400" y="838200"/>
            <a:ext cx="60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5400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457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Тест   «Признаки равенства треугольников»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Полилиния 33"/>
          <p:cNvSpPr/>
          <p:nvPr/>
        </p:nvSpPr>
        <p:spPr>
          <a:xfrm>
            <a:off x="3124200" y="2895600"/>
            <a:ext cx="158441" cy="304800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38" name="Полилиния 37"/>
          <p:cNvSpPr/>
          <p:nvPr/>
        </p:nvSpPr>
        <p:spPr>
          <a:xfrm rot="9626721">
            <a:off x="5444442" y="3001691"/>
            <a:ext cx="236316" cy="245332"/>
          </a:xfrm>
          <a:custGeom>
            <a:avLst/>
            <a:gdLst>
              <a:gd name="connsiteX0" fmla="*/ 27095 w 65732"/>
              <a:gd name="connsiteY0" fmla="*/ 0 h 188150"/>
              <a:gd name="connsiteX1" fmla="*/ 39974 w 65732"/>
              <a:gd name="connsiteY1" fmla="*/ 180304 h 188150"/>
              <a:gd name="connsiteX2" fmla="*/ 65732 w 65732"/>
              <a:gd name="connsiteY2" fmla="*/ 180304 h 18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732" h="188150">
                <a:moveTo>
                  <a:pt x="27095" y="0"/>
                </a:moveTo>
                <a:cubicBezTo>
                  <a:pt x="11690" y="77024"/>
                  <a:pt x="0" y="90363"/>
                  <a:pt x="39974" y="180304"/>
                </a:cubicBezTo>
                <a:cubicBezTo>
                  <a:pt x="43461" y="188150"/>
                  <a:pt x="57146" y="180304"/>
                  <a:pt x="65732" y="18030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43" name="TextBox 34"/>
          <p:cNvSpPr txBox="1"/>
          <p:nvPr/>
        </p:nvSpPr>
        <p:spPr>
          <a:xfrm>
            <a:off x="1295400" y="99060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4" name="TextBox 36"/>
          <p:cNvSpPr txBox="1"/>
          <p:nvPr/>
        </p:nvSpPr>
        <p:spPr>
          <a:xfrm>
            <a:off x="3733800" y="3048000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45" name="TextBox 38"/>
          <p:cNvSpPr txBox="1"/>
          <p:nvPr/>
        </p:nvSpPr>
        <p:spPr>
          <a:xfrm>
            <a:off x="457200" y="2895600"/>
            <a:ext cx="40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</a:t>
            </a:r>
            <a:endParaRPr lang="ru-RU" sz="2400" dirty="0"/>
          </a:p>
        </p:txBody>
      </p:sp>
      <p:sp>
        <p:nvSpPr>
          <p:cNvPr id="46" name="TextBox 40"/>
          <p:cNvSpPr txBox="1"/>
          <p:nvPr/>
        </p:nvSpPr>
        <p:spPr>
          <a:xfrm>
            <a:off x="5486400" y="114300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D</a:t>
            </a:r>
            <a:endParaRPr lang="ru-RU" sz="2400" dirty="0"/>
          </a:p>
        </p:txBody>
      </p:sp>
      <p:sp>
        <p:nvSpPr>
          <p:cNvPr id="47" name="TextBox 41"/>
          <p:cNvSpPr txBox="1"/>
          <p:nvPr/>
        </p:nvSpPr>
        <p:spPr>
          <a:xfrm>
            <a:off x="8229600" y="2514600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F</a:t>
            </a:r>
            <a:endParaRPr lang="en-US" sz="2400" dirty="0"/>
          </a:p>
        </p:txBody>
      </p:sp>
      <p:sp>
        <p:nvSpPr>
          <p:cNvPr id="48" name="TextBox 46"/>
          <p:cNvSpPr txBox="1"/>
          <p:nvPr/>
        </p:nvSpPr>
        <p:spPr>
          <a:xfrm>
            <a:off x="5105400" y="3124200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49" name="TextBox 47"/>
          <p:cNvSpPr txBox="1"/>
          <p:nvPr/>
        </p:nvSpPr>
        <p:spPr>
          <a:xfrm>
            <a:off x="1447800" y="38862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Что достаточно доказать, чтобы треугольники были равны по второму признаку?</a:t>
            </a:r>
            <a:endParaRPr lang="ru-RU" sz="2400" b="1" dirty="0"/>
          </a:p>
        </p:txBody>
      </p:sp>
      <p:sp>
        <p:nvSpPr>
          <p:cNvPr id="50" name="TextBox 48"/>
          <p:cNvSpPr txBox="1"/>
          <p:nvPr/>
        </p:nvSpPr>
        <p:spPr>
          <a:xfrm>
            <a:off x="1143000" y="51816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АС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en-US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Е</a:t>
            </a:r>
            <a:endParaRPr lang="ru-RU" sz="24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200149">
            <a:off x="913482" y="1523034"/>
            <a:ext cx="2892477" cy="1676400"/>
          </a:xfrm>
          <a:prstGeom prst="triangle">
            <a:avLst>
              <a:gd name="adj" fmla="val 17067"/>
            </a:avLst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Равнобедренный треугольник 68"/>
          <p:cNvSpPr/>
          <p:nvPr/>
        </p:nvSpPr>
        <p:spPr>
          <a:xfrm rot="20991513">
            <a:off x="5230394" y="1384556"/>
            <a:ext cx="2892477" cy="1676400"/>
          </a:xfrm>
          <a:prstGeom prst="triangle">
            <a:avLst>
              <a:gd name="adj" fmla="val 17067"/>
            </a:avLst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48"/>
          <p:cNvSpPr txBox="1"/>
          <p:nvPr/>
        </p:nvSpPr>
        <p:spPr>
          <a:xfrm>
            <a:off x="3810000" y="54102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ВС = Е</a:t>
            </a:r>
            <a:r>
              <a:rPr lang="en-US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48"/>
          <p:cNvSpPr txBox="1"/>
          <p:nvPr/>
        </p:nvSpPr>
        <p:spPr>
          <a:xfrm>
            <a:off x="6477000" y="55626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ru-RU" sz="2400" b="1" dirty="0" smtClean="0">
                <a:solidFill>
                  <a:srgbClr val="990000"/>
                </a:solidFill>
                <a:latin typeface="Cambria Math"/>
                <a:ea typeface="Cambria Math"/>
                <a:cs typeface="Arial" pitchFamily="34" charset="0"/>
              </a:rPr>
              <a:t>∠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А 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400" b="1" dirty="0" smtClean="0">
                <a:solidFill>
                  <a:srgbClr val="990000"/>
                </a:solidFill>
                <a:latin typeface="Cambria Math"/>
                <a:ea typeface="Cambria Math"/>
                <a:cs typeface="Arial" pitchFamily="34" charset="0"/>
              </a:rPr>
              <a:t>∠</a:t>
            </a:r>
            <a:r>
              <a:rPr lang="en-US" sz="2400" b="1" dirty="0" smtClean="0">
                <a:solidFill>
                  <a:srgbClr val="990000"/>
                </a:solidFill>
                <a:latin typeface="Cambria Math"/>
                <a:ea typeface="Cambria Math"/>
                <a:cs typeface="Arial" pitchFamily="34" charset="0"/>
              </a:rPr>
              <a:t>D</a:t>
            </a:r>
            <a:endParaRPr lang="ru-RU" sz="2400" b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48"/>
          <p:cNvSpPr txBox="1"/>
          <p:nvPr/>
        </p:nvSpPr>
        <p:spPr>
          <a:xfrm>
            <a:off x="3505200" y="5334000"/>
            <a:ext cx="2362200" cy="707886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6" name="TextBox 48"/>
          <p:cNvSpPr txBox="1"/>
          <p:nvPr/>
        </p:nvSpPr>
        <p:spPr>
          <a:xfrm>
            <a:off x="3581400" y="838200"/>
            <a:ext cx="990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5400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Полилиния 22"/>
          <p:cNvSpPr/>
          <p:nvPr/>
        </p:nvSpPr>
        <p:spPr>
          <a:xfrm>
            <a:off x="3276600" y="2971800"/>
            <a:ext cx="82241" cy="304800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4" name="Полилиния 23"/>
          <p:cNvSpPr/>
          <p:nvPr/>
        </p:nvSpPr>
        <p:spPr>
          <a:xfrm flipH="1">
            <a:off x="990600" y="2743200"/>
            <a:ext cx="228600" cy="381000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5" name="Полилиния 24"/>
          <p:cNvSpPr/>
          <p:nvPr/>
        </p:nvSpPr>
        <p:spPr>
          <a:xfrm>
            <a:off x="7543800" y="2590800"/>
            <a:ext cx="82241" cy="304800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26" name="Полилиния 25"/>
          <p:cNvSpPr/>
          <p:nvPr/>
        </p:nvSpPr>
        <p:spPr>
          <a:xfrm>
            <a:off x="7696200" y="2590800"/>
            <a:ext cx="76200" cy="304800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52400"/>
            <a:ext cx="7498080" cy="4572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75000"/>
                  </a:schemeClr>
                </a:solidFill>
              </a:rPr>
              <a:t>Тест   «Признаки равенства треугольников»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39" name="Прямая соединительная линия 38"/>
          <p:cNvCxnSpPr/>
          <p:nvPr/>
        </p:nvCxnSpPr>
        <p:spPr>
          <a:xfrm>
            <a:off x="1905000" y="2819400"/>
            <a:ext cx="15240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2057400" y="2743200"/>
            <a:ext cx="15240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>
            <a:off x="6553200" y="2438400"/>
            <a:ext cx="15240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flipH="1">
            <a:off x="6400800" y="2362200"/>
            <a:ext cx="1524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34"/>
          <p:cNvSpPr txBox="1"/>
          <p:nvPr/>
        </p:nvSpPr>
        <p:spPr>
          <a:xfrm>
            <a:off x="381000" y="3429000"/>
            <a:ext cx="380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А</a:t>
            </a:r>
            <a:endParaRPr lang="ru-RU" sz="2400" dirty="0"/>
          </a:p>
        </p:txBody>
      </p:sp>
      <p:sp>
        <p:nvSpPr>
          <p:cNvPr id="44" name="TextBox 36"/>
          <p:cNvSpPr txBox="1"/>
          <p:nvPr/>
        </p:nvSpPr>
        <p:spPr>
          <a:xfrm>
            <a:off x="1828800" y="762000"/>
            <a:ext cx="3674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В</a:t>
            </a:r>
            <a:endParaRPr lang="ru-RU" sz="2400" dirty="0"/>
          </a:p>
        </p:txBody>
      </p:sp>
      <p:sp>
        <p:nvSpPr>
          <p:cNvPr id="45" name="TextBox 38"/>
          <p:cNvSpPr txBox="1"/>
          <p:nvPr/>
        </p:nvSpPr>
        <p:spPr>
          <a:xfrm>
            <a:off x="3733800" y="1981200"/>
            <a:ext cx="4026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C</a:t>
            </a:r>
            <a:endParaRPr lang="ru-RU" sz="2400" dirty="0"/>
          </a:p>
        </p:txBody>
      </p:sp>
      <p:sp>
        <p:nvSpPr>
          <p:cNvPr id="46" name="TextBox 40"/>
          <p:cNvSpPr txBox="1"/>
          <p:nvPr/>
        </p:nvSpPr>
        <p:spPr>
          <a:xfrm>
            <a:off x="4800600" y="1371600"/>
            <a:ext cx="4154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D</a:t>
            </a:r>
            <a:endParaRPr lang="ru-RU" sz="2400" dirty="0"/>
          </a:p>
        </p:txBody>
      </p:sp>
      <p:sp>
        <p:nvSpPr>
          <p:cNvPr id="47" name="TextBox 41"/>
          <p:cNvSpPr txBox="1"/>
          <p:nvPr/>
        </p:nvSpPr>
        <p:spPr>
          <a:xfrm>
            <a:off x="8001000" y="3276600"/>
            <a:ext cx="328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F</a:t>
            </a:r>
            <a:endParaRPr lang="en-US" sz="2400" dirty="0"/>
          </a:p>
        </p:txBody>
      </p:sp>
      <p:sp>
        <p:nvSpPr>
          <p:cNvPr id="48" name="TextBox 46"/>
          <p:cNvSpPr txBox="1"/>
          <p:nvPr/>
        </p:nvSpPr>
        <p:spPr>
          <a:xfrm>
            <a:off x="7696200" y="990600"/>
            <a:ext cx="3545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/>
              <a:t>Е</a:t>
            </a:r>
            <a:endParaRPr lang="ru-RU" sz="2400" dirty="0"/>
          </a:p>
        </p:txBody>
      </p:sp>
      <p:sp>
        <p:nvSpPr>
          <p:cNvPr id="50" name="TextBox 48"/>
          <p:cNvSpPr txBox="1"/>
          <p:nvPr/>
        </p:nvSpPr>
        <p:spPr>
          <a:xfrm>
            <a:off x="1143000" y="51816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1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ВС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en-US" sz="2400" b="1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F</a:t>
            </a:r>
            <a:endParaRPr lang="ru-RU" sz="2400" b="1" dirty="0">
              <a:solidFill>
                <a:srgbClr val="0066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0" name="Равнобедренный треугольник 59"/>
          <p:cNvSpPr/>
          <p:nvPr/>
        </p:nvSpPr>
        <p:spPr>
          <a:xfrm rot="20204934">
            <a:off x="175077" y="1358822"/>
            <a:ext cx="3383647" cy="1583133"/>
          </a:xfrm>
          <a:prstGeom prst="triangle">
            <a:avLst>
              <a:gd name="adj" fmla="val 64443"/>
            </a:avLst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TextBox 48"/>
          <p:cNvSpPr txBox="1"/>
          <p:nvPr/>
        </p:nvSpPr>
        <p:spPr>
          <a:xfrm>
            <a:off x="3429000" y="5410200"/>
            <a:ext cx="1981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mbria Math"/>
                <a:cs typeface="Arial" pitchFamily="34" charset="0"/>
              </a:rPr>
              <a:t>∠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=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ea typeface="Cambria Math"/>
                <a:cs typeface="Arial" pitchFamily="34" charset="0"/>
              </a:rPr>
              <a:t>∠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4" name="TextBox 48"/>
          <p:cNvSpPr txBox="1"/>
          <p:nvPr/>
        </p:nvSpPr>
        <p:spPr>
          <a:xfrm>
            <a:off x="6324600" y="5638800"/>
            <a:ext cx="190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.  </a:t>
            </a:r>
            <a:r>
              <a:rPr lang="ru-RU" sz="2400" b="1" dirty="0" smtClean="0">
                <a:solidFill>
                  <a:srgbClr val="990000"/>
                </a:solidFill>
                <a:latin typeface="Cambria Math"/>
                <a:ea typeface="Cambria Math"/>
                <a:cs typeface="Arial" pitchFamily="34" charset="0"/>
              </a:rPr>
              <a:t>∠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400" b="1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= </a:t>
            </a:r>
            <a:r>
              <a:rPr lang="ru-RU" sz="2400" b="1" dirty="0" smtClean="0">
                <a:solidFill>
                  <a:srgbClr val="990000"/>
                </a:solidFill>
                <a:latin typeface="Cambria Math"/>
                <a:ea typeface="Cambria Math"/>
                <a:cs typeface="Arial" pitchFamily="34" charset="0"/>
              </a:rPr>
              <a:t>∠С</a:t>
            </a:r>
            <a:endParaRPr lang="ru-RU" sz="2400" b="1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48"/>
          <p:cNvSpPr txBox="1"/>
          <p:nvPr/>
        </p:nvSpPr>
        <p:spPr>
          <a:xfrm>
            <a:off x="914400" y="5181600"/>
            <a:ext cx="2362200" cy="707886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76" name="TextBox 48"/>
          <p:cNvSpPr txBox="1"/>
          <p:nvPr/>
        </p:nvSpPr>
        <p:spPr>
          <a:xfrm>
            <a:off x="3581400" y="838200"/>
            <a:ext cx="60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5400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Равнобедренный треугольник 22"/>
          <p:cNvSpPr/>
          <p:nvPr/>
        </p:nvSpPr>
        <p:spPr>
          <a:xfrm rot="1533507">
            <a:off x="5281355" y="1033448"/>
            <a:ext cx="3383647" cy="1583133"/>
          </a:xfrm>
          <a:prstGeom prst="triangle">
            <a:avLst>
              <a:gd name="adj" fmla="val 64443"/>
            </a:avLst>
          </a:prstGeom>
          <a:noFill/>
          <a:ln w="28575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8" name="Прямая соединительная линия 27"/>
          <p:cNvCxnSpPr/>
          <p:nvPr/>
        </p:nvCxnSpPr>
        <p:spPr>
          <a:xfrm>
            <a:off x="1219200" y="2209800"/>
            <a:ext cx="228600" cy="2286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6477000" y="1371600"/>
            <a:ext cx="76200" cy="3048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47"/>
          <p:cNvSpPr txBox="1"/>
          <p:nvPr/>
        </p:nvSpPr>
        <p:spPr>
          <a:xfrm>
            <a:off x="1447800" y="3886200"/>
            <a:ext cx="7010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b="1" dirty="0" smtClean="0"/>
              <a:t>Что достаточно доказать, чтобы треугольники были равны по третьему признаку?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52400" y="838200"/>
          <a:ext cx="8762999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2601"/>
                <a:gridCol w="7298399"/>
                <a:gridCol w="76199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№ </a:t>
                      </a:r>
                      <a:r>
                        <a:rPr lang="ru-RU" dirty="0" err="1" smtClean="0"/>
                        <a:t>п</a:t>
                      </a:r>
                      <a:r>
                        <a:rPr lang="ru-RU" dirty="0" smtClean="0"/>
                        <a:t>/</a:t>
                      </a:r>
                      <a:r>
                        <a:rPr lang="ru-RU" dirty="0" err="1" smtClean="0"/>
                        <a:t>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800" dirty="0" smtClean="0"/>
                    </a:p>
                    <a:p>
                      <a:pPr algn="ctr"/>
                      <a:r>
                        <a:rPr lang="ru-RU" sz="2400" dirty="0" smtClean="0"/>
                        <a:t>Утверждение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+/ – 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Если в треугольнике две стороны равны, то треугольник называется равнобедренным.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Отрезок, соединяющий вершину треугольника с противоположной стороной, называется медианой треугольника.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Если три стороны одного треугольника соответственно равны трем сторонам другого треугольника, то такие треугольники равны.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Если сторона и два</a:t>
                      </a:r>
                      <a:r>
                        <a:rPr lang="ru-RU" sz="1600" baseline="0" dirty="0" smtClean="0"/>
                        <a:t> угла одного треугольника равны соответственно стороне и двум углам другого треугольника, то такие треугольники равны.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Если две стороны и угол между ними одного треугольника соответственно равны двум сторонам и углу между ними другого треугольника, то такие треугольники равны.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В треугольнике углы при основании равны.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Биссектриса равнобедренного треугольника, проведенная к основанию, является медианой и высотой.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600" dirty="0" smtClean="0"/>
                        <a:t>Если три угла одного треугольника соответственно равны трем углам другого треугольника, то такие треугольники равны.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514600" y="152400"/>
            <a:ext cx="4648200" cy="457200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Тест   «Верно-неверно»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8" name="TextBox 47"/>
          <p:cNvSpPr txBox="1"/>
          <p:nvPr/>
        </p:nvSpPr>
        <p:spPr>
          <a:xfrm>
            <a:off x="8305800" y="15240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9" name="TextBox 47"/>
          <p:cNvSpPr txBox="1"/>
          <p:nvPr/>
        </p:nvSpPr>
        <p:spPr>
          <a:xfrm>
            <a:off x="8305800" y="26670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0" name="TextBox 47"/>
          <p:cNvSpPr txBox="1"/>
          <p:nvPr/>
        </p:nvSpPr>
        <p:spPr>
          <a:xfrm>
            <a:off x="8305800" y="3962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1" name="TextBox 47"/>
          <p:cNvSpPr txBox="1"/>
          <p:nvPr/>
        </p:nvSpPr>
        <p:spPr>
          <a:xfrm>
            <a:off x="8305800" y="51816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+</a:t>
            </a:r>
            <a:endParaRPr lang="ru-RU" sz="3200" b="1" dirty="0"/>
          </a:p>
        </p:txBody>
      </p:sp>
      <p:sp>
        <p:nvSpPr>
          <p:cNvPr id="12" name="TextBox 47"/>
          <p:cNvSpPr txBox="1"/>
          <p:nvPr/>
        </p:nvSpPr>
        <p:spPr>
          <a:xfrm>
            <a:off x="8305800" y="2057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– </a:t>
            </a:r>
            <a:endParaRPr lang="ru-RU" sz="3200" b="1" dirty="0"/>
          </a:p>
        </p:txBody>
      </p:sp>
      <p:sp>
        <p:nvSpPr>
          <p:cNvPr id="13" name="TextBox 47"/>
          <p:cNvSpPr txBox="1"/>
          <p:nvPr/>
        </p:nvSpPr>
        <p:spPr>
          <a:xfrm>
            <a:off x="8305800" y="32004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– </a:t>
            </a:r>
            <a:endParaRPr lang="ru-RU" sz="3200" b="1" dirty="0"/>
          </a:p>
        </p:txBody>
      </p:sp>
      <p:sp>
        <p:nvSpPr>
          <p:cNvPr id="14" name="TextBox 47"/>
          <p:cNvSpPr txBox="1"/>
          <p:nvPr/>
        </p:nvSpPr>
        <p:spPr>
          <a:xfrm>
            <a:off x="8305800" y="46482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– </a:t>
            </a:r>
            <a:endParaRPr lang="ru-RU" sz="3200" b="1" dirty="0"/>
          </a:p>
        </p:txBody>
      </p:sp>
      <p:sp>
        <p:nvSpPr>
          <p:cNvPr id="15" name="TextBox 47"/>
          <p:cNvSpPr txBox="1"/>
          <p:nvPr/>
        </p:nvSpPr>
        <p:spPr>
          <a:xfrm>
            <a:off x="8305800" y="5791200"/>
            <a:ext cx="457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b="1" dirty="0" smtClean="0"/>
              <a:t>–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239000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Решение задач по готовым чертежам</a:t>
            </a:r>
            <a:endParaRPr lang="ru-RU" sz="2800" b="1" dirty="0"/>
          </a:p>
        </p:txBody>
      </p:sp>
      <p:sp>
        <p:nvSpPr>
          <p:cNvPr id="8" name="Параллелограмм 7"/>
          <p:cNvSpPr/>
          <p:nvPr/>
        </p:nvSpPr>
        <p:spPr>
          <a:xfrm>
            <a:off x="1600200" y="1676400"/>
            <a:ext cx="6629400" cy="3810000"/>
          </a:xfrm>
          <a:prstGeom prst="parallelogram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90800" y="1676400"/>
            <a:ext cx="4724400" cy="3810000"/>
          </a:xfrm>
          <a:prstGeom prst="line">
            <a:avLst/>
          </a:prstGeom>
          <a:ln w="28575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олилиния 10"/>
          <p:cNvSpPr/>
          <p:nvPr/>
        </p:nvSpPr>
        <p:spPr>
          <a:xfrm rot="2291554" flipH="1">
            <a:off x="3004911" y="1670064"/>
            <a:ext cx="115798" cy="393672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rot="2291554" flipV="1">
            <a:off x="6717735" y="5122620"/>
            <a:ext cx="175685" cy="346557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5486400" y="1524000"/>
            <a:ext cx="0" cy="381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3886200" y="5334000"/>
            <a:ext cx="0" cy="381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4"/>
          <p:cNvSpPr txBox="1"/>
          <p:nvPr/>
        </p:nvSpPr>
        <p:spPr>
          <a:xfrm>
            <a:off x="1066800" y="53340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34"/>
          <p:cNvSpPr txBox="1"/>
          <p:nvPr/>
        </p:nvSpPr>
        <p:spPr>
          <a:xfrm>
            <a:off x="1981200" y="12192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34"/>
          <p:cNvSpPr txBox="1"/>
          <p:nvPr/>
        </p:nvSpPr>
        <p:spPr>
          <a:xfrm>
            <a:off x="8077200" y="11430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34"/>
          <p:cNvSpPr txBox="1"/>
          <p:nvPr/>
        </p:nvSpPr>
        <p:spPr>
          <a:xfrm>
            <a:off x="7239000" y="52578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48"/>
          <p:cNvSpPr txBox="1"/>
          <p:nvPr/>
        </p:nvSpPr>
        <p:spPr>
          <a:xfrm>
            <a:off x="4724400" y="762000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1</a:t>
            </a:r>
            <a:endParaRPr lang="ru-RU" sz="4400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239000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Решение задач по готовым чертежам</a:t>
            </a:r>
            <a:endParaRPr lang="ru-RU" sz="2800" b="1" dirty="0"/>
          </a:p>
        </p:txBody>
      </p:sp>
      <p:sp>
        <p:nvSpPr>
          <p:cNvPr id="11" name="Полилиния 10"/>
          <p:cNvSpPr/>
          <p:nvPr/>
        </p:nvSpPr>
        <p:spPr>
          <a:xfrm rot="8882730" flipH="1">
            <a:off x="7793469" y="2076616"/>
            <a:ext cx="223781" cy="290621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sp>
        <p:nvSpPr>
          <p:cNvPr id="12" name="Полилиния 11"/>
          <p:cNvSpPr/>
          <p:nvPr/>
        </p:nvSpPr>
        <p:spPr>
          <a:xfrm rot="8975206" flipV="1">
            <a:off x="1730379" y="4830614"/>
            <a:ext cx="120641" cy="246051"/>
          </a:xfrm>
          <a:custGeom>
            <a:avLst/>
            <a:gdLst>
              <a:gd name="connsiteX0" fmla="*/ 27690 w 82241"/>
              <a:gd name="connsiteY0" fmla="*/ 257577 h 257577"/>
              <a:gd name="connsiteX1" fmla="*/ 1932 w 82241"/>
              <a:gd name="connsiteY1" fmla="*/ 218941 h 257577"/>
              <a:gd name="connsiteX2" fmla="*/ 40569 w 82241"/>
              <a:gd name="connsiteY2" fmla="*/ 51515 h 257577"/>
              <a:gd name="connsiteX3" fmla="*/ 79205 w 82241"/>
              <a:gd name="connsiteY3" fmla="*/ 0 h 257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2241" h="257577">
                <a:moveTo>
                  <a:pt x="27690" y="257577"/>
                </a:moveTo>
                <a:cubicBezTo>
                  <a:pt x="19104" y="244698"/>
                  <a:pt x="3472" y="234343"/>
                  <a:pt x="1932" y="218941"/>
                </a:cubicBezTo>
                <a:cubicBezTo>
                  <a:pt x="0" y="199622"/>
                  <a:pt x="21894" y="70190"/>
                  <a:pt x="40569" y="51515"/>
                </a:cubicBezTo>
                <a:cubicBezTo>
                  <a:pt x="82241" y="9843"/>
                  <a:pt x="79205" y="31092"/>
                  <a:pt x="79205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2971800" y="4267200"/>
            <a:ext cx="228600" cy="381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553200" y="2514600"/>
            <a:ext cx="2286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4"/>
          <p:cNvSpPr txBox="1"/>
          <p:nvPr/>
        </p:nvSpPr>
        <p:spPr>
          <a:xfrm>
            <a:off x="1447800" y="27432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А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34"/>
          <p:cNvSpPr txBox="1"/>
          <p:nvPr/>
        </p:nvSpPr>
        <p:spPr>
          <a:xfrm>
            <a:off x="7848600" y="38100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В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34"/>
          <p:cNvSpPr txBox="1"/>
          <p:nvPr/>
        </p:nvSpPr>
        <p:spPr>
          <a:xfrm>
            <a:off x="1219200" y="51054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С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34"/>
          <p:cNvSpPr txBox="1"/>
          <p:nvPr/>
        </p:nvSpPr>
        <p:spPr>
          <a:xfrm>
            <a:off x="8001000" y="14478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D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48"/>
          <p:cNvSpPr txBox="1"/>
          <p:nvPr/>
        </p:nvSpPr>
        <p:spPr>
          <a:xfrm>
            <a:off x="3733800" y="1066800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400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 rot="20036516">
            <a:off x="1097237" y="2829778"/>
            <a:ext cx="3596181" cy="1687309"/>
          </a:xfrm>
          <a:prstGeom prst="triangle">
            <a:avLst>
              <a:gd name="adj" fmla="val 2904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 rot="9153580">
            <a:off x="5063276" y="2714886"/>
            <a:ext cx="3596181" cy="1687309"/>
          </a:xfrm>
          <a:prstGeom prst="triangle">
            <a:avLst>
              <a:gd name="adj" fmla="val 2904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34"/>
          <p:cNvSpPr txBox="1"/>
          <p:nvPr/>
        </p:nvSpPr>
        <p:spPr>
          <a:xfrm>
            <a:off x="4648200" y="365760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95400" y="152400"/>
            <a:ext cx="7239000" cy="63976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/>
              <a:t>Решение задач по готовым чертежам</a:t>
            </a:r>
            <a:endParaRPr lang="ru-RU" sz="2800" b="1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6553200" y="4953000"/>
            <a:ext cx="1524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3810000" y="4953000"/>
            <a:ext cx="1524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34"/>
          <p:cNvSpPr txBox="1"/>
          <p:nvPr/>
        </p:nvSpPr>
        <p:spPr>
          <a:xfrm>
            <a:off x="2133600" y="4038600"/>
            <a:ext cx="42351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К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34"/>
          <p:cNvSpPr txBox="1"/>
          <p:nvPr/>
        </p:nvSpPr>
        <p:spPr>
          <a:xfrm>
            <a:off x="5181600" y="1219200"/>
            <a:ext cx="4812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latin typeface="Arial" pitchFamily="34" charset="0"/>
                <a:cs typeface="Arial" pitchFamily="34" charset="0"/>
              </a:rPr>
              <a:t>N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34"/>
          <p:cNvSpPr txBox="1"/>
          <p:nvPr/>
        </p:nvSpPr>
        <p:spPr>
          <a:xfrm>
            <a:off x="7924800" y="4038600"/>
            <a:ext cx="5036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О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34"/>
          <p:cNvSpPr txBox="1"/>
          <p:nvPr/>
        </p:nvSpPr>
        <p:spPr>
          <a:xfrm>
            <a:off x="5181600" y="59436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Р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48"/>
          <p:cNvSpPr txBox="1"/>
          <p:nvPr/>
        </p:nvSpPr>
        <p:spPr>
          <a:xfrm>
            <a:off x="1828800" y="1066800"/>
            <a:ext cx="60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400" b="1" dirty="0" smtClean="0">
                <a:solidFill>
                  <a:srgbClr val="660066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4400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Равнобедренный треугольник 13"/>
          <p:cNvSpPr/>
          <p:nvPr/>
        </p:nvSpPr>
        <p:spPr>
          <a:xfrm rot="5400000">
            <a:off x="4495800" y="2514600"/>
            <a:ext cx="4191000" cy="2667000"/>
          </a:xfrm>
          <a:prstGeom prst="triangle">
            <a:avLst>
              <a:gd name="adj" fmla="val 6183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 rot="16200000" flipH="1">
            <a:off x="1828800" y="2514600"/>
            <a:ext cx="4191000" cy="2667000"/>
          </a:xfrm>
          <a:prstGeom prst="triangle">
            <a:avLst>
              <a:gd name="adj" fmla="val 6119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/>
          <p:nvPr/>
        </p:nvCxnSpPr>
        <p:spPr>
          <a:xfrm flipH="1">
            <a:off x="6477000" y="2971800"/>
            <a:ext cx="3048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H="1" flipV="1">
            <a:off x="3581400" y="3048000"/>
            <a:ext cx="3048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flipH="1">
            <a:off x="6629400" y="3124200"/>
            <a:ext cx="3048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 flipV="1">
            <a:off x="3733800" y="2895600"/>
            <a:ext cx="304800" cy="304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194</TotalTime>
  <Words>683</Words>
  <Application>Microsoft Office PowerPoint</Application>
  <PresentationFormat>Экран (4:3)</PresentationFormat>
  <Paragraphs>155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Солнцестояние</vt:lpstr>
      <vt:lpstr>Слайд 1</vt:lpstr>
      <vt:lpstr>Теоретический опрос</vt:lpstr>
      <vt:lpstr>Тест   «Признаки равенства треугольников»</vt:lpstr>
      <vt:lpstr>Тест   «Признаки равенства треугольников»</vt:lpstr>
      <vt:lpstr>Тест   «Признаки равенства треугольников»</vt:lpstr>
      <vt:lpstr>Тест   «Верно-неверно»</vt:lpstr>
      <vt:lpstr>Решение задач по готовым чертежам</vt:lpstr>
      <vt:lpstr>Решение задач по готовым чертежам</vt:lpstr>
      <vt:lpstr>Решение задач по готовым чертежам</vt:lpstr>
      <vt:lpstr>Решение задач по готовым чертежам</vt:lpstr>
      <vt:lpstr>Историческая справка</vt:lpstr>
      <vt:lpstr>Решение задач по готовым чертежам</vt:lpstr>
      <vt:lpstr>Решение задач по готовым чертежам</vt:lpstr>
      <vt:lpstr>Решение задач по готовым чертежам</vt:lpstr>
      <vt:lpstr>Практическая работа.</vt:lpstr>
      <vt:lpstr>Задание на дом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151</cp:revision>
  <dcterms:created xsi:type="dcterms:W3CDTF">2019-12-01T09:34:03Z</dcterms:created>
  <dcterms:modified xsi:type="dcterms:W3CDTF">2019-12-03T16:04:23Z</dcterms:modified>
</cp:coreProperties>
</file>