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6" r:id="rId3"/>
    <p:sldId id="264" r:id="rId4"/>
    <p:sldId id="267" r:id="rId5"/>
    <p:sldId id="268" r:id="rId6"/>
    <p:sldId id="269" r:id="rId7"/>
    <p:sldId id="263" r:id="rId8"/>
    <p:sldId id="261" r:id="rId9"/>
    <p:sldId id="258" r:id="rId10"/>
    <p:sldId id="271" r:id="rId11"/>
    <p:sldId id="274" r:id="rId12"/>
    <p:sldId id="272" r:id="rId13"/>
    <p:sldId id="273" r:id="rId14"/>
    <p:sldId id="262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7" d="100"/>
          <a:sy n="77" d="100"/>
        </p:scale>
        <p:origin x="-102" y="-78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E5017B-382F-45C3-B611-B60D8FA9931D}" type="datetimeFigureOut">
              <a:rPr lang="ru-RU" smtClean="0"/>
              <a:t>05.01.2020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BE7355-9F5D-467E-AEE4-8DA6C6331B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76935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E5017B-382F-45C3-B611-B60D8FA9931D}" type="datetimeFigureOut">
              <a:rPr lang="ru-RU" smtClean="0"/>
              <a:t>05.01.2020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BE7355-9F5D-467E-AEE4-8DA6C6331B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18993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E5017B-382F-45C3-B611-B60D8FA9931D}" type="datetimeFigureOut">
              <a:rPr lang="ru-RU" smtClean="0"/>
              <a:t>05.01.2020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BE7355-9F5D-467E-AEE4-8DA6C6331B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37823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E5017B-382F-45C3-B611-B60D8FA9931D}" type="datetimeFigureOut">
              <a:rPr lang="ru-RU" smtClean="0"/>
              <a:t>05.01.2020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BE7355-9F5D-467E-AEE4-8DA6C6331B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12224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E5017B-382F-45C3-B611-B60D8FA9931D}" type="datetimeFigureOut">
              <a:rPr lang="ru-RU" smtClean="0"/>
              <a:t>05.01.2020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BE7355-9F5D-467E-AEE4-8DA6C6331B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25333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E5017B-382F-45C3-B611-B60D8FA9931D}" type="datetimeFigureOut">
              <a:rPr lang="ru-RU" smtClean="0"/>
              <a:t>05.01.2020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BE7355-9F5D-467E-AEE4-8DA6C6331B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48245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E5017B-382F-45C3-B611-B60D8FA9931D}" type="datetimeFigureOut">
              <a:rPr lang="ru-RU" smtClean="0"/>
              <a:t>05.01.2020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BE7355-9F5D-467E-AEE4-8DA6C6331B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61652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E5017B-382F-45C3-B611-B60D8FA9931D}" type="datetimeFigureOut">
              <a:rPr lang="ru-RU" smtClean="0"/>
              <a:t>05.01.2020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BE7355-9F5D-467E-AEE4-8DA6C6331B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41327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E5017B-382F-45C3-B611-B60D8FA9931D}" type="datetimeFigureOut">
              <a:rPr lang="ru-RU" smtClean="0"/>
              <a:t>05.01.2020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BE7355-9F5D-467E-AEE4-8DA6C6331B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89111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E5017B-382F-45C3-B611-B60D8FA9931D}" type="datetimeFigureOut">
              <a:rPr lang="ru-RU" smtClean="0"/>
              <a:t>05.01.2020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BE7355-9F5D-467E-AEE4-8DA6C6331B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68207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E5017B-382F-45C3-B611-B60D8FA9931D}" type="datetimeFigureOut">
              <a:rPr lang="ru-RU" smtClean="0"/>
              <a:t>05.01.2020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BE7355-9F5D-467E-AEE4-8DA6C6331B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13027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E5017B-382F-45C3-B611-B60D8FA9931D}" type="datetimeFigureOut">
              <a:rPr lang="ru-RU" smtClean="0"/>
              <a:t>05.01.2020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BE7355-9F5D-467E-AEE4-8DA6C6331B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7981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95536" y="474345"/>
            <a:ext cx="8352928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Что такое </a:t>
            </a:r>
            <a:r>
              <a:rPr lang="ru-RU" dirty="0" err="1"/>
              <a:t>коучинг</a:t>
            </a:r>
            <a:r>
              <a:rPr lang="ru-RU" dirty="0" smtClean="0"/>
              <a:t>?.</a:t>
            </a:r>
            <a:r>
              <a:rPr lang="ru-RU" dirty="0"/>
              <a:t/>
            </a:r>
            <a:br>
              <a:rPr lang="ru-RU" dirty="0"/>
            </a:br>
            <a:r>
              <a:rPr lang="ru-RU" b="1" dirty="0" smtClean="0">
                <a:solidFill>
                  <a:srgbClr val="C00000"/>
                </a:solidFill>
              </a:rPr>
              <a:t>«</a:t>
            </a:r>
            <a:r>
              <a:rPr lang="ru-RU" b="1" dirty="0" err="1">
                <a:solidFill>
                  <a:srgbClr val="C00000"/>
                </a:solidFill>
              </a:rPr>
              <a:t>Коучинг</a:t>
            </a:r>
            <a:r>
              <a:rPr lang="ru-RU" b="1" dirty="0">
                <a:solidFill>
                  <a:srgbClr val="C00000"/>
                </a:solidFill>
              </a:rPr>
              <a:t>» </a:t>
            </a:r>
            <a:r>
              <a:rPr lang="ru-RU" b="1" dirty="0"/>
              <a:t>-это раскрытие потенциала человека с целью максимального повышения его эффективности. </a:t>
            </a:r>
            <a:r>
              <a:rPr lang="ru-RU" b="1" dirty="0" err="1"/>
              <a:t>Коучинг</a:t>
            </a:r>
            <a:r>
              <a:rPr lang="ru-RU" b="1" dirty="0"/>
              <a:t> не учит, а помогает учиться (Тимоти </a:t>
            </a:r>
            <a:r>
              <a:rPr lang="ru-RU" b="1" dirty="0" err="1"/>
              <a:t>Голви</a:t>
            </a:r>
            <a:r>
              <a:rPr lang="ru-RU" b="1" dirty="0" smtClean="0"/>
              <a:t>).</a:t>
            </a:r>
            <a:r>
              <a:rPr lang="ru-RU" dirty="0"/>
              <a:t> В основе метода </a:t>
            </a:r>
            <a:r>
              <a:rPr lang="ru-RU" b="1" dirty="0"/>
              <a:t>Тимоти </a:t>
            </a:r>
            <a:r>
              <a:rPr lang="ru-RU" b="1" dirty="0" err="1"/>
              <a:t>Голви</a:t>
            </a:r>
            <a:r>
              <a:rPr lang="ru-RU" dirty="0"/>
              <a:t>, основоположника </a:t>
            </a:r>
            <a:r>
              <a:rPr lang="ru-RU" dirty="0" err="1"/>
              <a:t>коучинга</a:t>
            </a:r>
            <a:r>
              <a:rPr lang="ru-RU" dirty="0"/>
              <a:t>, лежит идея о том, что человек — это не пустой сосуд, который надо наполнить, а более похож на жёлудь, который уже содержит в себе всё, что необходимо, чтобы стать могучим дубом. Для этого его необходимо питать и освещать. Способность вырасти, уже заложена в человеке. "</a:t>
            </a:r>
            <a:r>
              <a:rPr lang="ru-RU" i="1" dirty="0"/>
              <a:t>Оппонент внутри нашей собственной головы более труден, чем противник в реальной игре</a:t>
            </a:r>
            <a:r>
              <a:rPr lang="ru-RU" dirty="0"/>
              <a:t>", — пишет </a:t>
            </a:r>
            <a:r>
              <a:rPr lang="ru-RU" dirty="0" err="1"/>
              <a:t>Голви</a:t>
            </a:r>
            <a:r>
              <a:rPr lang="ru-RU" dirty="0"/>
              <a:t> в своей книге "</a:t>
            </a:r>
            <a:r>
              <a:rPr lang="ru-RU" i="1" dirty="0"/>
              <a:t>Внутренняя игра в теннис</a:t>
            </a:r>
            <a:r>
              <a:rPr lang="ru-RU" dirty="0"/>
              <a:t>".</a:t>
            </a:r>
            <a:br>
              <a:rPr lang="ru-RU" dirty="0"/>
            </a:br>
            <a:r>
              <a:rPr lang="ru-RU" b="1" dirty="0" smtClean="0">
                <a:solidFill>
                  <a:srgbClr val="FF0000"/>
                </a:solidFill>
              </a:rPr>
              <a:t>«</a:t>
            </a:r>
            <a:r>
              <a:rPr lang="ru-RU" b="1" dirty="0" err="1">
                <a:solidFill>
                  <a:srgbClr val="FF0000"/>
                </a:solidFill>
              </a:rPr>
              <a:t>Коучинг</a:t>
            </a:r>
            <a:r>
              <a:rPr lang="ru-RU" b="1" dirty="0">
                <a:solidFill>
                  <a:srgbClr val="FF0000"/>
                </a:solidFill>
              </a:rPr>
              <a:t>» </a:t>
            </a:r>
            <a:r>
              <a:rPr lang="ru-RU" b="1" dirty="0"/>
              <a:t>— возрастающий процесс, в ходе которого человек узнает о собственных возможностях, составляющих его скрытый потенциал.</a:t>
            </a:r>
            <a:endParaRPr lang="ru-RU" dirty="0"/>
          </a:p>
          <a:p>
            <a:r>
              <a:rPr lang="ru-RU" b="1" dirty="0">
                <a:solidFill>
                  <a:srgbClr val="FF0000"/>
                </a:solidFill>
              </a:rPr>
              <a:t>«</a:t>
            </a:r>
            <a:r>
              <a:rPr lang="ru-RU" b="1" dirty="0" err="1">
                <a:solidFill>
                  <a:srgbClr val="FF0000"/>
                </a:solidFill>
              </a:rPr>
              <a:t>Коучинг</a:t>
            </a:r>
            <a:r>
              <a:rPr lang="ru-RU" b="1" dirty="0">
                <a:solidFill>
                  <a:srgbClr val="FF0000"/>
                </a:solidFill>
              </a:rPr>
              <a:t>»- </a:t>
            </a:r>
            <a:r>
              <a:rPr lang="ru-RU" b="1" dirty="0"/>
              <a:t>процесс, помогающий человеку взглянуть на развитие его личности, на конкретный этап ее развития, то есть открыть человеку глаза на многие полезные ему вещи.</a:t>
            </a:r>
            <a:endParaRPr lang="ru-RU" dirty="0"/>
          </a:p>
          <a:p>
            <a:r>
              <a:rPr lang="ru-RU" b="1" dirty="0">
                <a:solidFill>
                  <a:srgbClr val="FF0000"/>
                </a:solidFill>
              </a:rPr>
              <a:t>«</a:t>
            </a:r>
            <a:r>
              <a:rPr lang="ru-RU" b="1" dirty="0" err="1">
                <a:solidFill>
                  <a:srgbClr val="FF0000"/>
                </a:solidFill>
              </a:rPr>
              <a:t>Коучинг</a:t>
            </a:r>
            <a:r>
              <a:rPr lang="ru-RU" b="1" dirty="0">
                <a:solidFill>
                  <a:srgbClr val="FF0000"/>
                </a:solidFill>
              </a:rPr>
              <a:t>» </a:t>
            </a:r>
            <a:r>
              <a:rPr lang="ru-RU" b="1" dirty="0"/>
              <a:t>— процесс, позволяющий личности при использовании нужных методов и приемов добиться</a:t>
            </a:r>
            <a:endParaRPr lang="ru-RU" dirty="0"/>
          </a:p>
          <a:p>
            <a:r>
              <a:rPr lang="ru-RU" b="1" dirty="0"/>
              <a:t>самых высоких результатов.</a:t>
            </a:r>
            <a:endParaRPr lang="ru-RU" dirty="0"/>
          </a:p>
          <a:p>
            <a:r>
              <a:rPr lang="ru-RU" b="1" dirty="0">
                <a:solidFill>
                  <a:srgbClr val="FF0000"/>
                </a:solidFill>
              </a:rPr>
              <a:t>«</a:t>
            </a:r>
            <a:r>
              <a:rPr lang="ru-RU" b="1" dirty="0" err="1">
                <a:solidFill>
                  <a:srgbClr val="FF0000"/>
                </a:solidFill>
              </a:rPr>
              <a:t>Коучинг</a:t>
            </a:r>
            <a:r>
              <a:rPr lang="ru-RU" b="1" dirty="0">
                <a:solidFill>
                  <a:srgbClr val="FF0000"/>
                </a:solidFill>
              </a:rPr>
              <a:t>» </a:t>
            </a:r>
            <a:r>
              <a:rPr lang="ru-RU" b="1" dirty="0"/>
              <a:t>- процесс, в котором человек, в него вовлеченный получает большую радость от своих успехов и достижений.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5753757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7504" y="332656"/>
            <a:ext cx="8712968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Может быть, кому-то показалось, что </a:t>
            </a:r>
            <a:r>
              <a:rPr lang="ru-RU" b="1" dirty="0" err="1"/>
              <a:t>коучинг</a:t>
            </a:r>
            <a:r>
              <a:rPr lang="ru-RU" dirty="0"/>
              <a:t> – это слишком сложно. Но не переживайте, для профессиональной работы со взрослыми, действительно нужно профессиональное обучение, но для работы с </a:t>
            </a:r>
            <a:r>
              <a:rPr lang="ru-RU" b="1" dirty="0"/>
              <a:t>ребенком</a:t>
            </a:r>
            <a:r>
              <a:rPr lang="ru-RU" dirty="0"/>
              <a:t> важно просто понять смысл и сам метод </a:t>
            </a:r>
            <a:r>
              <a:rPr lang="ru-RU" b="1" dirty="0" err="1"/>
              <a:t>коучинга</a:t>
            </a:r>
            <a:r>
              <a:rPr lang="ru-RU" dirty="0"/>
              <a:t> и просто начать его </a:t>
            </a:r>
            <a:r>
              <a:rPr lang="ru-RU" b="1" dirty="0"/>
              <a:t>использовать</a:t>
            </a:r>
            <a:r>
              <a:rPr lang="ru-RU" dirty="0"/>
              <a:t> вместо чтения моралей и наставлений.</a:t>
            </a:r>
          </a:p>
          <a:p>
            <a:r>
              <a:rPr lang="ru-RU" dirty="0"/>
              <a:t>Давайте сразу все рассмотрим на примере – так будет проще понять сам метод и его </a:t>
            </a:r>
            <a:r>
              <a:rPr lang="ru-RU" b="1" dirty="0"/>
              <a:t>использование</a:t>
            </a:r>
            <a:r>
              <a:rPr lang="ru-RU" dirty="0"/>
              <a:t>.</a:t>
            </a:r>
          </a:p>
          <a:p>
            <a:r>
              <a:rPr lang="ru-RU" b="1" dirty="0"/>
              <a:t>Ребенок</a:t>
            </a:r>
            <a:r>
              <a:rPr lang="ru-RU" dirty="0"/>
              <a:t> что-то делает не так, например, пытается ложкой есть спагетти.</a:t>
            </a:r>
          </a:p>
          <a:p>
            <a:r>
              <a:rPr lang="ru-RU" dirty="0"/>
              <a:t>Стандартное поведение </a:t>
            </a:r>
            <a:r>
              <a:rPr lang="ru-RU" u="sng" dirty="0"/>
              <a:t>взрослого</a:t>
            </a:r>
            <a:r>
              <a:rPr lang="ru-RU" dirty="0"/>
              <a:t>: </a:t>
            </a:r>
            <a:r>
              <a:rPr lang="ru-RU" i="1" dirty="0"/>
              <a:t>«Спагетти надо есть вилкой»</a:t>
            </a:r>
            <a:r>
              <a:rPr lang="ru-RU" dirty="0"/>
              <a:t>. При этом </a:t>
            </a:r>
            <a:r>
              <a:rPr lang="ru-RU" b="1" dirty="0"/>
              <a:t>ребенок не думает</a:t>
            </a:r>
            <a:r>
              <a:rPr lang="ru-RU" dirty="0"/>
              <a:t>, а просто принимает новую для него догму, спущенную свыше. С точки зрения </a:t>
            </a:r>
            <a:r>
              <a:rPr lang="ru-RU" b="1" dirty="0"/>
              <a:t>развития</a:t>
            </a:r>
            <a:r>
              <a:rPr lang="ru-RU" dirty="0"/>
              <a:t> личности – это минус.</a:t>
            </a:r>
          </a:p>
          <a:p>
            <a:r>
              <a:rPr lang="ru-RU" b="1" dirty="0" err="1"/>
              <a:t>Коучинг</a:t>
            </a:r>
            <a:r>
              <a:rPr lang="ru-RU" dirty="0"/>
              <a:t>: взрослые кладут перед </a:t>
            </a:r>
            <a:r>
              <a:rPr lang="ru-RU" b="1" dirty="0"/>
              <a:t>ребенком ложку</a:t>
            </a:r>
            <a:r>
              <a:rPr lang="ru-RU" dirty="0"/>
              <a:t>, нож и вилку – и </a:t>
            </a:r>
            <a:r>
              <a:rPr lang="ru-RU" u="sng" dirty="0"/>
              <a:t>говорят</a:t>
            </a:r>
            <a:r>
              <a:rPr lang="ru-RU" dirty="0"/>
              <a:t>: </a:t>
            </a:r>
            <a:r>
              <a:rPr lang="ru-RU" i="1" dirty="0"/>
              <a:t>«Как ты думаешь, чем удобнее есть спагетти?»</a:t>
            </a:r>
            <a:r>
              <a:rPr lang="ru-RU" dirty="0"/>
              <a:t> Тогда </a:t>
            </a:r>
            <a:r>
              <a:rPr lang="ru-RU" b="1" dirty="0"/>
              <a:t>ребенок начинает думать</a:t>
            </a:r>
            <a:r>
              <a:rPr lang="ru-RU" dirty="0"/>
              <a:t>. В данной ситуации взрослый выступает в роле </a:t>
            </a:r>
            <a:r>
              <a:rPr lang="ru-RU" b="1" dirty="0" err="1"/>
              <a:t>коуча</a:t>
            </a:r>
            <a:r>
              <a:rPr lang="ru-RU" dirty="0"/>
              <a:t> и может задавать наводящие </a:t>
            </a:r>
            <a:r>
              <a:rPr lang="ru-RU" u="sng" dirty="0"/>
              <a:t>вопросы</a:t>
            </a:r>
            <a:r>
              <a:rPr lang="ru-RU" dirty="0"/>
              <a:t>: «Как можно ложкой поднять спагетти? А как можно вилкой? А как еще? и т. д.» И тогда </a:t>
            </a:r>
            <a:r>
              <a:rPr lang="ru-RU" b="1" dirty="0"/>
              <a:t>ребенок</a:t>
            </a:r>
            <a:r>
              <a:rPr lang="ru-RU" dirty="0"/>
              <a:t>, думая, исследуя, сам приходит к нужному решению, а когда он пришел к нему сам – это совсем другое, не навязанное сверху без объяснений решение, это его самостоятельное решение, выбор, оно намного весомее, понятнее и полезнее и способствует </a:t>
            </a:r>
            <a:r>
              <a:rPr lang="ru-RU" b="1" dirty="0"/>
              <a:t>развитию</a:t>
            </a:r>
            <a:r>
              <a:rPr lang="ru-RU" dirty="0"/>
              <a:t> креативного мышления.</a:t>
            </a:r>
          </a:p>
        </p:txBody>
      </p:sp>
    </p:spTree>
    <p:extLst>
      <p:ext uri="{BB962C8B-B14F-4D97-AF65-F5344CB8AC3E}">
        <p14:creationId xmlns:p14="http://schemas.microsoft.com/office/powerpoint/2010/main" val="131685028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251520" y="332656"/>
            <a:ext cx="8229600" cy="2973122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fontAlgn="base"/>
            <a:r>
              <a:rPr lang="ru-RU" sz="1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детском </a:t>
            </a:r>
            <a:r>
              <a:rPr lang="ru-RU" sz="18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коучинге</a:t>
            </a:r>
            <a:r>
              <a:rPr lang="ru-RU" sz="1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 детьми применяют игровые техники и отдельно техники для работы с родителями.</a:t>
            </a: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fontAlgn="base"/>
            <a:r>
              <a:rPr lang="ru-RU" sz="1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Учитывая не до конца сформированную осознанность ребёнка, специалист может применять игровые технологии, которые помогают ребёнку расслабиться, исключить нравоучения и лекции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а через персонажей, проживая свой опыт, лучше понять свой внутренний мир, мир других людей и то, как лучше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простраивать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 ними взаимоотношения.</a:t>
            </a:r>
          </a:p>
          <a:p>
            <a:pPr fontAlgn="base"/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Очень хорошим инструментом для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коуча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при взаимодействии с ребёнком будет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сказкотерапия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куклотерапия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 другие творческие методы работы с психикой и осознанностью.</a:t>
            </a:r>
          </a:p>
        </p:txBody>
      </p:sp>
    </p:spTree>
    <p:extLst>
      <p:ext uri="{BB962C8B-B14F-4D97-AF65-F5344CB8AC3E}">
        <p14:creationId xmlns:p14="http://schemas.microsoft.com/office/powerpoint/2010/main" val="91852752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23528" y="260648"/>
            <a:ext cx="842493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Чтобы повысить профессиональную компетентность воспитателей, улучшить взаимоотношения в коллективе включите в методическую работу с педагогами </a:t>
            </a:r>
            <a:r>
              <a:rPr lang="ru-RU" dirty="0" err="1"/>
              <a:t>коуч</a:t>
            </a:r>
            <a:r>
              <a:rPr lang="ru-RU" dirty="0"/>
              <a:t>-сессии.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79512" y="1183978"/>
            <a:ext cx="864096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Цель проекта «</a:t>
            </a:r>
            <a:r>
              <a:rPr lang="ru-RU" dirty="0" err="1"/>
              <a:t>Коуч</a:t>
            </a:r>
            <a:r>
              <a:rPr lang="ru-RU" dirty="0"/>
              <a:t>-технологии в работе с педагогами» – повысить профессиональную компетентность педагогов с помощью </a:t>
            </a:r>
            <a:r>
              <a:rPr lang="ru-RU" dirty="0" err="1"/>
              <a:t>коуч</a:t>
            </a:r>
            <a:r>
              <a:rPr lang="ru-RU" dirty="0"/>
              <a:t>-технологии. </a:t>
            </a:r>
            <a:endParaRPr lang="ru-RU" dirty="0" smtClean="0"/>
          </a:p>
          <a:p>
            <a:r>
              <a:rPr lang="ru-RU" dirty="0" smtClean="0"/>
              <a:t>Задачи</a:t>
            </a:r>
            <a:r>
              <a:rPr lang="ru-RU" dirty="0"/>
              <a:t>: </a:t>
            </a:r>
            <a:endParaRPr lang="ru-RU" dirty="0" smtClean="0"/>
          </a:p>
          <a:p>
            <a:pPr marL="285750" indent="-285750">
              <a:buFont typeface="Arial" charset="0"/>
              <a:buChar char="•"/>
            </a:pPr>
            <a:r>
              <a:rPr lang="ru-RU" dirty="0" smtClean="0"/>
              <a:t>создать </a:t>
            </a:r>
            <a:r>
              <a:rPr lang="ru-RU" dirty="0"/>
              <a:t>мотивационные условия, которые будут побуждать педагогов анализировать свою деятельность, эффективно и качественно выполнять образовательную программу детского сада</a:t>
            </a:r>
            <a:r>
              <a:rPr lang="ru-RU" dirty="0" smtClean="0"/>
              <a:t>;</a:t>
            </a:r>
          </a:p>
          <a:p>
            <a:pPr marL="285750" indent="-285750">
              <a:buFont typeface="Arial" charset="0"/>
              <a:buChar char="•"/>
            </a:pPr>
            <a:r>
              <a:rPr lang="ru-RU" dirty="0" smtClean="0"/>
              <a:t> </a:t>
            </a:r>
            <a:r>
              <a:rPr lang="ru-RU" dirty="0"/>
              <a:t>* способствовать самообразованию педагогов; </a:t>
            </a:r>
            <a:endParaRPr lang="ru-RU" dirty="0" smtClean="0"/>
          </a:p>
          <a:p>
            <a:pPr marL="285750" indent="-285750">
              <a:buFont typeface="Arial" charset="0"/>
              <a:buChar char="•"/>
            </a:pPr>
            <a:r>
              <a:rPr lang="ru-RU" dirty="0" smtClean="0"/>
              <a:t>* </a:t>
            </a:r>
            <a:r>
              <a:rPr lang="ru-RU" dirty="0"/>
              <a:t>создать творческую атмосферу в коллективе; </a:t>
            </a:r>
            <a:endParaRPr lang="ru-RU" dirty="0" smtClean="0"/>
          </a:p>
          <a:p>
            <a:pPr marL="285750" indent="-285750">
              <a:buFont typeface="Arial" charset="0"/>
              <a:buChar char="•"/>
            </a:pPr>
            <a:r>
              <a:rPr lang="ru-RU" dirty="0" smtClean="0"/>
              <a:t>* </a:t>
            </a:r>
            <a:r>
              <a:rPr lang="ru-RU" dirty="0"/>
              <a:t>предупредить конфликты между педагогами</a:t>
            </a:r>
            <a:r>
              <a:rPr lang="ru-RU" dirty="0" smtClean="0"/>
              <a:t>;</a:t>
            </a:r>
          </a:p>
          <a:p>
            <a:pPr marL="285750" indent="-285750">
              <a:buFont typeface="Arial" charset="0"/>
              <a:buChar char="•"/>
            </a:pPr>
            <a:r>
              <a:rPr lang="ru-RU" dirty="0" smtClean="0"/>
              <a:t> </a:t>
            </a:r>
            <a:r>
              <a:rPr lang="ru-RU" dirty="0"/>
              <a:t>* не допустить эмоционального выгорания.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79512" y="4149080"/>
            <a:ext cx="7200800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Основные формы обучения</a:t>
            </a:r>
            <a:r>
              <a:rPr lang="ru-RU" dirty="0"/>
              <a:t>: </a:t>
            </a:r>
            <a:br>
              <a:rPr lang="ru-RU" dirty="0"/>
            </a:br>
            <a:r>
              <a:rPr lang="ru-RU" dirty="0"/>
              <a:t>— семинар-практикум; </a:t>
            </a:r>
            <a:br>
              <a:rPr lang="ru-RU" dirty="0"/>
            </a:br>
            <a:r>
              <a:rPr lang="ru-RU" dirty="0"/>
              <a:t>— консультации; </a:t>
            </a:r>
            <a:br>
              <a:rPr lang="ru-RU" dirty="0"/>
            </a:br>
            <a:r>
              <a:rPr lang="ru-RU" dirty="0"/>
              <a:t>— круглый стол; </a:t>
            </a:r>
            <a:br>
              <a:rPr lang="ru-RU" dirty="0"/>
            </a:br>
            <a:r>
              <a:rPr lang="ru-RU" dirty="0"/>
              <a:t>— технологии открытого пространства; </a:t>
            </a:r>
            <a:br>
              <a:rPr lang="ru-RU" dirty="0"/>
            </a:br>
            <a:r>
              <a:rPr lang="ru-RU" dirty="0"/>
              <a:t>— индивидуальные консультации; </a:t>
            </a:r>
            <a:br>
              <a:rPr lang="ru-RU" dirty="0"/>
            </a:br>
            <a:r>
              <a:rPr lang="ru-RU" dirty="0"/>
              <a:t>— брифинг; </a:t>
            </a:r>
            <a:br>
              <a:rPr lang="ru-RU" dirty="0"/>
            </a:br>
            <a:r>
              <a:rPr lang="ru-RU" dirty="0"/>
              <a:t>— мастер-класс; </a:t>
            </a:r>
            <a:br>
              <a:rPr lang="ru-RU" dirty="0"/>
            </a:br>
            <a:r>
              <a:rPr lang="ru-RU" dirty="0"/>
              <a:t>— открытые просмотры и др.</a:t>
            </a:r>
          </a:p>
        </p:txBody>
      </p:sp>
    </p:spTree>
    <p:extLst>
      <p:ext uri="{BB962C8B-B14F-4D97-AF65-F5344CB8AC3E}">
        <p14:creationId xmlns:p14="http://schemas.microsoft.com/office/powerpoint/2010/main" val="4646256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899592" y="188640"/>
            <a:ext cx="640871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/>
              <a:t>Этапы работы с педагогами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79512" y="572588"/>
            <a:ext cx="835292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Первый этап </a:t>
            </a:r>
            <a:r>
              <a:rPr lang="ru-RU" dirty="0"/>
              <a:t>– организационный. На этом этапе </a:t>
            </a:r>
            <a:r>
              <a:rPr lang="ru-RU" dirty="0" smtClean="0"/>
              <a:t>изучается технология </a:t>
            </a:r>
            <a:r>
              <a:rPr lang="ru-RU" dirty="0" err="1"/>
              <a:t>коучинга</a:t>
            </a:r>
            <a:r>
              <a:rPr lang="ru-RU" dirty="0"/>
              <a:t>, </a:t>
            </a:r>
            <a:r>
              <a:rPr lang="ru-RU" dirty="0" smtClean="0"/>
              <a:t>составляется </a:t>
            </a:r>
            <a:r>
              <a:rPr lang="ru-RU" dirty="0"/>
              <a:t>тематический план занятий, </a:t>
            </a:r>
            <a:r>
              <a:rPr lang="ru-RU" dirty="0" smtClean="0"/>
              <a:t>расписание. </a:t>
            </a:r>
            <a:r>
              <a:rPr lang="ru-RU" dirty="0" err="1" smtClean="0"/>
              <a:t>Проведится</a:t>
            </a:r>
            <a:r>
              <a:rPr lang="ru-RU" dirty="0" smtClean="0"/>
              <a:t> </a:t>
            </a:r>
            <a:r>
              <a:rPr lang="ru-RU" dirty="0"/>
              <a:t>входящий мониторинг, </a:t>
            </a:r>
            <a:r>
              <a:rPr lang="ru-RU" dirty="0" smtClean="0"/>
              <a:t>выясняется </a:t>
            </a:r>
            <a:r>
              <a:rPr lang="ru-RU" dirty="0"/>
              <a:t>затруднения педагогов.</a:t>
            </a:r>
          </a:p>
          <a:p>
            <a:r>
              <a:rPr lang="ru-RU" b="1" dirty="0"/>
              <a:t>Основной этап </a:t>
            </a:r>
            <a:r>
              <a:rPr lang="ru-RU" dirty="0"/>
              <a:t>работы реализуется в течение учебного года. </a:t>
            </a:r>
            <a:r>
              <a:rPr lang="ru-RU" dirty="0" smtClean="0"/>
              <a:t>Организуются </a:t>
            </a:r>
            <a:r>
              <a:rPr lang="ru-RU" dirty="0" err="1"/>
              <a:t>коуч</a:t>
            </a:r>
            <a:r>
              <a:rPr lang="ru-RU" dirty="0"/>
              <a:t>-сессии 1–2 раза в месяц. При проведении </a:t>
            </a:r>
            <a:r>
              <a:rPr lang="ru-RU" dirty="0" err="1"/>
              <a:t>коуч</a:t>
            </a:r>
            <a:r>
              <a:rPr lang="ru-RU" dirty="0"/>
              <a:t>-сессий 2 раза в месяц этот этап займет </a:t>
            </a:r>
            <a:r>
              <a:rPr lang="ru-RU" dirty="0" smtClean="0"/>
              <a:t>полгода. </a:t>
            </a:r>
            <a:r>
              <a:rPr lang="ru-RU" dirty="0"/>
              <a:t>Продолжительность сессии – от 30 до 90 мину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251520" y="2690336"/>
            <a:ext cx="856895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На заключительном этапе </a:t>
            </a:r>
            <a:r>
              <a:rPr lang="ru-RU" dirty="0"/>
              <a:t>проекта </a:t>
            </a:r>
            <a:r>
              <a:rPr lang="ru-RU" dirty="0" smtClean="0"/>
              <a:t>проводится </a:t>
            </a:r>
            <a:r>
              <a:rPr lang="ru-RU" dirty="0"/>
              <a:t>итоговый мониторинг, </a:t>
            </a:r>
            <a:r>
              <a:rPr lang="ru-RU" dirty="0" smtClean="0"/>
              <a:t>сравниваются результаты </a:t>
            </a:r>
            <a:r>
              <a:rPr lang="ru-RU" dirty="0"/>
              <a:t>с теми, которые были перед началом проекта. </a:t>
            </a:r>
            <a:r>
              <a:rPr lang="ru-RU" dirty="0" smtClean="0"/>
              <a:t>Анализируются проведенные </a:t>
            </a:r>
            <a:r>
              <a:rPr lang="ru-RU" dirty="0" err="1"/>
              <a:t>коуч-сесси</a:t>
            </a:r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395536" y="3789040"/>
            <a:ext cx="8280920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pc="50" dirty="0">
                <a:ln w="11430"/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Методы, используемые при</a:t>
            </a:r>
            <a:br>
              <a:rPr lang="ru-RU" spc="50" dirty="0">
                <a:ln w="11430"/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</a:br>
            <a:r>
              <a:rPr lang="ru-RU" spc="50" dirty="0">
                <a:ln w="11430"/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 проведении </a:t>
            </a:r>
            <a:r>
              <a:rPr lang="ru-RU" spc="50" dirty="0" err="1">
                <a:ln w="11430"/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коучинг</a:t>
            </a:r>
            <a:r>
              <a:rPr lang="ru-RU" spc="50" dirty="0">
                <a:ln w="11430"/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eorgia" pitchFamily="18" charset="0"/>
              </a:rPr>
              <a:t>-сессий:</a:t>
            </a:r>
            <a:r>
              <a:rPr lang="ru-RU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</a:rPr>
              <a:t/>
            </a:r>
            <a:br>
              <a:rPr lang="ru-RU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</a:rPr>
            </a:br>
            <a:r>
              <a:rPr lang="ru-RU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</a:rPr>
              <a:t/>
            </a:r>
            <a:br>
              <a:rPr lang="ru-RU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</a:rPr>
            </a:br>
            <a:r>
              <a:rPr lang="ru-RU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</a:rPr>
              <a:t>метод кейсов</a:t>
            </a:r>
            <a:br>
              <a:rPr lang="ru-RU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</a:rPr>
            </a:br>
            <a:r>
              <a:rPr lang="ru-RU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</a:rPr>
              <a:t> </a:t>
            </a:r>
            <a:r>
              <a:rPr lang="en-US" spc="50" dirty="0" err="1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</a:rPr>
              <a:t>swot</a:t>
            </a:r>
            <a:r>
              <a:rPr lang="ru-RU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</a:rPr>
              <a:t>-анализа</a:t>
            </a:r>
            <a:br>
              <a:rPr lang="ru-RU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</a:rPr>
            </a:br>
            <a:r>
              <a:rPr lang="ru-RU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</a:rPr>
              <a:t>метод открытого пространства</a:t>
            </a:r>
            <a:br>
              <a:rPr lang="ru-RU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</a:rPr>
            </a:br>
            <a:r>
              <a:rPr lang="ru-RU" dirty="0">
                <a:latin typeface="Georgia" pitchFamily="18" charset="0"/>
              </a:rPr>
              <a:t> метод «Мозговой штурм» </a:t>
            </a:r>
            <a:br>
              <a:rPr lang="ru-RU" dirty="0">
                <a:latin typeface="Georgia" pitchFamily="18" charset="0"/>
              </a:rPr>
            </a:br>
            <a:r>
              <a:rPr lang="ru-RU" dirty="0">
                <a:latin typeface="Georgia" pitchFamily="18" charset="0"/>
              </a:rPr>
              <a:t> метод «</a:t>
            </a:r>
            <a:r>
              <a:rPr lang="ru-RU" dirty="0" err="1">
                <a:latin typeface="Georgia" pitchFamily="18" charset="0"/>
              </a:rPr>
              <a:t>Модерации</a:t>
            </a:r>
            <a:r>
              <a:rPr lang="ru-RU" dirty="0">
                <a:latin typeface="Georgia" pitchFamily="18" charset="0"/>
              </a:rPr>
              <a:t>» и др. </a:t>
            </a:r>
            <a:r>
              <a:rPr lang="ru-RU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</a:rPr>
              <a:t/>
            </a:r>
            <a:br>
              <a:rPr lang="ru-RU" spc="50" dirty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Georgia" pitchFamily="18" charset="0"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317116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Ð£Ð¿ÑÐ°Ð²Ð»ÑÑÑ â Ð·Ð½Ð°ÑÐ¸Ñ Ð¿ÑÐ¸Ð²Ð¾Ð´Ð¸ÑÑ Ðº ÑÑÐ¿ÐµÑÑ Ð´ÑÑÐ³Ð¸Ñ ÑÑÐ°ÑÑÐ½Ð¸ÐºÐ¾Ð², Ð¿ÑÐµÐ´Ð¾ÑÑÐ°Ð²Ð»ÑÑÑ ÑÐ°Ð½Ñ Ð½Ð° ÑÑÐ¿ÐµÑ ÐºÐ°Ð¶Ð´Ð¾Ð¼Ñ ÑÑÐ°ÑÑÐ½Ð¸ÐºÑ Ð¾Ð±ÑÐ°Ð·Ð¾Ð²Ð°ÑÐµÐ»ÑÐ½Ð¾Ð³Ð¾ Ð¿ÑÐ¾ÑÐµÑÑÐ° ÑÐµÑÐµÐ· ÑÐ°ÑÐºÑÑÑÐ¸Ðµ ÐµÐ³Ð¾ ÑÐ¿Ð¾ÑÐ¾Ð±Ð½Ð¾ÑÑÐµÐ¹, ÑÐ°Ð·Ð²Ð¸ÑÐ¸Ðµ Ð¿Ð¾ÑÐµÐ½ÑÐ¸Ð°Ð»Ð°, Ð¿Ð¾Ð´Ð´ÐµÑÐ¶ÐºÑ Ð»Ð¸ÑÐ½Ð¾ÑÑÐ½ÑÐ¼Ð¸ Ð¿ÑÐ¾ÑÐµÑÑÐ¸Ð¾Ð½Ð°Ð»ÑÐ½ÑÐ¼Ð¸ ÐºÐ°ÑÐµÑÑÐ²Ð°Ð¼Ð¸ ÑÑÐºÐ¾Ð²Ð¾Ð´Ð¸ÑÐµÐ»Ñ - Ð³Ð¾ÑÐ¾Ð²Ð½Ð¾ÑÑÑÑ Ð¸Ð´ÑÐ¸ Ð½Ð° ÑÐ¸ÑÐº, Ð±ÑÐ°ÑÑ Ð½Ð° ÑÐµÐ±Ñ Ð¾ÑÐ²ÐµÑÑÑÐ²ÐµÐ½Ð½Ð¾ÑÑÑ Ð·Ð° Ð¿ÑÐ¸Ð½Ð¸Ð¼Ð°ÐµÐ¼ÑÐµ ÑÐµÑÐµÐ½Ð¸Ñ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44624"/>
            <a:ext cx="8352928" cy="45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95536" y="4616624"/>
            <a:ext cx="849694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И в заключении хочу сказать, что методов воспитания и обучение </a:t>
            </a:r>
            <a:r>
              <a:rPr lang="ru-RU" dirty="0" smtClean="0"/>
              <a:t>огромное множество</a:t>
            </a:r>
            <a:r>
              <a:rPr lang="ru-RU" dirty="0"/>
              <a:t>.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51520" y="5264508"/>
            <a:ext cx="849694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Попробуйте начать хотя бы понемногу применять метод </a:t>
            </a:r>
            <a:r>
              <a:rPr lang="ru-RU" b="1" dirty="0" err="1"/>
              <a:t>коучинга</a:t>
            </a:r>
            <a:r>
              <a:rPr lang="ru-RU" b="1" dirty="0"/>
              <a:t> в своей </a:t>
            </a:r>
            <a:r>
              <a:rPr lang="ru-RU" b="1" dirty="0" smtClean="0"/>
              <a:t>работе</a:t>
            </a:r>
            <a:r>
              <a:rPr lang="ru-RU" dirty="0" smtClean="0"/>
              <a:t>.</a:t>
            </a:r>
            <a:endParaRPr lang="ru-RU" dirty="0"/>
          </a:p>
          <a:p>
            <a:r>
              <a:rPr lang="ru-RU" dirty="0"/>
              <a:t>Справедливо будет отметить, что идеи </a:t>
            </a:r>
            <a:r>
              <a:rPr lang="ru-RU" b="1" dirty="0" err="1"/>
              <a:t>коучинга</a:t>
            </a:r>
            <a:r>
              <a:rPr lang="ru-RU" dirty="0"/>
              <a:t> в большинстве своем провозглашал еще Сократ, но его философия не нашла должного понимания в обществе. "Я не могу никого ничему научить, я только могу заставить думать".</a:t>
            </a:r>
          </a:p>
        </p:txBody>
      </p:sp>
    </p:spTree>
    <p:extLst>
      <p:ext uri="{BB962C8B-B14F-4D97-AF65-F5344CB8AC3E}">
        <p14:creationId xmlns:p14="http://schemas.microsoft.com/office/powerpoint/2010/main" val="27532112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79512" y="188640"/>
            <a:ext cx="8712968" cy="64633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Каждому из нас хочется добиться успеха в жизни, работе, любви, но, к сожалению, не каждому удаётся это </a:t>
            </a:r>
            <a:r>
              <a:rPr lang="ru-RU" dirty="0" smtClean="0"/>
              <a:t>сделать. </a:t>
            </a:r>
            <a:r>
              <a:rPr lang="ru-RU" dirty="0"/>
              <a:t>Учёные, психологи уже давно доказали, что все проблемы кроются в нас самих и более того, мы знаем ответы на свои вопросы, знаем, как нам следует поступить, чтобы добиться желаемого. Каждый здесь выражает своё согласие, потому что понимает подсознательно, что это так и есть, но у него по-прежнему остаются вопросы, на которые он безуспешно ищет ответ.</a:t>
            </a:r>
          </a:p>
          <a:p>
            <a:r>
              <a:rPr lang="ru-RU" dirty="0"/>
              <a:t>Здесь на помощь могут прийти профессиональные </a:t>
            </a:r>
            <a:r>
              <a:rPr lang="ru-RU" dirty="0" err="1"/>
              <a:t>коучи</a:t>
            </a:r>
            <a:r>
              <a:rPr lang="ru-RU" dirty="0"/>
              <a:t>, которые с помощью специальных вопросов помогут человеку понять, какие </a:t>
            </a:r>
            <a:r>
              <a:rPr lang="ru-RU" dirty="0" smtClean="0"/>
              <a:t> препятствия </a:t>
            </a:r>
            <a:r>
              <a:rPr lang="ru-RU" dirty="0"/>
              <a:t>в его сознании мешают ему в достижении целей.</a:t>
            </a:r>
          </a:p>
          <a:p>
            <a:r>
              <a:rPr lang="ru-RU" dirty="0"/>
              <a:t>Эти вопросы разработаны с учётом особенностей человеческой </a:t>
            </a:r>
            <a:r>
              <a:rPr lang="ru-RU" dirty="0" smtClean="0"/>
              <a:t>психики. </a:t>
            </a:r>
            <a:r>
              <a:rPr lang="ru-RU" dirty="0"/>
              <a:t>Больших успехов в этих исследованиях добился американский психотерапевт </a:t>
            </a:r>
            <a:r>
              <a:rPr lang="ru-RU" b="1" dirty="0"/>
              <a:t>Милтон Эриксон</a:t>
            </a:r>
            <a:r>
              <a:rPr lang="ru-RU" dirty="0"/>
              <a:t> (1901–1980). </a:t>
            </a:r>
            <a:r>
              <a:rPr lang="ru-RU" dirty="0" smtClean="0"/>
              <a:t>В</a:t>
            </a:r>
            <a:r>
              <a:rPr lang="ru-RU" dirty="0"/>
              <a:t> 1923 году он разработал несколько методик гипнотерапии. Является основателем и президентов общества клинического гипноза </a:t>
            </a:r>
            <a:endParaRPr lang="ru-RU" dirty="0" smtClean="0"/>
          </a:p>
          <a:p>
            <a:r>
              <a:rPr lang="ru-RU" dirty="0" smtClean="0"/>
              <a:t>Его </a:t>
            </a:r>
            <a:r>
              <a:rPr lang="ru-RU" dirty="0"/>
              <a:t>работами очень интересовалась доктор психологии </a:t>
            </a:r>
            <a:r>
              <a:rPr lang="ru-RU" b="1" dirty="0"/>
              <a:t>Мэрилин </a:t>
            </a:r>
            <a:r>
              <a:rPr lang="ru-RU" b="1" dirty="0" err="1"/>
              <a:t>Аткинсон</a:t>
            </a:r>
            <a:r>
              <a:rPr lang="ru-RU" b="1" dirty="0"/>
              <a:t>. </a:t>
            </a:r>
            <a:r>
              <a:rPr lang="ru-RU" dirty="0"/>
              <a:t>Ей было интересно всё, что было связано с возможностью обучения тому, как взять свою жизнь под контроль и двигаться вперёд. Принципы Эриксона удивляли и даже шокировали многих людей, однако получили своё подтверждение на практике.</a:t>
            </a:r>
          </a:p>
          <a:p>
            <a:r>
              <a:rPr lang="ru-RU" dirty="0"/>
              <a:t>В 1995 году она открыла </a:t>
            </a:r>
            <a:r>
              <a:rPr lang="ru-RU" b="1" dirty="0" err="1"/>
              <a:t>Эриксоновский</a:t>
            </a:r>
            <a:r>
              <a:rPr lang="ru-RU" b="1" dirty="0"/>
              <a:t> университет</a:t>
            </a:r>
            <a:r>
              <a:rPr lang="ru-RU" dirty="0"/>
              <a:t> с тем, чтобы люди могли интегрировать навыки, так называемых гениев, развивать их далее. </a:t>
            </a:r>
            <a:r>
              <a:rPr lang="ru-RU" dirty="0" smtClean="0"/>
              <a:t>С </a:t>
            </a:r>
            <a:r>
              <a:rPr lang="ru-RU" dirty="0"/>
              <a:t>этого же года она начала проводить обучение </a:t>
            </a:r>
            <a:r>
              <a:rPr lang="ru-RU" dirty="0" err="1"/>
              <a:t>коучингу</a:t>
            </a:r>
            <a:endParaRPr lang="ru-RU" dirty="0"/>
          </a:p>
          <a:p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655222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24000" y="1143000"/>
            <a:ext cx="6096000" cy="457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654301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23528" y="260648"/>
            <a:ext cx="8496944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Цель </a:t>
            </a:r>
            <a:r>
              <a:rPr lang="ru-RU" dirty="0" err="1"/>
              <a:t>коучинга</a:t>
            </a:r>
            <a:r>
              <a:rPr lang="ru-RU" dirty="0"/>
              <a:t> заключается в максимальном повышении результативности человеческой личности в персональной, профессиональной деятельности</a:t>
            </a:r>
            <a:r>
              <a:rPr lang="ru-RU" dirty="0" smtClean="0"/>
              <a:t>.</a:t>
            </a:r>
          </a:p>
          <a:p>
            <a:r>
              <a:rPr lang="ru-RU" b="1" dirty="0"/>
              <a:t>Основная </a:t>
            </a:r>
            <a:r>
              <a:rPr lang="ru-RU" b="1" dirty="0" smtClean="0"/>
              <a:t>задача</a:t>
            </a:r>
            <a:r>
              <a:rPr lang="ru-RU" dirty="0" smtClean="0"/>
              <a:t>:</a:t>
            </a:r>
          </a:p>
          <a:p>
            <a:r>
              <a:rPr lang="ru-RU" dirty="0" smtClean="0"/>
              <a:t>обучить стратегии саморазвития</a:t>
            </a:r>
            <a:r>
              <a:rPr lang="ru-RU" i="1" dirty="0" smtClean="0"/>
              <a:t>;</a:t>
            </a:r>
            <a:r>
              <a:rPr lang="ru-RU" dirty="0"/>
              <a:t> </a:t>
            </a:r>
            <a:endParaRPr lang="ru-RU" dirty="0" smtClean="0"/>
          </a:p>
          <a:p>
            <a:r>
              <a:rPr lang="ru-RU" dirty="0" smtClean="0"/>
              <a:t>Умение </a:t>
            </a:r>
            <a:r>
              <a:rPr lang="ru-RU" dirty="0"/>
              <a:t>фокусироваться на ключевых проблемах, формировать приоритетные цели.</a:t>
            </a:r>
          </a:p>
          <a:p>
            <a:r>
              <a:rPr lang="ru-RU" dirty="0"/>
              <a:t> Регулярно осуществлять действия в незнакомом ранее направлении, покидая «зону комфорта»</a:t>
            </a:r>
          </a:p>
          <a:p>
            <a:r>
              <a:rPr lang="ru-RU" dirty="0"/>
              <a:t> Размышление над происходящим и извлечение из своего опыта максимум знаний.</a:t>
            </a:r>
          </a:p>
          <a:p>
            <a:r>
              <a:rPr lang="ru-RU" dirty="0"/>
              <a:t> Поиск обратной связи и подтверждения правильности выбранного пути на опыте и взглядах других</a:t>
            </a:r>
          </a:p>
          <a:p>
            <a:r>
              <a:rPr lang="ru-RU" dirty="0"/>
              <a:t> Непрерывное пошаговое движение в своем развитии.</a:t>
            </a:r>
          </a:p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981995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Ð ÑÐµÐ¼ Ð¾ÑÐ»Ð¸ÑÐ¸Ðµ ÐºÐ¾ÑÑÐ¸Ð½Ð³Ð° Ð¾Ñ Ð´ÑÑÐ³Ð¸Ñ Ð¼ÐµÑÐ¾Ð´Ð¾Ð²?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260648"/>
            <a:ext cx="6096000" cy="45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4018227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4 Ð±Ð°Ð·Ð¾Ð²ÑÑ ÑÑÐ°Ð¿Ð° ÐºÐ¾ÑÑÐ¸Ð½Ð³Ð°  (4 Ð²Ð¾Ð¿ÑÐ¾ÑÐ° Ð¿Ð»Ð°Ð½Ð¸ÑÐ¾Ð²Ð°Ð½Ð¸Ñ) Ð¿Ð¾ÑÑÐ°Ð½Ð¾Ð²ÐºÐ° ÑÐµÐ»Ð¸ - Ð§Ð¢Ð ÑÑ ÑÐ¾ÑÐµÑÑ? Ð¿ÑÐ¾Ð²ÐµÑÐºÐ° ÑÐµÐ°Ð»ÑÐ½Ð¾Ð³Ð¾ Ð¿Ð¾Ð»Ð¾Ð¶ÐµÐ½Ð¸Ñ Ð²ÐµÑÐµÐ¹ - Ð¿Ð¾ÑÐµÐ¼Ñ ÑÑÐ¾ Ð²Ð°Ð¶Ð½Ð¾ Ð´Ð»Ñ ÑÐµÐ±Ñ? Ð²ÑÑÑÑÐ°Ð¸Ð²Ð°Ð½Ð¸Ðµ Ð¿ÑÑÐµÐ¹ Ð´Ð¾ÑÑÐ¸Ð¶ÐµÐ½Ð¸Ñ ÑÐµÐ»Ð¸ - ÐÐÐ ÑÑ Ð¼Ð¾Ð¶ÐµÑÑ Ð´Ð¾ÑÑÐ¸ÑÑ ÑÐµÐ»Ð¸? Ð´Ð¾ÑÑÐ¸Ð¶ÐµÐ½Ð¸Ðµ (Ð¾Ð½ Ð¸Ð¼ÐµÐ½ÑÐµÑÑÑ ÑÐ°ÐºÐ¶Ðµ ÑÑÐ°Ð¿Ð¾Ð¼ Ð²Ð¾Ð»Ð¸) - ÐÐÐ ÑÑ ÑÐ·Ð½Ð°ÐµÑÑ, ÑÑÐ¾ Ð´Ð¾ÑÑÐ¸Ð³ ÑÐµÐ·ÑÐ»ÑÑÐ°ÑÐ°?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1600" y="404664"/>
            <a:ext cx="6096000" cy="45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5975861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59632" y="620688"/>
            <a:ext cx="6768752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Виды </a:t>
            </a:r>
            <a:r>
              <a:rPr lang="ru-RU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коучинга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решаемым задачам: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— карьерный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коучинг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— бизнес-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коучинг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—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коучинг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личной эффективности,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—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лайф-коучинг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составу участников: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— индивидуальный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коучинг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— групповой (корпоративный)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коучинг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— проектный (по решению задач конкретного проекта команды)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коучинг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формату: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— очный (личный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коучинг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фотокоучинг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);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— заочный (интернет-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коучинг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телефонный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коучинг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</a:p>
        </p:txBody>
      </p:sp>
    </p:spTree>
    <p:extLst>
      <p:ext uri="{BB962C8B-B14F-4D97-AF65-F5344CB8AC3E}">
        <p14:creationId xmlns:p14="http://schemas.microsoft.com/office/powerpoint/2010/main" val="25115683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ÐÐÐ§ÐÐÐ£ ÐÐÐ£Ð§ÐÐÐ ÐÐÐ¢Ð£ÐÐÐÐ? Ð Ð´Ð¾ÑÐºÐ¾Ð»ÑÐ½Ð¾Ð¼ Ð¾Ð±ÑÐ°Ð·Ð¾Ð²Ð°Ð½Ð¸Ð¸ Ð²ÑÐµ Ð±Ð¾Ð»ÐµÐµ Ð¾ÑÑÐµÑÐ»Ð¸Ð²Ð¾ Ð²Ð¸Ð´Ð½Ð° Ð¿Ð¾ÑÑÐµÐ±Ð½Ð¾ÑÑÑ Ð² Ð½Ð¾Ð²ÑÑ ÑÐ¾ÑÐ¼Ð°Ñ ÑÐ°Ð·Ð²Ð¸ÑÐ¸Ñ Ð¸ Ð¾Ð±ÑÑÐµÐ½Ð¸Ñ Ð´ÐµÑÐµÐ¹, ÑÐ¾Ð¾ÑÐ²ÐµÑÑÑÐ²ÑÑÑÐ¸Ñ Ð¿Ð¾ÑÑÐµÐ±Ð½Ð¾ÑÑÑÐ¼ Ð²ÑÐµÐ¼ÐµÐ½Ð¸ Ð¸ ÐµÐ³Ð¾ Ð·Ð°Ð´Ð°ÑÐ°Ð¼ ;   ÐÐ°Ð´Ð°ÑÐ° Ð»Ð¸ÑÐ½Ð¾ÑÑÐ½Ð¾-Ð¾ÑÐ¸ÐµÐ½ÑÐ¸ÑÐ¾Ð²Ð°Ð½Ð½Ð¾Ð³Ð¾ Ð¾Ð±ÑÑÐµÐ½Ð¸Ñ Ð¾ÑÐ¸ÑÐ¸Ð°Ð»ÑÐ½Ð¾ Ð·Ð°ÑÐ²Ð»ÐµÐ½Ð° Ð²Ð¾ Ð¤ÐÐÐ¡ ÐÐ; Ð Ð°Ð·ÑÐ°Ð±Ð¾ÑÐºÐ° Ð¿ÑÐ°ÐºÑÐ¸ÑÐµÑÐºÐ¸Ñ ÑÐµÑÐ½Ð¾Ð»Ð¾Ð³Ð¸Ð¹ ÑÐµÐ°Ð»Ð¸Ð·Ð°ÑÐ¸Ð¸ Ð»Ð¸ÑÐ½Ð¾ÑÑÐ½Ð¾-Ð¾ÑÐ¸ÐµÐ½ÑÐ¸ÑÐ¾Ð²Ð°Ð½Ð½Ð¾Ð³Ð¾ Ð¾Ð±ÑÐ°Ð·Ð¾Ð²Ð°Ð½Ð¸Ñ Ð² ÑÑÐµÐ±Ð½Ð¾-Ð²Ð¾ÑÐ¿Ð¸ÑÐ°ÑÐµÐ»ÑÐ½Ð¾Ð¹ ÑÐ°Ð±Ð¾ÑÐµ, ÐºÐ°Ðº Ð¸ ÑÐ¸ÑÑÐµÐ¼Ñ Ð¿Ð¾Ð´Ð³Ð¾ÑÐ¾Ð²ÐºÐ¸ Ð¿ÐµÐ´Ð°Ð³Ð¾Ð³Ð¾Ð² Ðº Ð½Ð¾Ð²Ð¾Ð¼Ñ Ð¿Ð¾Ð´ÑÐ¾Ð´Ñ; ÐÐ¾ÑÑÐ¸Ð½Ð³Ð¾Ð²ÑÐ¹ Ð¿Ð¾Ð´ÑÐ¾Ð´ Ð¼Ð°ÐºÑÐ¸Ð¼Ð°Ð»ÑÐ½Ð¾ ÑÐ¾Ð¾ÑÐ²ÐµÑÑÑÐ²ÑÐµÑ ÐºÐ¾Ð½ÑÐµÐ¿ÑÐ¸Ð¸ Ð»Ð¸ÑÐ½Ð¾ÑÑÐ½Ð¾-Ð¾ÑÐ¸ÐµÐ½ÑÐ¸ÑÐ¾Ð²Ð°Ð½Ð½Ð¾Ð³Ð¾ Ð¾Ð±ÑÑÐµÐ½Ð¸Ñ, Ð° ÐºÐ¾ÑÑÐ¸Ð½Ð³Ð¾Ð²ÑÐµ Ð½Ð°Ð²ÑÐºÐ¸  Ð¾ÑÐ³Ð°Ð½Ð¸ÑÐ½Ð¾ Ð²ÑÑÑÐ°Ð¸Ð²Ð°ÑÑÑÑ Ð² Ð¿ÑÐ¾ÑÐ¸Ð»Ñ ÐºÐ¾Ð¼Ð¿ÐµÑÐµÐ½ÑÐ¸Ð¹ ÑÐ¾Ð²ÑÐµÐ¼ÐµÐ½Ð½Ð¾Ð³Ð¾ Ð¿ÐµÐ´Ð°Ð³Ð¾Ð³Ð°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1600" y="980728"/>
            <a:ext cx="6096000" cy="45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7122518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23528" y="332656"/>
            <a:ext cx="835292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НОВАЯ РОЛЬ ПЕДАГОГА</a:t>
            </a:r>
          </a:p>
          <a:p>
            <a:r>
              <a:rPr lang="ru-RU" dirty="0"/>
              <a:t>- Педагог –не просто передает знание, он –тренер талантов;</a:t>
            </a:r>
          </a:p>
          <a:p>
            <a:r>
              <a:rPr lang="ru-RU" dirty="0"/>
              <a:t>- Педагог раскрывает свой потенциал и потенциал обучающихся.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323528" y="1423070"/>
            <a:ext cx="842493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err="1"/>
              <a:t>Коучинг</a:t>
            </a:r>
            <a:r>
              <a:rPr lang="ru-RU" b="1" dirty="0"/>
              <a:t> </a:t>
            </a:r>
            <a:r>
              <a:rPr lang="ru-RU" b="1" dirty="0" smtClean="0"/>
              <a:t> </a:t>
            </a:r>
            <a:r>
              <a:rPr lang="ru-RU" dirty="0" smtClean="0"/>
              <a:t>в</a:t>
            </a:r>
            <a:r>
              <a:rPr lang="ru-RU" dirty="0"/>
              <a:t> </a:t>
            </a:r>
            <a:r>
              <a:rPr lang="ru-RU" b="1" dirty="0"/>
              <a:t>сфере</a:t>
            </a:r>
            <a:r>
              <a:rPr lang="ru-RU" dirty="0"/>
              <a:t> образования рассматривается, как продолжительное сотрудничество субъектов </a:t>
            </a:r>
            <a:r>
              <a:rPr lang="ru-RU" dirty="0" err="1"/>
              <a:t>воспитательно</a:t>
            </a:r>
            <a:r>
              <a:rPr lang="ru-RU" dirty="0"/>
              <a:t>-образовательного процесса, которое помогает достигать высоких результатов во всех </a:t>
            </a:r>
            <a:r>
              <a:rPr lang="ru-RU" b="1" dirty="0"/>
              <a:t>сферах жизнедеятельности</a:t>
            </a:r>
            <a:r>
              <a:rPr lang="ru-RU" dirty="0"/>
              <a:t>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19254" y="2346400"/>
            <a:ext cx="828519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err="1"/>
              <a:t>Коучинг</a:t>
            </a:r>
            <a:r>
              <a:rPr lang="ru-RU" dirty="0"/>
              <a:t> — это искусство содействовать обучению и </a:t>
            </a:r>
            <a:r>
              <a:rPr lang="ru-RU" b="1" dirty="0"/>
              <a:t>развитию другого человека</a:t>
            </a:r>
            <a:r>
              <a:rPr lang="ru-RU" dirty="0"/>
              <a:t>. Активная форма </a:t>
            </a:r>
            <a:r>
              <a:rPr lang="ru-RU" b="1" dirty="0"/>
              <a:t>развития</a:t>
            </a:r>
            <a:r>
              <a:rPr lang="ru-RU" dirty="0"/>
              <a:t> познавательной активности и совместной деятельности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05267" y="3573016"/>
            <a:ext cx="8315103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err="1"/>
              <a:t>Коуч</a:t>
            </a:r>
            <a:r>
              <a:rPr lang="ru-RU" b="1" dirty="0"/>
              <a:t> – это консультант</a:t>
            </a:r>
            <a:r>
              <a:rPr lang="ru-RU" dirty="0"/>
              <a:t>, наставник, в роль которого перевоплощается педагог. </a:t>
            </a:r>
            <a:r>
              <a:rPr lang="ru-RU" b="1" dirty="0" err="1" smtClean="0"/>
              <a:t>Коуч</a:t>
            </a:r>
            <a:r>
              <a:rPr lang="ru-RU" b="1" dirty="0" smtClean="0"/>
              <a:t> </a:t>
            </a:r>
            <a:r>
              <a:rPr lang="ru-RU" dirty="0" smtClean="0"/>
              <a:t>не </a:t>
            </a:r>
            <a:r>
              <a:rPr lang="ru-RU" dirty="0"/>
              <a:t>дает советов, жестких рекомендаций и готовых алгоритмов решения. Он не </a:t>
            </a:r>
            <a:r>
              <a:rPr lang="ru-RU" u="sng" dirty="0"/>
              <a:t>говорит</a:t>
            </a:r>
            <a:r>
              <a:rPr lang="ru-RU" dirty="0"/>
              <a:t>: </a:t>
            </a:r>
            <a:r>
              <a:rPr lang="ru-RU" i="1" dirty="0"/>
              <a:t>«надо делать так, а вот так делать не надо»</a:t>
            </a:r>
            <a:r>
              <a:rPr lang="ru-RU" dirty="0"/>
              <a:t>, а создает условия для того, чтобы </a:t>
            </a:r>
            <a:r>
              <a:rPr lang="ru-RU" b="1" dirty="0"/>
              <a:t>ребенок сам понял</a:t>
            </a:r>
            <a:r>
              <a:rPr lang="ru-RU" dirty="0"/>
              <a:t>, что ему надо делать, стимулирует творческий поиск решений и поддерживает решимость воспитанника достигать целей и осуществлять изменения в своей деятельности. Другими словами, в процессе </a:t>
            </a:r>
            <a:r>
              <a:rPr lang="ru-RU" b="1" dirty="0" err="1"/>
              <a:t>коучинга</a:t>
            </a:r>
            <a:r>
              <a:rPr lang="ru-RU" b="1" dirty="0"/>
              <a:t> ребенок находят свой</a:t>
            </a:r>
            <a:r>
              <a:rPr lang="ru-RU" dirty="0"/>
              <a:t>, уникальный способ достижения </a:t>
            </a:r>
            <a:r>
              <a:rPr lang="ru-RU" dirty="0" smtClean="0"/>
              <a:t>цели.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8053819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106</TotalTime>
  <Words>435</Words>
  <Application>Microsoft Office PowerPoint</Application>
  <PresentationFormat>Экран (4:3)</PresentationFormat>
  <Paragraphs>64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Skopov</dc:creator>
  <cp:lastModifiedBy>Skopov</cp:lastModifiedBy>
  <cp:revision>9</cp:revision>
  <dcterms:created xsi:type="dcterms:W3CDTF">2019-01-21T07:26:19Z</dcterms:created>
  <dcterms:modified xsi:type="dcterms:W3CDTF">2020-01-05T16:43:57Z</dcterms:modified>
</cp:coreProperties>
</file>