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4" r:id="rId2"/>
    <p:sldId id="265" r:id="rId3"/>
    <p:sldId id="256" r:id="rId4"/>
    <p:sldId id="259" r:id="rId5"/>
    <p:sldId id="267" r:id="rId6"/>
    <p:sldId id="257" r:id="rId7"/>
    <p:sldId id="262" r:id="rId8"/>
    <p:sldId id="269" r:id="rId9"/>
    <p:sldId id="270" r:id="rId10"/>
    <p:sldId id="282" r:id="rId11"/>
    <p:sldId id="281" r:id="rId12"/>
    <p:sldId id="274" r:id="rId13"/>
    <p:sldId id="275" r:id="rId14"/>
    <p:sldId id="283" r:id="rId15"/>
    <p:sldId id="284" r:id="rId16"/>
    <p:sldId id="276" r:id="rId17"/>
    <p:sldId id="285" r:id="rId18"/>
    <p:sldId id="266" r:id="rId19"/>
    <p:sldId id="268" r:id="rId2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66"/>
    <a:srgbClr val="003399"/>
    <a:srgbClr val="0000CC"/>
    <a:srgbClr val="000099"/>
    <a:srgbClr val="3333FF"/>
    <a:srgbClr val="333399"/>
    <a:srgbClr val="003366"/>
    <a:srgbClr val="336699"/>
    <a:srgbClr val="3366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29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67F603BF-7209-4BEA-96CF-9BE12547FA5C}" type="datetimeFigureOut">
              <a:rPr lang="ru-RU" smtClean="0"/>
              <a:pPr>
                <a:defRPr/>
              </a:pPr>
              <a:t>23.04.2019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52177561-CDD8-4640-ADA6-3864736894E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27813D47-DBE9-4544-B3B0-4F5878B60B33}" type="datetimeFigureOut">
              <a:rPr lang="ru-RU" smtClean="0"/>
              <a:pPr>
                <a:defRPr/>
              </a:pPr>
              <a:t>23.04.2019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7600150B-8A19-4B8F-837E-D767B99ACD9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25C3F1CD-F2E1-4B94-8872-82E3242F19DA}" type="datetimeFigureOut">
              <a:rPr lang="ru-RU" smtClean="0"/>
              <a:pPr>
                <a:defRPr/>
              </a:pPr>
              <a:t>23.04.2019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A1BCC0E2-A51C-437A-BDA7-977A4B5616B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4A9AAEB1-7834-412B-BF13-5A71ACF78A86}" type="datetimeFigureOut">
              <a:rPr lang="ru-RU" smtClean="0"/>
              <a:pPr>
                <a:defRPr/>
              </a:pPr>
              <a:t>23.04.2019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FD8C45A0-B836-43D0-ADC1-1C2E0A838C9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A8D9F6B5-E7A8-436B-935B-8A95143C448A}" type="datetimeFigureOut">
              <a:rPr lang="ru-RU" smtClean="0"/>
              <a:pPr>
                <a:defRPr/>
              </a:pPr>
              <a:t>23.04.2019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D1FE17D8-5CE7-4556-B79F-AC53F417212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97855DDE-63CD-4A24-AFAB-9ACAF20CBCD9}" type="datetimeFigureOut">
              <a:rPr lang="ru-RU" smtClean="0"/>
              <a:pPr>
                <a:defRPr/>
              </a:pPr>
              <a:t>23.04.2019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C1E9EB2A-E01A-4076-9694-66EB0B3CEA6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CD14C3D9-7606-4554-9415-D6FA2A87E55C}" type="datetimeFigureOut">
              <a:rPr lang="ru-RU" smtClean="0"/>
              <a:pPr>
                <a:defRPr/>
              </a:pPr>
              <a:t>23.04.2019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1BA67D2B-C807-4D93-977B-F78E26057BC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FB1EB18F-6542-4F75-9E67-66340BF64559}" type="datetimeFigureOut">
              <a:rPr lang="ru-RU" smtClean="0"/>
              <a:pPr>
                <a:defRPr/>
              </a:pPr>
              <a:t>23.04.2019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171C912B-9B1D-4D9E-B958-9DBDB44CFFB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177D0CDB-FC00-4BED-96AC-D2663CC9E13E}" type="datetimeFigureOut">
              <a:rPr lang="ru-RU" smtClean="0"/>
              <a:pPr>
                <a:defRPr/>
              </a:pPr>
              <a:t>23.04.2019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8D9D8CC0-A587-4C3D-A1AA-8E06DB703BA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00B30883-762B-4AA6-9BEE-1834559DA4D7}" type="datetimeFigureOut">
              <a:rPr lang="ru-RU" smtClean="0"/>
              <a:pPr>
                <a:defRPr/>
              </a:pPr>
              <a:t>23.04.2019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F9332ADB-13B2-4507-930A-90B461BA99D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B2F46D21-F281-46FE-A50E-338127368303}" type="datetimeFigureOut">
              <a:rPr lang="ru-RU" smtClean="0"/>
              <a:pPr>
                <a:defRPr/>
              </a:pPr>
              <a:t>23.04.2019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EE44B6E1-BC9D-4F06-9A87-74D4A1D57AC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pPr>
              <a:defRPr/>
            </a:pPr>
            <a:fld id="{C93F7BE1-4D3B-447E-9075-8F9C2BB5B800}" type="datetimeFigureOut">
              <a:rPr lang="ru-RU" smtClean="0"/>
              <a:pPr>
                <a:defRPr/>
              </a:pPr>
              <a:t>23.04.2019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pPr>
              <a:defRPr/>
            </a:pPr>
            <a:fld id="{A0575D8A-EB40-41FF-B1FC-FCFA2B0C8A4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file:///C:\Users\User\Desktop\&#1040;&#1050;&#1040;&#1044;&#1045;&#1052;&#1048;&#1071;%20&#1063;&#1059;&#1044;&#1045;&#1057;\Sovetskoe_kino_-_Iz_filma_Gde_nahoditsya_nofelet_(iPleer.fm).mp3" TargetMode="External"/><Relationship Id="rId1" Type="http://schemas.openxmlformats.org/officeDocument/2006/relationships/audio" Target="file:///C:\Users\User\Desktop\&#1084;&#1086;&#1081;%20&#1076;&#1077;&#1090;&#1089;&#1082;&#1080;&#1081;%20&#1089;&#1072;&#1076;\&#1084;&#1086;&#1080;%20&#1079;&#1074;&#1077;&#1079;&#1076;&#1086;&#1095;&#1082;&#1080;\&#1040;&#1050;&#1040;&#1044;&#1045;&#1052;&#1048;&#1071;%20&#1063;&#1059;&#1044;&#1045;&#1057;\deti-online.com_-_da-zdravstvuet-syurpriz.mp3" TargetMode="Externa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User\Desktop\&#1084;&#1086;&#1081;%20&#1076;&#1077;&#1090;&#1089;&#1082;&#1080;&#1081;%20&#1089;&#1072;&#1076;\&#1084;&#1086;&#1080;%20&#1079;&#1074;&#1077;&#1079;&#1076;&#1086;&#1095;&#1082;&#1080;\&#1040;&#1050;&#1040;&#1044;&#1045;&#1052;&#1048;&#1071;%20&#1063;&#1059;&#1044;&#1045;&#1057;\&#1076;&#1072;%20&#1079;&#1076;&#1088;&#1072;&#1074;&#1089;&#1090;&#1074;&#1091;&#1077;&#1090;%20&#1089;&#1102;&#1088;&#1087;&#1088;&#1080;&#1079;%20-%20&#1084;&#1080;&#1085;&#1091;&#1089;.mp3" TargetMode="External"/><Relationship Id="rId4" Type="http://schemas.openxmlformats.org/officeDocument/2006/relationships/image" Target="../media/image26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14282" y="500042"/>
            <a:ext cx="8572560" cy="15142607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 smtClean="0">
                <a:ln/>
                <a:solidFill>
                  <a:srgbClr val="000066"/>
                </a:solidFill>
                <a:latin typeface="+mn-lt"/>
                <a:cs typeface="+mn-cs"/>
              </a:rPr>
              <a:t>Познавательно-исследовательская 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 smtClean="0">
                <a:ln/>
                <a:solidFill>
                  <a:srgbClr val="000066"/>
                </a:solidFill>
                <a:latin typeface="+mn-lt"/>
                <a:cs typeface="+mn-cs"/>
              </a:rPr>
              <a:t>деятельность.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b="1" dirty="0" smtClean="0">
              <a:ln/>
              <a:solidFill>
                <a:srgbClr val="000066"/>
              </a:solidFill>
              <a:latin typeface="+mn-lt"/>
              <a:cs typeface="+mn-cs"/>
            </a:endParaRP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 smtClean="0">
                <a:ln/>
                <a:solidFill>
                  <a:srgbClr val="000066"/>
                </a:solidFill>
                <a:latin typeface="+mn-lt"/>
                <a:cs typeface="+mn-cs"/>
              </a:rPr>
              <a:t>Образовательная область: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 smtClean="0">
                <a:ln/>
                <a:solidFill>
                  <a:srgbClr val="000066"/>
                </a:solidFill>
                <a:latin typeface="+mn-lt"/>
                <a:cs typeface="+mn-cs"/>
              </a:rPr>
              <a:t> «Познавательное развитие»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b="1" dirty="0" smtClean="0">
              <a:ln/>
              <a:solidFill>
                <a:srgbClr val="000066"/>
              </a:solidFill>
              <a:latin typeface="+mn-lt"/>
              <a:cs typeface="+mn-cs"/>
            </a:endParaRP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 smtClean="0">
                <a:ln/>
                <a:solidFill>
                  <a:srgbClr val="000066"/>
                </a:solidFill>
                <a:latin typeface="+mn-lt"/>
                <a:cs typeface="+mn-cs"/>
              </a:rPr>
              <a:t>Взаимодействие с родителями 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 smtClean="0">
                <a:ln/>
                <a:solidFill>
                  <a:srgbClr val="000066"/>
                </a:solidFill>
                <a:latin typeface="+mn-lt"/>
                <a:cs typeface="+mn-cs"/>
              </a:rPr>
              <a:t>и детьми 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b="1" dirty="0" smtClean="0">
              <a:ln/>
              <a:solidFill>
                <a:srgbClr val="000066"/>
              </a:solidFill>
              <a:latin typeface="+mn-lt"/>
              <a:cs typeface="+mn-cs"/>
            </a:endParaRP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 smtClean="0">
                <a:ln/>
                <a:solidFill>
                  <a:srgbClr val="000066"/>
                </a:solidFill>
                <a:latin typeface="+mn-lt"/>
                <a:cs typeface="+mn-cs"/>
              </a:rPr>
              <a:t>Тема: «Академия чудес»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 smtClean="0">
                <a:ln/>
                <a:solidFill>
                  <a:srgbClr val="000066"/>
                </a:solidFill>
                <a:latin typeface="+mn-lt"/>
                <a:cs typeface="+mn-cs"/>
              </a:rPr>
              <a:t>(подготовительная группа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 smtClean="0">
                <a:ln/>
                <a:solidFill>
                  <a:srgbClr val="000066"/>
                </a:solidFill>
                <a:latin typeface="+mn-lt"/>
                <a:cs typeface="+mn-cs"/>
              </a:rPr>
              <a:t> компенсирующей направленности 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 smtClean="0">
                <a:ln/>
                <a:solidFill>
                  <a:srgbClr val="000066"/>
                </a:solidFill>
                <a:latin typeface="+mn-lt"/>
                <a:cs typeface="+mn-cs"/>
              </a:rPr>
              <a:t>для детей с нарушением речи)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b="1" dirty="0" smtClean="0">
              <a:ln/>
              <a:solidFill>
                <a:srgbClr val="000066"/>
              </a:solidFill>
              <a:latin typeface="+mn-lt"/>
              <a:cs typeface="+mn-cs"/>
            </a:endParaRP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b="1" dirty="0" smtClean="0">
              <a:ln/>
              <a:solidFill>
                <a:srgbClr val="000066"/>
              </a:solidFill>
              <a:latin typeface="+mn-lt"/>
              <a:cs typeface="+mn-cs"/>
            </a:endParaRP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 smtClean="0">
                <a:ln/>
                <a:solidFill>
                  <a:srgbClr val="000066"/>
                </a:solidFill>
                <a:latin typeface="+mn-lt"/>
                <a:cs typeface="+mn-cs"/>
              </a:rPr>
              <a:t>   Подготовила: воспитатель 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 smtClean="0">
                <a:ln/>
                <a:solidFill>
                  <a:srgbClr val="000066"/>
                </a:solidFill>
                <a:latin typeface="+mn-lt"/>
                <a:cs typeface="+mn-cs"/>
              </a:rPr>
              <a:t> высшей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 smtClean="0">
                <a:ln/>
                <a:solidFill>
                  <a:srgbClr val="000066"/>
                </a:solidFill>
                <a:latin typeface="+mn-lt"/>
                <a:cs typeface="+mn-cs"/>
              </a:rPr>
              <a:t> квалификационной категории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 smtClean="0">
                <a:ln/>
                <a:solidFill>
                  <a:srgbClr val="000066"/>
                </a:solidFill>
                <a:latin typeface="+mn-lt"/>
                <a:cs typeface="+mn-cs"/>
              </a:rPr>
              <a:t>  Елизарова Ирина Сергеевна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 smtClean="0">
                <a:ln/>
                <a:solidFill>
                  <a:srgbClr val="000066"/>
                </a:solidFill>
                <a:latin typeface="+mn-lt"/>
                <a:cs typeface="+mn-cs"/>
              </a:rPr>
              <a:t>   </a:t>
            </a:r>
            <a:r>
              <a:rPr lang="ru-RU" sz="2800" b="1" dirty="0" smtClean="0">
                <a:ln/>
                <a:solidFill>
                  <a:schemeClr val="accent3"/>
                </a:solidFill>
                <a:latin typeface="+mn-lt"/>
                <a:cs typeface="+mn-cs"/>
              </a:rPr>
              <a:t>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 smtClean="0">
                <a:ln/>
                <a:solidFill>
                  <a:schemeClr val="accent3"/>
                </a:solidFill>
                <a:latin typeface="+mn-lt"/>
                <a:cs typeface="+mn-cs"/>
              </a:rPr>
              <a:t>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b="1" dirty="0" smtClean="0">
              <a:ln/>
              <a:solidFill>
                <a:schemeClr val="accent3"/>
              </a:solidFill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 smtClean="0">
                <a:ln/>
                <a:solidFill>
                  <a:schemeClr val="accent3"/>
                </a:solidFill>
                <a:latin typeface="+mn-lt"/>
                <a:cs typeface="+mn-cs"/>
              </a:rPr>
              <a:t>        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5400" b="1" dirty="0" smtClean="0">
              <a:ln/>
              <a:solidFill>
                <a:schemeClr val="accent3"/>
              </a:solidFill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5400" b="1" dirty="0" smtClean="0">
              <a:ln/>
              <a:solidFill>
                <a:schemeClr val="accent3"/>
              </a:solidFill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5400" b="1" dirty="0" smtClean="0">
              <a:ln/>
              <a:solidFill>
                <a:schemeClr val="accent3"/>
              </a:solidFill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5400" b="1" dirty="0" smtClean="0">
              <a:ln/>
              <a:solidFill>
                <a:schemeClr val="accent3"/>
              </a:solidFill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5400" b="1" dirty="0" smtClean="0">
              <a:ln/>
              <a:solidFill>
                <a:schemeClr val="accent3"/>
              </a:solidFill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5400" b="1" dirty="0" smtClean="0">
              <a:ln/>
              <a:solidFill>
                <a:schemeClr val="accent3"/>
              </a:solidFill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5400" b="1" dirty="0" smtClean="0">
              <a:ln/>
              <a:solidFill>
                <a:schemeClr val="accent3"/>
              </a:solidFill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5400" b="1" dirty="0" smtClean="0">
              <a:ln/>
              <a:solidFill>
                <a:schemeClr val="accent3"/>
              </a:solidFill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5400" b="1" dirty="0">
              <a:ln/>
              <a:solidFill>
                <a:schemeClr val="accent3"/>
              </a:solidFill>
              <a:latin typeface="+mn-lt"/>
              <a:cs typeface="+mn-cs"/>
            </a:endParaRPr>
          </a:p>
        </p:txBody>
      </p:sp>
      <p:pic>
        <p:nvPicPr>
          <p:cNvPr id="10242" name="Picture 2" descr="https://ds05.infourok.ru/uploads/ex/095b/000043f2-f43224a8/hello_html_ma1deb55.jpg"/>
          <p:cNvPicPr>
            <a:picLocks noChangeAspect="1" noChangeArrowheads="1"/>
          </p:cNvPicPr>
          <p:nvPr/>
        </p:nvPicPr>
        <p:blipFill>
          <a:blip r:embed="rId4"/>
          <a:srcRect l="8332" t="9258" r="50371" b="10494"/>
          <a:stretch>
            <a:fillRect/>
          </a:stretch>
        </p:blipFill>
        <p:spPr bwMode="auto">
          <a:xfrm>
            <a:off x="571473" y="1000108"/>
            <a:ext cx="3000395" cy="52864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deti-online.com_-_da-zdravstvuet-syurpriz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357158" y="1214422"/>
            <a:ext cx="304800" cy="304800"/>
          </a:xfrm>
          <a:prstGeom prst="rect">
            <a:avLst/>
          </a:prstGeom>
        </p:spPr>
      </p:pic>
      <p:pic>
        <p:nvPicPr>
          <p:cNvPr id="5" name="Sovetskoe_kino_-_Iz_filma_Gde_nahoditsya_nofelet_(iPleer.fm)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6"/>
          <a:stretch>
            <a:fillRect/>
          </a:stretch>
        </p:blipFill>
        <p:spPr>
          <a:xfrm>
            <a:off x="428596" y="57148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>
    <p:cover dir="lu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3977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200136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obyava.ua/img/classified/0/141/3047/uj9uy84uo3h4kgy6.jpg"/>
          <p:cNvPicPr>
            <a:picLocks noChangeAspect="1" noChangeArrowheads="1"/>
          </p:cNvPicPr>
          <p:nvPr/>
        </p:nvPicPr>
        <p:blipFill>
          <a:blip r:embed="rId2"/>
          <a:srcRect b="7291"/>
          <a:stretch>
            <a:fillRect/>
          </a:stretch>
        </p:blipFill>
        <p:spPr bwMode="auto">
          <a:xfrm>
            <a:off x="428596" y="587834"/>
            <a:ext cx="4143404" cy="5913000"/>
          </a:xfrm>
          <a:prstGeom prst="rect">
            <a:avLst/>
          </a:prstGeom>
          <a:noFill/>
        </p:spPr>
      </p:pic>
      <p:pic>
        <p:nvPicPr>
          <p:cNvPr id="5" name="Рисунок 4" descr="https://www.alllessons.ru/wp-content/uploads/files/hello_html_4a719b15.png"/>
          <p:cNvPicPr/>
          <p:nvPr/>
        </p:nvPicPr>
        <p:blipFill>
          <a:blip r:embed="rId3"/>
          <a:srcRect l="10469" t="6667" b="8750"/>
          <a:stretch>
            <a:fillRect/>
          </a:stretch>
        </p:blipFill>
        <p:spPr bwMode="auto">
          <a:xfrm>
            <a:off x="4429124" y="357166"/>
            <a:ext cx="4314834" cy="60436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obyava.ua/img/classified/0/141/3047/uj9uy84uo3h4kgy6.jpg"/>
          <p:cNvPicPr>
            <a:picLocks noChangeAspect="1" noChangeArrowheads="1"/>
          </p:cNvPicPr>
          <p:nvPr/>
        </p:nvPicPr>
        <p:blipFill>
          <a:blip r:embed="rId2"/>
          <a:srcRect b="7291"/>
          <a:stretch>
            <a:fillRect/>
          </a:stretch>
        </p:blipFill>
        <p:spPr bwMode="auto">
          <a:xfrm>
            <a:off x="428596" y="587834"/>
            <a:ext cx="4143404" cy="5913000"/>
          </a:xfrm>
          <a:prstGeom prst="rect">
            <a:avLst/>
          </a:prstGeom>
          <a:noFill/>
        </p:spPr>
      </p:pic>
      <p:pic>
        <p:nvPicPr>
          <p:cNvPr id="5" name="Рисунок 4" descr="https://varikoznik.com/wp-content/uploads/2017/08/mozhno-li-begat-pri-varikoze-nog_6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571480"/>
            <a:ext cx="3933831" cy="578169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obyava.ua/img/classified/0/141/3047/uj9uy84uo3h4kgy6.jpg"/>
          <p:cNvPicPr>
            <a:picLocks noChangeAspect="1" noChangeArrowheads="1"/>
          </p:cNvPicPr>
          <p:nvPr/>
        </p:nvPicPr>
        <p:blipFill>
          <a:blip r:embed="rId2"/>
          <a:srcRect b="7291"/>
          <a:stretch>
            <a:fillRect/>
          </a:stretch>
        </p:blipFill>
        <p:spPr bwMode="auto">
          <a:xfrm>
            <a:off x="428596" y="587834"/>
            <a:ext cx="4143404" cy="5913000"/>
          </a:xfrm>
          <a:prstGeom prst="rect">
            <a:avLst/>
          </a:prstGeom>
          <a:noFill/>
        </p:spPr>
      </p:pic>
      <p:pic>
        <p:nvPicPr>
          <p:cNvPr id="4" name="Рисунок 3" descr="https://arhivurokov.ru/videouroki/html/2017/10/24/v_59ef7ea4c5a53/img5.jpg"/>
          <p:cNvPicPr/>
          <p:nvPr/>
        </p:nvPicPr>
        <p:blipFill>
          <a:blip r:embed="rId3"/>
          <a:srcRect l="25156" t="18125" r="12031" b="12708"/>
          <a:stretch>
            <a:fillRect/>
          </a:stretch>
        </p:blipFill>
        <p:spPr bwMode="auto">
          <a:xfrm>
            <a:off x="4500562" y="500042"/>
            <a:ext cx="4238633" cy="56864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obyava.ua/img/classified/0/141/3047/uj9uy84uo3h4kgy6.jpg"/>
          <p:cNvPicPr>
            <a:picLocks noChangeAspect="1" noChangeArrowheads="1"/>
          </p:cNvPicPr>
          <p:nvPr/>
        </p:nvPicPr>
        <p:blipFill>
          <a:blip r:embed="rId2"/>
          <a:srcRect b="7291"/>
          <a:stretch>
            <a:fillRect/>
          </a:stretch>
        </p:blipFill>
        <p:spPr bwMode="auto">
          <a:xfrm>
            <a:off x="428596" y="587834"/>
            <a:ext cx="4143404" cy="5913000"/>
          </a:xfrm>
          <a:prstGeom prst="rect">
            <a:avLst/>
          </a:prstGeom>
          <a:noFill/>
        </p:spPr>
      </p:pic>
      <p:pic>
        <p:nvPicPr>
          <p:cNvPr id="5" name="Рисунок 4" descr="https://www.alllessons.ru/wp-content/uploads/files/hello_html_2584d7f2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57686" y="428604"/>
            <a:ext cx="4427521" cy="61150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obyava.ua/img/classified/0/141/3047/uj9uy84uo3h4kgy6.jpg"/>
          <p:cNvPicPr>
            <a:picLocks noChangeAspect="1" noChangeArrowheads="1"/>
          </p:cNvPicPr>
          <p:nvPr/>
        </p:nvPicPr>
        <p:blipFill>
          <a:blip r:embed="rId2"/>
          <a:srcRect b="7291"/>
          <a:stretch>
            <a:fillRect/>
          </a:stretch>
        </p:blipFill>
        <p:spPr bwMode="auto">
          <a:xfrm>
            <a:off x="428596" y="587834"/>
            <a:ext cx="4143404" cy="5913000"/>
          </a:xfrm>
          <a:prstGeom prst="rect">
            <a:avLst/>
          </a:prstGeom>
          <a:noFill/>
        </p:spPr>
      </p:pic>
      <p:pic>
        <p:nvPicPr>
          <p:cNvPr id="5" name="Рисунок 4" descr="http://clipart.coolclips.com/480/vectors/tf05102/CoolClips_peop3023.pn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6248" y="428604"/>
            <a:ext cx="4533890" cy="59912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obyava.ua/img/classified/0/141/3047/uj9uy84uo3h4kgy6.jpg"/>
          <p:cNvPicPr>
            <a:picLocks noChangeAspect="1" noChangeArrowheads="1"/>
          </p:cNvPicPr>
          <p:nvPr/>
        </p:nvPicPr>
        <p:blipFill>
          <a:blip r:embed="rId2"/>
          <a:srcRect b="7291"/>
          <a:stretch>
            <a:fillRect/>
          </a:stretch>
        </p:blipFill>
        <p:spPr bwMode="auto">
          <a:xfrm>
            <a:off x="428596" y="587834"/>
            <a:ext cx="4143404" cy="5913000"/>
          </a:xfrm>
          <a:prstGeom prst="rect">
            <a:avLst/>
          </a:prstGeom>
          <a:noFill/>
        </p:spPr>
      </p:pic>
      <p:pic>
        <p:nvPicPr>
          <p:cNvPr id="4" name="Рисунок 3" descr="https://ds04.infourok.ru/uploads/ex/0893/00093052-757eb7e7/img5.jpg"/>
          <p:cNvPicPr/>
          <p:nvPr/>
        </p:nvPicPr>
        <p:blipFill>
          <a:blip r:embed="rId3"/>
          <a:srcRect l="30106" t="24825" r="21272" b="19241"/>
          <a:stretch>
            <a:fillRect/>
          </a:stretch>
        </p:blipFill>
        <p:spPr bwMode="auto">
          <a:xfrm>
            <a:off x="4643438" y="500042"/>
            <a:ext cx="4000528" cy="57864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obyava.ua/img/classified/0/141/3047/uj9uy84uo3h4kgy6.jpg"/>
          <p:cNvPicPr>
            <a:picLocks noChangeAspect="1" noChangeArrowheads="1"/>
          </p:cNvPicPr>
          <p:nvPr/>
        </p:nvPicPr>
        <p:blipFill>
          <a:blip r:embed="rId2"/>
          <a:srcRect b="7291"/>
          <a:stretch>
            <a:fillRect/>
          </a:stretch>
        </p:blipFill>
        <p:spPr bwMode="auto">
          <a:xfrm>
            <a:off x="428596" y="587834"/>
            <a:ext cx="4143404" cy="5913000"/>
          </a:xfrm>
          <a:prstGeom prst="rect">
            <a:avLst/>
          </a:prstGeom>
          <a:noFill/>
        </p:spPr>
      </p:pic>
      <p:pic>
        <p:nvPicPr>
          <p:cNvPr id="4" name="Рисунок 3" descr="https://ds04.infourok.ru/uploads/ex/0e8d/000922c4-bc8754d2/640/img21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6248" y="357166"/>
            <a:ext cx="4476760" cy="61341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obyava.ua/img/classified/0/141/3047/uj9uy84uo3h4kgy6.jpg"/>
          <p:cNvPicPr>
            <a:picLocks noChangeAspect="1" noChangeArrowheads="1"/>
          </p:cNvPicPr>
          <p:nvPr/>
        </p:nvPicPr>
        <p:blipFill>
          <a:blip r:embed="rId2"/>
          <a:srcRect b="7291"/>
          <a:stretch>
            <a:fillRect/>
          </a:stretch>
        </p:blipFill>
        <p:spPr bwMode="auto">
          <a:xfrm>
            <a:off x="428596" y="587834"/>
            <a:ext cx="4143404" cy="5913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4929190" y="1714488"/>
            <a:ext cx="4214810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r>
              <a:rPr lang="ru-RU" sz="2000" b="1" dirty="0" smtClean="0">
                <a:solidFill>
                  <a:srgbClr val="000066"/>
                </a:solidFill>
                <a:latin typeface="Calibri" pitchFamily="34" charset="0"/>
              </a:rPr>
              <a:t>1.Не разговаривай громко!</a:t>
            </a:r>
          </a:p>
          <a:p>
            <a:pPr marL="342900" lvl="2" indent="-342900"/>
            <a:r>
              <a:rPr lang="ru-RU" sz="2000" b="1" dirty="0" smtClean="0">
                <a:solidFill>
                  <a:srgbClr val="0000CC"/>
                </a:solidFill>
                <a:latin typeface="Calibri" pitchFamily="34" charset="0"/>
              </a:rPr>
              <a:t>2</a:t>
            </a:r>
            <a:r>
              <a:rPr lang="ru-RU" sz="2000" b="1" dirty="0" smtClean="0">
                <a:solidFill>
                  <a:srgbClr val="0000CC"/>
                </a:solidFill>
                <a:latin typeface="Calibri" pitchFamily="34" charset="0"/>
              </a:rPr>
              <a:t>. Не бегай по лаборатории!</a:t>
            </a:r>
          </a:p>
          <a:p>
            <a:pPr marL="342900" indent="-342900"/>
            <a:r>
              <a:rPr lang="ru-RU" sz="2000" b="1" dirty="0" smtClean="0">
                <a:solidFill>
                  <a:srgbClr val="003399"/>
                </a:solidFill>
                <a:latin typeface="Calibri" pitchFamily="34" charset="0"/>
              </a:rPr>
              <a:t>4</a:t>
            </a:r>
            <a:r>
              <a:rPr lang="ru-RU" sz="2000" b="1" dirty="0" smtClean="0">
                <a:solidFill>
                  <a:srgbClr val="003399"/>
                </a:solidFill>
                <a:latin typeface="Calibri" pitchFamily="34" charset="0"/>
              </a:rPr>
              <a:t>. Точно выполняй инструкции!</a:t>
            </a:r>
          </a:p>
          <a:p>
            <a:pPr marL="342900" indent="-342900"/>
            <a:r>
              <a:rPr lang="ru-RU" sz="2000" b="1" dirty="0" smtClean="0">
                <a:solidFill>
                  <a:srgbClr val="3366CC"/>
                </a:solidFill>
                <a:latin typeface="Calibri" pitchFamily="34" charset="0"/>
              </a:rPr>
              <a:t>5. Аккуратно работай с оборудованием!</a:t>
            </a:r>
          </a:p>
          <a:p>
            <a:pPr marL="342900" indent="-342900"/>
            <a:r>
              <a:rPr lang="ru-RU" sz="2000" b="1" dirty="0" smtClean="0">
                <a:solidFill>
                  <a:srgbClr val="336699"/>
                </a:solidFill>
                <a:latin typeface="Calibri" pitchFamily="34" charset="0"/>
              </a:rPr>
              <a:t>6. В конце опытов  сделай вывод!</a:t>
            </a:r>
          </a:p>
          <a:p>
            <a:pPr marL="342900" indent="-342900"/>
            <a:r>
              <a:rPr lang="ru-RU" sz="2000" b="1" dirty="0" smtClean="0">
                <a:solidFill>
                  <a:srgbClr val="003366"/>
                </a:solidFill>
                <a:latin typeface="Calibri" pitchFamily="34" charset="0"/>
              </a:rPr>
              <a:t>7. Не пробуй вещества на вкус!</a:t>
            </a:r>
          </a:p>
          <a:p>
            <a:pPr marL="342900" indent="-342900"/>
            <a:r>
              <a:rPr lang="ru-RU" sz="2000" b="1" dirty="0" smtClean="0">
                <a:solidFill>
                  <a:srgbClr val="333399"/>
                </a:solidFill>
                <a:latin typeface="Calibri" pitchFamily="34" charset="0"/>
              </a:rPr>
              <a:t>8. При работе с токсичными веществами – надень перчатки!</a:t>
            </a:r>
          </a:p>
          <a:p>
            <a:pPr marL="342900" indent="-342900"/>
            <a:r>
              <a:rPr lang="ru-RU" sz="2000" b="1" dirty="0" smtClean="0">
                <a:solidFill>
                  <a:srgbClr val="3333FF"/>
                </a:solidFill>
                <a:latin typeface="Calibri" pitchFamily="34" charset="0"/>
              </a:rPr>
              <a:t>9. Окончив работу – убери рабочее место!</a:t>
            </a:r>
            <a:endParaRPr lang="ru-RU" sz="2000" b="1" dirty="0">
              <a:solidFill>
                <a:srgbClr val="3333FF"/>
              </a:solidFill>
              <a:latin typeface="Calibri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572000" y="428604"/>
            <a:ext cx="4572000" cy="954107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 smtClean="0">
                <a:ln/>
                <a:solidFill>
                  <a:srgbClr val="000066"/>
                </a:solidFill>
                <a:latin typeface="+mn-lt"/>
              </a:rPr>
              <a:t>Правила работы в лаборатории:</a:t>
            </a:r>
            <a:endParaRPr lang="ru-RU" sz="2800" b="1" dirty="0">
              <a:ln/>
              <a:solidFill>
                <a:srgbClr val="000066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://school31tula.ru/_mod_files/ce_images/files/slajd17.jpg"/>
          <p:cNvPicPr>
            <a:picLocks noChangeAspect="1" noChangeArrowheads="1"/>
          </p:cNvPicPr>
          <p:nvPr/>
        </p:nvPicPr>
        <p:blipFill>
          <a:blip r:embed="rId2"/>
          <a:srcRect t="25657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https://mtdata.ru/u5/photo050F/20106509769-0/original.jpg"/>
          <p:cNvPicPr>
            <a:picLocks noChangeAspect="1" noChangeArrowheads="1"/>
          </p:cNvPicPr>
          <p:nvPr/>
        </p:nvPicPr>
        <p:blipFill>
          <a:blip r:embed="rId3"/>
          <a:srcRect t="5495" r="-1199"/>
          <a:stretch>
            <a:fillRect/>
          </a:stretch>
        </p:blipFill>
        <p:spPr bwMode="auto">
          <a:xfrm>
            <a:off x="1357290" y="1928802"/>
            <a:ext cx="6929486" cy="49291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500034" y="928670"/>
            <a:ext cx="8286808" cy="76944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400" b="1" dirty="0" smtClean="0">
                <a:ln/>
                <a:solidFill>
                  <a:srgbClr val="000066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СПАСИБО    ЗА ВНИМАНИЕ!</a:t>
            </a:r>
            <a:endParaRPr lang="ru-RU" sz="4400" b="1" dirty="0">
              <a:ln/>
              <a:solidFill>
                <a:srgbClr val="000066"/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6" name="да здравствует сюрприз - минус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500034" y="428604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3877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14282" y="332657"/>
            <a:ext cx="8929718" cy="105259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  <a:cs typeface="+mn-cs"/>
              </a:rPr>
              <a:t>      </a:t>
            </a:r>
            <a:endParaRPr lang="ru-RU" sz="2000" b="1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  <a:cs typeface="+mn-cs"/>
              </a:rPr>
              <a:t>          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  <a:cs typeface="+mn-cs"/>
              </a:rPr>
              <a:t>     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+mn-lt"/>
                <a:cs typeface="+mn-cs"/>
              </a:rPr>
              <a:t>        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5400" b="1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5400" b="1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5400" b="1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5400" b="1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5400" b="1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5400" b="1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5400" b="1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5400" b="1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54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+mn-lt"/>
              <a:cs typeface="+mn-cs"/>
            </a:endParaRPr>
          </a:p>
        </p:txBody>
      </p:sp>
      <p:pic>
        <p:nvPicPr>
          <p:cNvPr id="1028" name="Picture 4" descr="http://domtrud.ru/images/uploads/images/051211_12491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14677" y="3166896"/>
            <a:ext cx="2251601" cy="31910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571472" y="357166"/>
            <a:ext cx="8143932" cy="2923877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smtClean="0">
                <a:ln/>
                <a:solidFill>
                  <a:srgbClr val="000066"/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ДОБРО ПОЖАЛОВАТЬ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smtClean="0">
                <a:ln/>
                <a:solidFill>
                  <a:srgbClr val="000066"/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В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smtClean="0">
                <a:ln/>
                <a:solidFill>
                  <a:srgbClr val="000066"/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       «АКАДЕМИЮ ЧУДЕС»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smtClean="0">
                <a:ln/>
                <a:solidFill>
                  <a:srgbClr val="000066"/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  ПРОФЕССОРА ВСЕЗНАЙКИНА!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 smtClean="0">
                <a:ln/>
                <a:solidFill>
                  <a:srgbClr val="000066"/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 </a:t>
            </a:r>
            <a:endParaRPr lang="ru-RU" sz="4000" b="1" dirty="0">
              <a:ln/>
              <a:solidFill>
                <a:srgbClr val="000066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</a:effectLst>
            </a:endParaRPr>
          </a:p>
        </p:txBody>
      </p:sp>
    </p:spTree>
  </p:cSld>
  <p:clrMapOvr>
    <a:masterClrMapping/>
  </p:clrMapOvr>
  <p:transition spd="med">
    <p:cover dir="l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s://st03.kakprosto.com.ua/tumb/680/images/article/2011/7/20/1_5254fc56d63b35254fc56d63f0.jpg"/>
          <p:cNvPicPr>
            <a:picLocks noChangeAspect="1" noChangeArrowheads="1"/>
          </p:cNvPicPr>
          <p:nvPr/>
        </p:nvPicPr>
        <p:blipFill>
          <a:blip r:embed="rId2"/>
          <a:srcRect l="8571" b="7291"/>
          <a:stretch>
            <a:fillRect/>
          </a:stretch>
        </p:blipFill>
        <p:spPr bwMode="auto">
          <a:xfrm>
            <a:off x="428596" y="397372"/>
            <a:ext cx="4286280" cy="59605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4714876" y="357166"/>
            <a:ext cx="4302010" cy="3584251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ru-RU" sz="4000" b="1" i="1" dirty="0" smtClean="0">
              <a:ln/>
              <a:solidFill>
                <a:schemeClr val="accent3"/>
              </a:solidFill>
              <a:latin typeface="+mn-lt"/>
              <a:cs typeface="+mn-cs"/>
            </a:endParaRPr>
          </a:p>
          <a:p>
            <a:pPr algn="ctr" fontAlgn="auto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i="1" dirty="0" smtClean="0">
                <a:ln/>
                <a:solidFill>
                  <a:srgbClr val="000066"/>
                </a:solidFill>
                <a:latin typeface="+mn-lt"/>
                <a:cs typeface="+mn-cs"/>
              </a:rPr>
              <a:t>Что </a:t>
            </a:r>
            <a:r>
              <a:rPr lang="ru-RU" sz="4000" b="1" i="1" dirty="0">
                <a:ln/>
                <a:solidFill>
                  <a:srgbClr val="000066"/>
                </a:solidFill>
                <a:latin typeface="+mn-lt"/>
                <a:cs typeface="+mn-cs"/>
              </a:rPr>
              <a:t>такое </a:t>
            </a:r>
            <a:r>
              <a:rPr lang="ru-RU" sz="4000" b="1" i="1" dirty="0" smtClean="0">
                <a:ln/>
                <a:solidFill>
                  <a:srgbClr val="000066"/>
                </a:solidFill>
                <a:latin typeface="+mn-lt"/>
                <a:cs typeface="+mn-cs"/>
              </a:rPr>
              <a:t>лаборатория?</a:t>
            </a:r>
            <a:endParaRPr lang="ru-RU" sz="4000" b="1" i="1" dirty="0">
              <a:ln/>
              <a:solidFill>
                <a:srgbClr val="000066"/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G:\воспитатель\Новая папка\лаборатория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14282" y="1857364"/>
            <a:ext cx="8572560" cy="46434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428596" y="142852"/>
            <a:ext cx="8358245" cy="1384995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b="1" dirty="0" smtClean="0">
              <a:ln/>
              <a:solidFill>
                <a:schemeClr val="accent3"/>
              </a:solidFill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 smtClean="0">
                <a:ln/>
                <a:solidFill>
                  <a:srgbClr val="000066"/>
                </a:solidFill>
                <a:latin typeface="+mn-lt"/>
                <a:cs typeface="+mn-cs"/>
              </a:rPr>
              <a:t>ЛАБОРАТОРИЯ – это место, где проводят опыты и эксперименты.</a:t>
            </a:r>
            <a:endParaRPr lang="ru-RU" sz="3200" b="1" dirty="0">
              <a:ln/>
              <a:solidFill>
                <a:srgbClr val="000066"/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ransition spd="med">
    <p:cover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714488"/>
            <a:ext cx="5143504" cy="49292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357159" y="285728"/>
            <a:ext cx="8429683" cy="156966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2400" b="1" dirty="0" smtClean="0">
                <a:ln/>
                <a:solidFill>
                  <a:srgbClr val="000066"/>
                </a:solidFill>
              </a:rPr>
              <a:t>Эксперименты – это опыты, которые проводят ученые, </a:t>
            </a:r>
          </a:p>
          <a:p>
            <a:pPr algn="ctr"/>
            <a:r>
              <a:rPr lang="ru-RU" sz="2400" b="1" dirty="0" smtClean="0">
                <a:ln/>
                <a:solidFill>
                  <a:srgbClr val="000066"/>
                </a:solidFill>
              </a:rPr>
              <a:t>чтобы убедится в правильности своих предположений </a:t>
            </a:r>
            <a:endParaRPr lang="ru-RU" sz="2400" b="1" dirty="0">
              <a:ln/>
              <a:solidFill>
                <a:srgbClr val="000066"/>
              </a:solidFill>
            </a:endParaRPr>
          </a:p>
        </p:txBody>
      </p:sp>
      <p:pic>
        <p:nvPicPr>
          <p:cNvPr id="24578" name="Picture 2" descr="https://media.buzzle.com/media/images-en/photos/careers/scientists/600-80552673-scientist-in-a-lab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29190" y="1785926"/>
            <a:ext cx="4214810" cy="48101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pull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ak6.picdn.net/shutterstock/videos/1010333726/thumb/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85728"/>
            <a:ext cx="8667750" cy="64294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pull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260648"/>
            <a:ext cx="4500594" cy="322655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1538" y="4000505"/>
            <a:ext cx="7019825" cy="25717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142844" y="3284984"/>
            <a:ext cx="8749636" cy="707886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 smtClean="0">
                <a:ln/>
                <a:solidFill>
                  <a:srgbClr val="000066"/>
                </a:solidFill>
                <a:latin typeface="+mn-lt"/>
                <a:cs typeface="+mn-cs"/>
              </a:rPr>
              <a:t>Оборудование </a:t>
            </a:r>
            <a:r>
              <a:rPr lang="ru-RU" sz="4000" b="1" dirty="0">
                <a:ln/>
                <a:solidFill>
                  <a:srgbClr val="000066"/>
                </a:solidFill>
                <a:latin typeface="+mn-lt"/>
                <a:cs typeface="+mn-cs"/>
              </a:rPr>
              <a:t>для опытов</a:t>
            </a:r>
          </a:p>
        </p:txBody>
      </p:sp>
      <p:pic>
        <p:nvPicPr>
          <p:cNvPr id="6148" name="Picture 4" descr="G:\воспитатель\Новая папка\трубочки стаканчики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57752" y="188640"/>
            <a:ext cx="4068314" cy="32403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600" decel="100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600" decel="100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600" decel="100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600" decel="100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" dur="2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000"/>
                            </p:stCondLst>
                            <p:childTnLst>
                              <p:par>
                                <p:cTn id="18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2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6000"/>
                            </p:stCondLst>
                            <p:childTnLst>
                              <p:par>
                                <p:cTn id="22" presetID="7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obyava.ua/img/classified/0/141/3047/uj9uy84uo3h4kgy6.jpg"/>
          <p:cNvPicPr>
            <a:picLocks noChangeAspect="1" noChangeArrowheads="1"/>
          </p:cNvPicPr>
          <p:nvPr/>
        </p:nvPicPr>
        <p:blipFill>
          <a:blip r:embed="rId2"/>
          <a:srcRect b="7291"/>
          <a:stretch>
            <a:fillRect/>
          </a:stretch>
        </p:blipFill>
        <p:spPr bwMode="auto">
          <a:xfrm>
            <a:off x="428596" y="587834"/>
            <a:ext cx="4143404" cy="5913000"/>
          </a:xfrm>
          <a:prstGeom prst="rect">
            <a:avLst/>
          </a:prstGeom>
          <a:noFill/>
        </p:spPr>
      </p:pic>
      <p:pic>
        <p:nvPicPr>
          <p:cNvPr id="5" name="Рисунок 4" descr="https://mindspace.ru/wp-content/uploads/2015/04/ability_listening.png"/>
          <p:cNvPicPr/>
          <p:nvPr/>
        </p:nvPicPr>
        <p:blipFill>
          <a:blip r:embed="rId3"/>
          <a:srcRect l="13453" r="15603"/>
          <a:stretch>
            <a:fillRect/>
          </a:stretch>
        </p:blipFill>
        <p:spPr bwMode="auto">
          <a:xfrm>
            <a:off x="4000496" y="571480"/>
            <a:ext cx="4714908" cy="60007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obyava.ua/img/classified/0/141/3047/uj9uy84uo3h4kgy6.jpg"/>
          <p:cNvPicPr>
            <a:picLocks noChangeAspect="1" noChangeArrowheads="1"/>
          </p:cNvPicPr>
          <p:nvPr/>
        </p:nvPicPr>
        <p:blipFill>
          <a:blip r:embed="rId2"/>
          <a:srcRect b="7291"/>
          <a:stretch>
            <a:fillRect/>
          </a:stretch>
        </p:blipFill>
        <p:spPr bwMode="auto">
          <a:xfrm>
            <a:off x="428596" y="587834"/>
            <a:ext cx="4143404" cy="5913000"/>
          </a:xfrm>
          <a:prstGeom prst="rect">
            <a:avLst/>
          </a:prstGeom>
          <a:noFill/>
        </p:spPr>
      </p:pic>
      <p:pic>
        <p:nvPicPr>
          <p:cNvPr id="4" name="Рисунок 3" descr="http://svkuznesova.ucoz.ru/chimia/ntorgan/bezimeni3.jpg"/>
          <p:cNvPicPr/>
          <p:nvPr/>
        </p:nvPicPr>
        <p:blipFill>
          <a:blip r:embed="rId3"/>
          <a:srcRect l="50843" t="18298" r="3993" b="11889"/>
          <a:stretch>
            <a:fillRect/>
          </a:stretch>
        </p:blipFill>
        <p:spPr bwMode="auto">
          <a:xfrm>
            <a:off x="4429124" y="428604"/>
            <a:ext cx="4357718" cy="58579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730</TotalTime>
  <Words>169</Words>
  <Application>Microsoft Office PowerPoint</Application>
  <PresentationFormat>Экран (4:3)</PresentationFormat>
  <Paragraphs>63</Paragraphs>
  <Slides>19</Slides>
  <Notes>0</Notes>
  <HiddenSlides>0</HiddenSlides>
  <MMClips>3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Аспект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Общий</dc:creator>
  <cp:lastModifiedBy>User</cp:lastModifiedBy>
  <cp:revision>82</cp:revision>
  <dcterms:created xsi:type="dcterms:W3CDTF">2013-11-23T05:35:19Z</dcterms:created>
  <dcterms:modified xsi:type="dcterms:W3CDTF">2019-04-23T20:13:13Z</dcterms:modified>
</cp:coreProperties>
</file>