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sldIdLst>
    <p:sldId id="259" r:id="rId2"/>
    <p:sldId id="262" r:id="rId3"/>
    <p:sldId id="263" r:id="rId4"/>
    <p:sldId id="260" r:id="rId5"/>
    <p:sldId id="264" r:id="rId6"/>
    <p:sldId id="265" r:id="rId7"/>
    <p:sldId id="266" r:id="rId8"/>
    <p:sldId id="267" r:id="rId9"/>
    <p:sldId id="268" r:id="rId10"/>
    <p:sldId id="278" r:id="rId11"/>
    <p:sldId id="269" r:id="rId12"/>
    <p:sldId id="273" r:id="rId13"/>
    <p:sldId id="270" r:id="rId14"/>
    <p:sldId id="274" r:id="rId15"/>
    <p:sldId id="276" r:id="rId16"/>
    <p:sldId id="277" r:id="rId17"/>
    <p:sldId id="279" r:id="rId18"/>
    <p:sldId id="272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9999FF"/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73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05.01.2020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Виды простейших швов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Учитель технологии</a:t>
            </a:r>
          </a:p>
          <a:p>
            <a:r>
              <a:rPr lang="ru-RU" sz="2400" dirty="0" smtClean="0">
                <a:solidFill>
                  <a:schemeClr val="tx1"/>
                </a:solidFill>
              </a:rPr>
              <a:t>ГБОУ СОШ с. </a:t>
            </a:r>
            <a:r>
              <a:rPr lang="ru-RU" sz="2400" dirty="0" err="1" smtClean="0">
                <a:solidFill>
                  <a:schemeClr val="tx1"/>
                </a:solidFill>
              </a:rPr>
              <a:t>Мусорка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sz="2400" dirty="0">
              <a:solidFill>
                <a:schemeClr val="tx1"/>
              </a:solidFill>
            </a:endParaRPr>
          </a:p>
          <a:p>
            <a:r>
              <a:rPr lang="ru-RU" sz="2400" dirty="0" smtClean="0">
                <a:solidFill>
                  <a:schemeClr val="tx1"/>
                </a:solidFill>
              </a:rPr>
              <a:t>2017г.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8858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                        Физкультминутка</a:t>
            </a:r>
            <a:endParaRPr lang="ru-RU" dirty="0"/>
          </a:p>
          <a:p>
            <a:r>
              <a:rPr lang="ru-RU" sz="2400" b="1" dirty="0"/>
              <a:t>1. Исходное положение – сидя на стуле. Выполнять «захват» ножек стула ногами изнутри и снаружи (по 8 – 10 раз).</a:t>
            </a:r>
          </a:p>
          <a:p>
            <a:r>
              <a:rPr lang="ru-RU" sz="2400" b="1" dirty="0"/>
              <a:t>2. Исходное положение – сидя, ноги согнуты, стопы параллельны. Выполнить приподнимание пяток одновременно и поочерёдно, разведение стоп в стороны (по 5 – 6 раз).</a:t>
            </a:r>
          </a:p>
          <a:p>
            <a:r>
              <a:rPr lang="ru-RU" sz="2400" b="1" dirty="0"/>
              <a:t>3. Исходное положение – стоя, руки опущены. Выполнять приседания на носках, вытягивая руки вперёд (6 – 8 раз</a:t>
            </a:r>
            <a:r>
              <a:rPr lang="ru-RU" dirty="0"/>
              <a:t>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2389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4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208915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Практическая работа 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Выполнение ручных</a:t>
            </a:r>
            <a:br>
              <a:rPr lang="ru-RU" sz="32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стежков и строчек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70B25B-F759-4CA3-B0E7-CEAFCC4ABEA5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 rot="20601617">
            <a:off x="384772" y="3618379"/>
            <a:ext cx="7848600" cy="1940957"/>
          </a:xfrm>
          <a:prstGeom prst="roundRect">
            <a:avLst/>
          </a:prstGeom>
          <a:ln w="76200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Будьте внимательны при работе с иглой и ножницами, соблюдайте правила охраны труда!</a:t>
            </a:r>
          </a:p>
        </p:txBody>
      </p:sp>
      <p:pic>
        <p:nvPicPr>
          <p:cNvPr id="10245" name="Picture 2" descr="http://s19.rimg.info/63f0a8ba9274bc5e7ea1a6272beae19c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2688" y="4154488"/>
            <a:ext cx="2881312" cy="2703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1149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img_user_file_54aadd03437d5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820891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96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img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556793"/>
            <a:ext cx="7128792" cy="4009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254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272807" cy="4336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195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/>
              <a:t>Шов «козлик» -шов крест</a:t>
            </a:r>
          </a:p>
          <a:p>
            <a:endParaRPr lang="ru-RU" dirty="0"/>
          </a:p>
        </p:txBody>
      </p:sp>
      <p:pic>
        <p:nvPicPr>
          <p:cNvPr id="5122" name="Picture 2" descr="C:\Users\User\Desktop\image0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56792"/>
            <a:ext cx="3502670" cy="179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esktop\img1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67" y="2276873"/>
            <a:ext cx="4852988" cy="4048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2629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dirty="0" smtClean="0"/>
              <a:t>Шов колосок </a:t>
            </a:r>
            <a:endParaRPr lang="ru-RU" sz="2800" b="1" dirty="0"/>
          </a:p>
        </p:txBody>
      </p:sp>
      <p:pic>
        <p:nvPicPr>
          <p:cNvPr id="6146" name="Picture 2" descr="C:\Users\User\Desktop\21261828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1628800"/>
            <a:ext cx="4572000" cy="409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35612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img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1336" y="1772816"/>
            <a:ext cx="537659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9602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b="1" i="1" dirty="0" smtClean="0">
                <a:cs typeface="Aharoni" pitchFamily="2" charset="-79"/>
              </a:rPr>
              <a:t>Прочтите </a:t>
            </a:r>
            <a:r>
              <a:rPr lang="ru-RU" sz="3200" b="1" i="1" dirty="0">
                <a:cs typeface="Aharoni" pitchFamily="2" charset="-79"/>
              </a:rPr>
              <a:t>названия инструментов</a:t>
            </a:r>
          </a:p>
        </p:txBody>
      </p:sp>
      <p:pic>
        <p:nvPicPr>
          <p:cNvPr id="28675" name="Picture 3" descr="picture"/>
          <p:cNvPicPr preferRelativeResize="0">
            <a:picLocks noGrp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5656" y="2204864"/>
            <a:ext cx="5904656" cy="3456384"/>
          </a:xfrm>
          <a:solidFill>
            <a:srgbClr val="FFFFFF"/>
          </a:solidFill>
          <a:ln>
            <a:solidFill>
              <a:srgbClr val="000000"/>
            </a:solidFill>
            <a:round/>
          </a:ln>
        </p:spPr>
      </p:pic>
    </p:spTree>
    <p:extLst>
      <p:ext uri="{BB962C8B-B14F-4D97-AF65-F5344CB8AC3E}">
        <p14:creationId xmlns:p14="http://schemas.microsoft.com/office/powerpoint/2010/main" val="218796582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74642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>
              <a:defRPr/>
            </a:pPr>
            <a:r>
              <a:rPr lang="ru-RU" sz="7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7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7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ПАСИБО </a:t>
            </a:r>
            <a:br>
              <a:rPr lang="ru-RU" sz="7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  <a:br>
              <a:rPr lang="ru-RU" sz="7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7200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FE78470-4AEF-4A9B-AB37-E531DF797C9A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1237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2313" y="2564904"/>
            <a:ext cx="7772400" cy="3204071"/>
          </a:xfrm>
        </p:spPr>
        <p:txBody>
          <a:bodyPr/>
          <a:lstStyle/>
          <a:p>
            <a:pPr eaLnBrk="1" hangingPunct="1"/>
            <a:r>
              <a:rPr lang="ru-RU" sz="2000" i="1" dirty="0">
                <a:cs typeface="Aharoni" pitchFamily="2" charset="-79"/>
              </a:rPr>
              <a:t>1.Иглы хранить в подушечке или игольнице, обвив их ниткой. </a:t>
            </a:r>
            <a:r>
              <a:rPr lang="ru-RU" sz="2000" i="1" dirty="0" smtClean="0">
                <a:cs typeface="Aharoni" pitchFamily="2" charset="-79"/>
              </a:rPr>
              <a:t/>
            </a:r>
            <a:br>
              <a:rPr lang="ru-RU" sz="2000" i="1" dirty="0" smtClean="0">
                <a:cs typeface="Aharoni" pitchFamily="2" charset="-79"/>
              </a:rPr>
            </a:br>
            <a:r>
              <a:rPr lang="ru-RU" sz="2000" i="1" dirty="0">
                <a:cs typeface="Aharoni" pitchFamily="2" charset="-79"/>
              </a:rPr>
              <a:t/>
            </a:r>
            <a:br>
              <a:rPr lang="ru-RU" sz="2000" i="1" dirty="0">
                <a:cs typeface="Aharoni" pitchFamily="2" charset="-79"/>
              </a:rPr>
            </a:br>
            <a:r>
              <a:rPr lang="ru-RU" sz="2000" i="1" dirty="0">
                <a:cs typeface="Aharoni" pitchFamily="2" charset="-79"/>
              </a:rPr>
              <a:t>2.Во время работы иголки вкалывать в подушечку, нельзя брать иголку в рот, не вкалывать в одежду, мягкие предметы, не оставлять иголку в изделии</a:t>
            </a:r>
            <a:r>
              <a:rPr lang="ru-RU" sz="2000" i="1" dirty="0" smtClean="0">
                <a:cs typeface="Aharoni" pitchFamily="2" charset="-79"/>
              </a:rPr>
              <a:t>.</a:t>
            </a:r>
            <a:br>
              <a:rPr lang="ru-RU" sz="2000" i="1" dirty="0" smtClean="0">
                <a:cs typeface="Aharoni" pitchFamily="2" charset="-79"/>
              </a:rPr>
            </a:br>
            <a:r>
              <a:rPr lang="ru-RU" sz="2000" i="1" dirty="0">
                <a:cs typeface="Aharoni" pitchFamily="2" charset="-79"/>
              </a:rPr>
              <a:t/>
            </a:r>
            <a:br>
              <a:rPr lang="ru-RU" sz="2000" i="1" dirty="0">
                <a:cs typeface="Aharoni" pitchFamily="2" charset="-79"/>
              </a:rPr>
            </a:br>
            <a:r>
              <a:rPr lang="ru-RU" sz="2000" i="1" dirty="0">
                <a:cs typeface="Aharoni" pitchFamily="2" charset="-79"/>
              </a:rPr>
              <a:t>3.Не шить ржавой иглой. Она плохо проходит в ткань, оставляет пятна и может сломаться.</a:t>
            </a:r>
            <a:br>
              <a:rPr lang="ru-RU" sz="2000" i="1" dirty="0">
                <a:cs typeface="Aharoni" pitchFamily="2" charset="-79"/>
              </a:rPr>
            </a:br>
            <a:endParaRPr lang="ru-RU" sz="2000" i="1" dirty="0">
              <a:cs typeface="Aharoni" pitchFamily="2" charset="-79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1556793"/>
            <a:ext cx="7772400" cy="792087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C00000"/>
                </a:solidFill>
                <a:cs typeface="Aharoni" pitchFamily="2" charset="-79"/>
              </a:rPr>
              <a:t>Правила безопасности</a:t>
            </a:r>
            <a:endParaRPr lang="ru-RU" sz="4000" dirty="0">
              <a:solidFill>
                <a:srgbClr val="C0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156989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276872"/>
            <a:ext cx="7772400" cy="349210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000" i="1" dirty="0" smtClean="0">
                <a:cs typeface="Aharoni" pitchFamily="2" charset="-79"/>
              </a:rPr>
              <a:t>4.Ножницы </a:t>
            </a:r>
            <a:r>
              <a:rPr lang="ru-RU" sz="2000" i="1" dirty="0">
                <a:cs typeface="Aharoni" pitchFamily="2" charset="-79"/>
              </a:rPr>
              <a:t>хранить в </a:t>
            </a:r>
            <a:r>
              <a:rPr lang="ru-RU" sz="2000" i="1" dirty="0" smtClean="0">
                <a:cs typeface="Aharoni" pitchFamily="2" charset="-79"/>
              </a:rPr>
              <a:t>определенном </a:t>
            </a:r>
            <a:r>
              <a:rPr lang="ru-RU" sz="2000" i="1" dirty="0">
                <a:cs typeface="Aharoni" pitchFamily="2" charset="-79"/>
              </a:rPr>
              <a:t>месте</a:t>
            </a:r>
            <a:r>
              <a:rPr lang="ru-RU" sz="2000" i="1" dirty="0" smtClean="0">
                <a:cs typeface="Aharoni" pitchFamily="2" charset="-79"/>
              </a:rPr>
              <a:t>.  </a:t>
            </a:r>
            <a:br>
              <a:rPr lang="ru-RU" sz="2000" i="1" dirty="0" smtClean="0">
                <a:cs typeface="Aharoni" pitchFamily="2" charset="-79"/>
              </a:rPr>
            </a:br>
            <a:r>
              <a:rPr lang="ru-RU" sz="2000" i="1" dirty="0">
                <a:cs typeface="Aharoni" pitchFamily="2" charset="-79"/>
              </a:rPr>
              <a:t/>
            </a:r>
            <a:br>
              <a:rPr lang="ru-RU" sz="2000" i="1" dirty="0">
                <a:cs typeface="Aharoni" pitchFamily="2" charset="-79"/>
              </a:rPr>
            </a:br>
            <a:r>
              <a:rPr lang="ru-RU" sz="2000" i="1" dirty="0" smtClean="0">
                <a:cs typeface="Aharoni" pitchFamily="2" charset="-79"/>
              </a:rPr>
              <a:t>5. </a:t>
            </a:r>
            <a:r>
              <a:rPr lang="ru-RU" sz="2000" i="1" dirty="0">
                <a:cs typeface="Aharoni" pitchFamily="2" charset="-79"/>
              </a:rPr>
              <a:t>Класть ножницы сомкнутыми лезвиями от работающего; передавать кольцами вперед</a:t>
            </a:r>
            <a:r>
              <a:rPr lang="ru-RU" sz="2000" i="1" dirty="0" smtClean="0">
                <a:cs typeface="Aharoni" pitchFamily="2" charset="-79"/>
              </a:rPr>
              <a:t>.</a:t>
            </a:r>
            <a:br>
              <a:rPr lang="ru-RU" sz="2000" i="1" dirty="0" smtClean="0">
                <a:cs typeface="Aharoni" pitchFamily="2" charset="-79"/>
              </a:rPr>
            </a:br>
            <a:r>
              <a:rPr lang="ru-RU" sz="2000" i="1" dirty="0">
                <a:cs typeface="Aharoni" pitchFamily="2" charset="-79"/>
              </a:rPr>
              <a:t/>
            </a:r>
            <a:br>
              <a:rPr lang="ru-RU" sz="2000" i="1" dirty="0">
                <a:cs typeface="Aharoni" pitchFamily="2" charset="-79"/>
              </a:rPr>
            </a:br>
            <a:r>
              <a:rPr lang="ru-RU" sz="2000" i="1" dirty="0" smtClean="0">
                <a:cs typeface="Aharoni" pitchFamily="2" charset="-79"/>
              </a:rPr>
              <a:t>6. </a:t>
            </a:r>
            <a:r>
              <a:rPr lang="ru-RU" sz="2000" i="1" dirty="0">
                <a:cs typeface="Aharoni" pitchFamily="2" charset="-79"/>
              </a:rPr>
              <a:t>Не оставлять ножницы в </a:t>
            </a:r>
            <a:r>
              <a:rPr lang="ru-RU" sz="2000" i="1" dirty="0" smtClean="0">
                <a:cs typeface="Aharoni" pitchFamily="2" charset="-79"/>
              </a:rPr>
              <a:t>раскрытом </a:t>
            </a:r>
            <a:r>
              <a:rPr lang="ru-RU" sz="2000" i="1" dirty="0">
                <a:cs typeface="Aharoni" pitchFamily="2" charset="-79"/>
              </a:rPr>
              <a:t>виде</a:t>
            </a:r>
            <a:r>
              <a:rPr lang="ru-RU" sz="2000" i="1" dirty="0" smtClean="0">
                <a:cs typeface="Aharoni" pitchFamily="2" charset="-79"/>
              </a:rPr>
              <a:t>.</a:t>
            </a:r>
            <a:br>
              <a:rPr lang="ru-RU" sz="2000" i="1" dirty="0" smtClean="0">
                <a:cs typeface="Aharoni" pitchFamily="2" charset="-79"/>
              </a:rPr>
            </a:br>
            <a:r>
              <a:rPr lang="ru-RU" sz="2000" i="1" dirty="0">
                <a:cs typeface="Aharoni" pitchFamily="2" charset="-79"/>
              </a:rPr>
              <a:t/>
            </a:r>
            <a:br>
              <a:rPr lang="ru-RU" sz="2000" i="1" dirty="0">
                <a:cs typeface="Aharoni" pitchFamily="2" charset="-79"/>
              </a:rPr>
            </a:br>
            <a:r>
              <a:rPr lang="ru-RU" sz="2000" i="1" dirty="0" smtClean="0">
                <a:cs typeface="Aharoni" pitchFamily="2" charset="-79"/>
              </a:rPr>
              <a:t>7. </a:t>
            </a:r>
            <a:r>
              <a:rPr lang="ru-RU" sz="2000" i="1" dirty="0">
                <a:cs typeface="Aharoni" pitchFamily="2" charset="-79"/>
              </a:rPr>
              <a:t>Следить за движением и </a:t>
            </a:r>
            <a:r>
              <a:rPr lang="ru-RU" sz="2000" i="1" dirty="0" smtClean="0">
                <a:cs typeface="Aharoni" pitchFamily="2" charset="-79"/>
              </a:rPr>
              <a:t>положением </a:t>
            </a:r>
            <a:r>
              <a:rPr lang="ru-RU" sz="2000" i="1" dirty="0">
                <a:cs typeface="Aharoni" pitchFamily="2" charset="-79"/>
              </a:rPr>
              <a:t>лезвий во время работы</a:t>
            </a:r>
            <a:r>
              <a:rPr lang="ru-RU" sz="2000" i="1" dirty="0" smtClean="0">
                <a:cs typeface="Aharoni" pitchFamily="2" charset="-79"/>
              </a:rPr>
              <a:t>.</a:t>
            </a:r>
            <a:br>
              <a:rPr lang="ru-RU" sz="2000" i="1" dirty="0" smtClean="0">
                <a:cs typeface="Aharoni" pitchFamily="2" charset="-79"/>
              </a:rPr>
            </a:br>
            <a:r>
              <a:rPr lang="ru-RU" sz="2000" i="1" dirty="0">
                <a:cs typeface="Aharoni" pitchFamily="2" charset="-79"/>
              </a:rPr>
              <a:t/>
            </a:r>
            <a:br>
              <a:rPr lang="ru-RU" sz="2000" i="1" dirty="0">
                <a:cs typeface="Aharoni" pitchFamily="2" charset="-79"/>
              </a:rPr>
            </a:br>
            <a:r>
              <a:rPr lang="ru-RU" sz="2000" i="1" dirty="0" smtClean="0">
                <a:cs typeface="Aharoni" pitchFamily="2" charset="-79"/>
              </a:rPr>
              <a:t>8. </a:t>
            </a:r>
            <a:r>
              <a:rPr lang="ru-RU" sz="2000" i="1" dirty="0">
                <a:cs typeface="Aharoni" pitchFamily="2" charset="-79"/>
              </a:rPr>
              <a:t>Использовать ножницы только по назначению.</a:t>
            </a:r>
            <a:br>
              <a:rPr lang="ru-RU" sz="2000" i="1" dirty="0">
                <a:cs typeface="Aharoni" pitchFamily="2" charset="-79"/>
              </a:rPr>
            </a:br>
            <a:r>
              <a:rPr lang="ru-RU" sz="2000" i="1" dirty="0">
                <a:cs typeface="Aharoni" pitchFamily="2" charset="-79"/>
              </a:rPr>
              <a:t/>
            </a:r>
            <a:br>
              <a:rPr lang="ru-RU" sz="2000" i="1" dirty="0">
                <a:cs typeface="Aharoni" pitchFamily="2" charset="-79"/>
              </a:rPr>
            </a:br>
            <a:endParaRPr lang="ru-RU" sz="2000" i="1" dirty="0">
              <a:cs typeface="Aharoni" pitchFamily="2" charset="-79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22313" y="1556793"/>
            <a:ext cx="7772400" cy="648071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C00000"/>
                </a:solidFill>
                <a:cs typeface="Aharoni" pitchFamily="2" charset="-79"/>
              </a:rPr>
              <a:t>Правила безопасности</a:t>
            </a:r>
            <a:endParaRPr lang="ru-RU" sz="4000" dirty="0">
              <a:solidFill>
                <a:srgbClr val="C00000"/>
              </a:solidFill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290009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</a:t>
            </a:r>
            <a:r>
              <a:rPr lang="ru-RU" b="1" i="1" dirty="0" smtClean="0">
                <a:cs typeface="Aharoni" pitchFamily="2" charset="-79"/>
              </a:rPr>
              <a:t>Для выполнения работы понадобятся:</a:t>
            </a:r>
            <a:endParaRPr lang="ru-RU" b="1" i="1" dirty="0">
              <a:cs typeface="Aharoni" pitchFamily="2" charset="-79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ru-RU" b="1" dirty="0"/>
          </a:p>
          <a:p>
            <a:pPr eaLnBrk="1" hangingPunct="1">
              <a:buFontTx/>
              <a:buChar char="-"/>
            </a:pPr>
            <a:r>
              <a:rPr lang="ru-RU" b="1" dirty="0" smtClean="0"/>
              <a:t>Иглы</a:t>
            </a:r>
            <a:endParaRPr lang="ru-RU" b="1" dirty="0"/>
          </a:p>
          <a:p>
            <a:pPr eaLnBrk="1" hangingPunct="1">
              <a:buFontTx/>
              <a:buChar char="-"/>
            </a:pPr>
            <a:r>
              <a:rPr lang="ru-RU" b="1" dirty="0"/>
              <a:t>Ткань</a:t>
            </a:r>
          </a:p>
          <a:p>
            <a:pPr eaLnBrk="1" hangingPunct="1">
              <a:buFontTx/>
              <a:buChar char="-"/>
            </a:pPr>
            <a:r>
              <a:rPr lang="ru-RU" b="1" dirty="0"/>
              <a:t>Ножницы</a:t>
            </a:r>
          </a:p>
          <a:p>
            <a:pPr eaLnBrk="1" hangingPunct="1">
              <a:buFontTx/>
              <a:buChar char="-"/>
            </a:pPr>
            <a:r>
              <a:rPr lang="ru-RU" b="1" dirty="0"/>
              <a:t>Игольница</a:t>
            </a:r>
          </a:p>
          <a:p>
            <a:pPr eaLnBrk="1" hangingPunct="1">
              <a:buFontTx/>
              <a:buChar char="-"/>
            </a:pPr>
            <a:r>
              <a:rPr lang="ru-RU" b="1" dirty="0"/>
              <a:t>Наперсток</a:t>
            </a:r>
          </a:p>
          <a:p>
            <a:pPr eaLnBrk="1" hangingPunct="1">
              <a:buFontTx/>
              <a:buChar char="-"/>
            </a:pPr>
            <a:r>
              <a:rPr lang="ru-RU" b="1" dirty="0"/>
              <a:t>Пяльцы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343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757238" y="3862389"/>
            <a:ext cx="8188326" cy="718740"/>
          </a:xfrm>
        </p:spPr>
        <p:txBody>
          <a:bodyPr/>
          <a:lstStyle/>
          <a:p>
            <a:pPr eaLnBrk="1" hangingPunct="1"/>
            <a:r>
              <a:rPr lang="ru-RU" b="1" dirty="0" smtClean="0"/>
              <a:t>      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12775" y="6021288"/>
            <a:ext cx="7993063" cy="216024"/>
          </a:xfrm>
        </p:spPr>
        <p:txBody>
          <a:bodyPr/>
          <a:lstStyle/>
          <a:p>
            <a:pPr algn="ctr" eaLnBrk="1" hangingPunct="1">
              <a:buFontTx/>
              <a:buNone/>
            </a:pPr>
            <a:endParaRPr lang="ru-RU" sz="3600" b="1" dirty="0" smtClean="0"/>
          </a:p>
        </p:txBody>
      </p:sp>
      <p:pic>
        <p:nvPicPr>
          <p:cNvPr id="6150" name="Picture 6" descr="шве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4149725"/>
            <a:ext cx="2116137" cy="250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19113" y="843756"/>
            <a:ext cx="8229600" cy="569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4400" b="1" dirty="0" smtClean="0">
              <a:solidFill>
                <a:schemeClr val="tx2"/>
              </a:solidFill>
            </a:endParaRPr>
          </a:p>
          <a:p>
            <a:pPr algn="ctr"/>
            <a:endParaRPr lang="ru-RU" sz="4400" b="1" dirty="0">
              <a:solidFill>
                <a:schemeClr val="tx2"/>
              </a:solidFill>
            </a:endParaRPr>
          </a:p>
          <a:p>
            <a:pPr algn="ctr"/>
            <a:r>
              <a:rPr lang="ru-RU" sz="4400" b="1" dirty="0" smtClean="0">
                <a:solidFill>
                  <a:schemeClr val="tx2"/>
                </a:solidFill>
              </a:rPr>
              <a:t>Виды </a:t>
            </a:r>
            <a:r>
              <a:rPr lang="ru-RU" sz="4400" b="1" dirty="0">
                <a:solidFill>
                  <a:schemeClr val="tx2"/>
                </a:solidFill>
              </a:rPr>
              <a:t>работ</a:t>
            </a:r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>
            <a:off x="2699792" y="2012728"/>
            <a:ext cx="484188" cy="276225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3" name="Line 9"/>
          <p:cNvSpPr>
            <a:spLocks noChangeShapeType="1"/>
          </p:cNvSpPr>
          <p:nvPr/>
        </p:nvSpPr>
        <p:spPr bwMode="auto">
          <a:xfrm>
            <a:off x="5724128" y="1966321"/>
            <a:ext cx="503238" cy="360363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1620044" y="1484784"/>
            <a:ext cx="5688012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ru-RU" sz="3200" b="1" dirty="0" smtClean="0"/>
          </a:p>
          <a:p>
            <a:pPr algn="ctr" eaLnBrk="1" hangingPunct="1">
              <a:spcBef>
                <a:spcPct val="50000"/>
              </a:spcBef>
            </a:pPr>
            <a:r>
              <a:rPr lang="ru-RU" sz="3200" b="1" dirty="0" smtClean="0"/>
              <a:t>Строчка               </a:t>
            </a:r>
            <a:r>
              <a:rPr lang="ru-RU" sz="3200" b="1" dirty="0"/>
              <a:t>Шов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179388" y="2276475"/>
            <a:ext cx="8569325" cy="2246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ru-RU" sz="2800" b="1" dirty="0" smtClean="0"/>
          </a:p>
          <a:p>
            <a:pPr algn="ctr" eaLnBrk="1" hangingPunct="1"/>
            <a:endParaRPr lang="ru-RU" sz="2800" b="1" dirty="0" smtClean="0"/>
          </a:p>
          <a:p>
            <a:pPr algn="ctr" eaLnBrk="1" hangingPunct="1"/>
            <a:r>
              <a:rPr lang="ru-RU" sz="2800" b="1" dirty="0" smtClean="0"/>
              <a:t>Строчка </a:t>
            </a:r>
            <a:r>
              <a:rPr lang="ru-RU" sz="2800" b="1" dirty="0"/>
              <a:t>— ряд повторяющихся стежков</a:t>
            </a:r>
            <a:r>
              <a:rPr lang="ru-RU" sz="2800" b="1" dirty="0" smtClean="0"/>
              <a:t>.</a:t>
            </a:r>
            <a:r>
              <a:rPr lang="ru-RU" sz="1400" b="1" dirty="0"/>
              <a:t>	</a:t>
            </a:r>
          </a:p>
          <a:p>
            <a:pPr algn="ctr" eaLnBrk="1" hangingPunct="1"/>
            <a:r>
              <a:rPr lang="ru-RU" sz="2800" b="1" dirty="0"/>
              <a:t>Шов - постоянное скрепление двух или более слоев ткани с помощью ниток.</a:t>
            </a:r>
            <a:r>
              <a:rPr lang="ru-RU" sz="2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9844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  <p:bldP spid="6151" grpId="0"/>
      <p:bldP spid="6152" grpId="0" animBg="1"/>
      <p:bldP spid="6153" grpId="0" animBg="1"/>
      <p:bldP spid="6154" grpId="0"/>
      <p:bldP spid="61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-757238" y="1628801"/>
            <a:ext cx="8188326" cy="1944216"/>
          </a:xfrm>
        </p:spPr>
        <p:txBody>
          <a:bodyPr/>
          <a:lstStyle/>
          <a:p>
            <a:pPr eaLnBrk="1" hangingPunct="1"/>
            <a:r>
              <a:rPr lang="ru-RU" b="1" dirty="0" smtClean="0"/>
              <a:t>          Виды швов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612775" y="3789040"/>
            <a:ext cx="7993063" cy="2808610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dirty="0" smtClean="0"/>
              <a:t>                  Ручные                 Машинные</a:t>
            </a:r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 flipH="1">
            <a:off x="2051720" y="2780928"/>
            <a:ext cx="782638" cy="60325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5076056" y="2755224"/>
            <a:ext cx="647700" cy="576262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6150" name="Picture 6" descr="швея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32588" y="4149725"/>
            <a:ext cx="2116137" cy="2506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19113" y="274638"/>
            <a:ext cx="82296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algn="ctr"/>
            <a:endParaRPr lang="ru-RU" sz="44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8448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  <p:bldP spid="6148" grpId="0" animBg="1"/>
      <p:bldP spid="6149" grpId="0" animBg="1"/>
      <p:bldP spid="61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2276872"/>
          </a:xfrm>
        </p:spPr>
        <p:txBody>
          <a:bodyPr/>
          <a:lstStyle/>
          <a:p>
            <a:pPr eaLnBrk="1" hangingPunct="1"/>
            <a:endParaRPr lang="ru-RU" b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5113337" cy="5543550"/>
          </a:xfrm>
        </p:spPr>
        <p:txBody>
          <a:bodyPr/>
          <a:lstStyle/>
          <a:p>
            <a:pPr eaLnBrk="1" hangingPunct="1"/>
            <a:endParaRPr lang="ru-RU" b="1" dirty="0" smtClean="0"/>
          </a:p>
          <a:p>
            <a:pPr eaLnBrk="1" hangingPunct="1"/>
            <a:endParaRPr lang="ru-RU" b="1" dirty="0"/>
          </a:p>
          <a:p>
            <a:pPr marL="0" indent="0" eaLnBrk="1" hangingPunct="1">
              <a:buNone/>
            </a:pPr>
            <a:r>
              <a:rPr lang="ru-RU" sz="4800" b="1" dirty="0"/>
              <a:t>Название швов</a:t>
            </a:r>
            <a:r>
              <a:rPr lang="ru-RU" sz="4800" b="1" dirty="0" smtClean="0"/>
              <a:t>:</a:t>
            </a:r>
          </a:p>
          <a:p>
            <a:pPr eaLnBrk="1" hangingPunct="1"/>
            <a:r>
              <a:rPr lang="ru-RU" b="1" dirty="0" smtClean="0"/>
              <a:t>Шов ручная «строчка»</a:t>
            </a:r>
          </a:p>
          <a:p>
            <a:pPr eaLnBrk="1" hangingPunct="1"/>
            <a:endParaRPr lang="ru-RU" b="1" dirty="0" smtClean="0"/>
          </a:p>
          <a:p>
            <a:pPr eaLnBrk="1" hangingPunct="1"/>
            <a:r>
              <a:rPr lang="ru-RU" b="1" dirty="0" smtClean="0"/>
              <a:t>Шов «назад иголку» </a:t>
            </a:r>
          </a:p>
          <a:p>
            <a:pPr eaLnBrk="1" hangingPunct="1"/>
            <a:endParaRPr lang="ru-RU" b="1" dirty="0" smtClean="0"/>
          </a:p>
          <a:p>
            <a:pPr eaLnBrk="1" hangingPunct="1">
              <a:buFontTx/>
              <a:buNone/>
            </a:pPr>
            <a:endParaRPr lang="ru-RU" b="1" dirty="0" smtClean="0"/>
          </a:p>
        </p:txBody>
      </p:sp>
      <p:pic>
        <p:nvPicPr>
          <p:cNvPr id="7172" name="Picture 4" descr="вперед иголку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2564904"/>
            <a:ext cx="2374866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6" descr="ручная строч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3789364"/>
            <a:ext cx="1944265" cy="185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0952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549275"/>
            <a:ext cx="5257800" cy="597535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b="1" dirty="0" smtClean="0"/>
          </a:p>
          <a:p>
            <a:pPr eaLnBrk="1" hangingPunct="1">
              <a:lnSpc>
                <a:spcPct val="90000"/>
              </a:lnSpc>
            </a:pPr>
            <a:endParaRPr lang="ru-RU" b="1" dirty="0" smtClean="0"/>
          </a:p>
          <a:p>
            <a:pPr eaLnBrk="1" hangingPunct="1">
              <a:lnSpc>
                <a:spcPct val="90000"/>
              </a:lnSpc>
            </a:pPr>
            <a:endParaRPr lang="ru-RU" b="1" dirty="0"/>
          </a:p>
          <a:p>
            <a:pPr eaLnBrk="1" hangingPunct="1">
              <a:lnSpc>
                <a:spcPct val="90000"/>
              </a:lnSpc>
            </a:pPr>
            <a:endParaRPr lang="ru-RU" b="1" dirty="0"/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Стебельчатый шов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Шов «козлик»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Шов «тамбур» </a:t>
            </a:r>
          </a:p>
          <a:p>
            <a:pPr eaLnBrk="1" hangingPunct="1">
              <a:lnSpc>
                <a:spcPct val="90000"/>
              </a:lnSpc>
            </a:pPr>
            <a:r>
              <a:rPr lang="ru-RU" b="1" dirty="0" smtClean="0"/>
              <a:t>Шов «петля в </a:t>
            </a:r>
            <a:r>
              <a:rPr lang="ru-RU" b="1" dirty="0" err="1" smtClean="0"/>
              <a:t>прикреп</a:t>
            </a:r>
            <a:r>
              <a:rPr lang="ru-RU" b="1" dirty="0" smtClean="0"/>
              <a:t>» </a:t>
            </a:r>
          </a:p>
        </p:txBody>
      </p:sp>
      <p:pic>
        <p:nvPicPr>
          <p:cNvPr id="8195" name="Picture 11" descr="стебельч и козли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1484784"/>
            <a:ext cx="370681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12" descr="тамбурный и петл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3240609" cy="193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154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76250"/>
            <a:ext cx="4752975" cy="5649913"/>
          </a:xfrm>
        </p:spPr>
        <p:txBody>
          <a:bodyPr/>
          <a:lstStyle/>
          <a:p>
            <a:pPr eaLnBrk="1" hangingPunct="1"/>
            <a:endParaRPr lang="ru-RU" b="1" dirty="0" smtClean="0"/>
          </a:p>
          <a:p>
            <a:pPr eaLnBrk="1" hangingPunct="1"/>
            <a:endParaRPr lang="ru-RU" b="1" dirty="0"/>
          </a:p>
          <a:p>
            <a:pPr eaLnBrk="1" hangingPunct="1"/>
            <a:r>
              <a:rPr lang="ru-RU" b="1" dirty="0" smtClean="0"/>
              <a:t>Шов «колосок»</a:t>
            </a:r>
          </a:p>
          <a:p>
            <a:pPr eaLnBrk="1" hangingPunct="1">
              <a:buFontTx/>
              <a:buNone/>
            </a:pPr>
            <a:endParaRPr lang="ru-RU" b="1" dirty="0" smtClean="0"/>
          </a:p>
          <a:p>
            <a:pPr eaLnBrk="1" hangingPunct="1"/>
            <a:r>
              <a:rPr lang="ru-RU" b="1" dirty="0" smtClean="0"/>
              <a:t>Шов «пунктир»</a:t>
            </a:r>
          </a:p>
          <a:p>
            <a:pPr eaLnBrk="1" hangingPunct="1"/>
            <a:endParaRPr lang="ru-RU" b="1" dirty="0" smtClean="0"/>
          </a:p>
          <a:p>
            <a:pPr eaLnBrk="1" hangingPunct="1"/>
            <a:r>
              <a:rPr lang="ru-RU" b="1" dirty="0" smtClean="0"/>
              <a:t>Шов «узелок»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9219" name="Picture 4" descr="колосок и тд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1412776"/>
            <a:ext cx="4811713" cy="468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988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Другая 6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E36C09"/>
      </a:hlink>
      <a:folHlink>
        <a:srgbClr val="E36C09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211</Words>
  <Application>Microsoft Office PowerPoint</Application>
  <PresentationFormat>Экран (4:3)</PresentationFormat>
  <Paragraphs>65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1_Тема Office</vt:lpstr>
      <vt:lpstr>Виды простейших швов</vt:lpstr>
      <vt:lpstr>1.Иглы хранить в подушечке или игольнице, обвив их ниткой.   2.Во время работы иголки вкалывать в подушечку, нельзя брать иголку в рот, не вкалывать в одежду, мягкие предметы, не оставлять иголку в изделии.  3.Не шить ржавой иглой. Она плохо проходит в ткань, оставляет пятна и может сломаться. </vt:lpstr>
      <vt:lpstr>4.Ножницы хранить в определенном месте.    5. Класть ножницы сомкнутыми лезвиями от работающего; передавать кольцами вперед.  6. Не оставлять ножницы в раскрытом виде.  7. Следить за движением и положением лезвий во время работы.  8. Использовать ножницы только по назначению.  </vt:lpstr>
      <vt:lpstr>Презентация PowerPoint</vt:lpstr>
      <vt:lpstr>       </vt:lpstr>
      <vt:lpstr>          Виды швов</vt:lpstr>
      <vt:lpstr>Презентация PowerPoint</vt:lpstr>
      <vt:lpstr>Презентация PowerPoint</vt:lpstr>
      <vt:lpstr>Презентация PowerPoint</vt:lpstr>
      <vt:lpstr>Презентация PowerPoint</vt:lpstr>
      <vt:lpstr>  Практическая работа  Выполнение ручных стежков и строчек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Прочтите названия инструментов</vt:lpstr>
      <vt:lpstr> CПАСИБО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технологии</dc:title>
  <dc:creator>Фокина Лидия Петровна</dc:creator>
  <cp:keywords>Шаблон презентации</cp:keywords>
  <cp:lastModifiedBy>User</cp:lastModifiedBy>
  <cp:revision>54</cp:revision>
  <dcterms:created xsi:type="dcterms:W3CDTF">2014-07-06T18:18:01Z</dcterms:created>
  <dcterms:modified xsi:type="dcterms:W3CDTF">2020-01-05T09:15:11Z</dcterms:modified>
</cp:coreProperties>
</file>