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8" r:id="rId1"/>
  </p:sldMasterIdLst>
  <p:sldIdLst>
    <p:sldId id="312" r:id="rId2"/>
    <p:sldId id="296" r:id="rId3"/>
    <p:sldId id="297" r:id="rId4"/>
    <p:sldId id="295" r:id="rId5"/>
    <p:sldId id="293" r:id="rId6"/>
    <p:sldId id="294" r:id="rId7"/>
    <p:sldId id="300" r:id="rId8"/>
    <p:sldId id="299" r:id="rId9"/>
    <p:sldId id="302" r:id="rId10"/>
    <p:sldId id="308" r:id="rId11"/>
    <p:sldId id="310" r:id="rId12"/>
    <p:sldId id="311" r:id="rId13"/>
    <p:sldId id="298" r:id="rId14"/>
    <p:sldId id="301" r:id="rId15"/>
    <p:sldId id="303" r:id="rId16"/>
    <p:sldId id="304" r:id="rId17"/>
    <p:sldId id="307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4" d="100"/>
          <a:sy n="94" d="100"/>
        </p:scale>
        <p:origin x="-696" y="3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2FFA78-7B55-4CED-9DEC-521D284FB570}" type="datetimeFigureOut">
              <a:rPr lang="ru-RU" smtClean="0"/>
              <a:pPr/>
              <a:t>05.01.2020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750B71-0A08-4E04-81D4-755B11A8CA0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4069548"/>
      </p:ext>
    </p:extLst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2FFA78-7B55-4CED-9DEC-521D284FB570}" type="datetimeFigureOut">
              <a:rPr lang="ru-RU" smtClean="0"/>
              <a:pPr/>
              <a:t>05.01.2020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750B71-0A08-4E04-81D4-755B11A8CA0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9800416"/>
      </p:ext>
    </p:extLst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2FFA78-7B55-4CED-9DEC-521D284FB570}" type="datetimeFigureOut">
              <a:rPr lang="ru-RU" smtClean="0"/>
              <a:pPr/>
              <a:t>05.01.2020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750B71-0A08-4E04-81D4-755B11A8CA0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9701727"/>
      </p:ext>
    </p:extLst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2FFA78-7B55-4CED-9DEC-521D284FB570}" type="datetimeFigureOut">
              <a:rPr lang="ru-RU" smtClean="0"/>
              <a:pPr/>
              <a:t>05.01.2020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750B71-0A08-4E04-81D4-755B11A8CA0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797580"/>
      </p:ext>
    </p:extLst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2FFA78-7B55-4CED-9DEC-521D284FB570}" type="datetimeFigureOut">
              <a:rPr lang="ru-RU" smtClean="0"/>
              <a:pPr/>
              <a:t>05.01.2020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750B71-0A08-4E04-81D4-755B11A8CA0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4354345"/>
      </p:ext>
    </p:extLst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2FFA78-7B55-4CED-9DEC-521D284FB570}" type="datetimeFigureOut">
              <a:rPr lang="ru-RU" smtClean="0"/>
              <a:pPr/>
              <a:t>05.01.2020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750B71-0A08-4E04-81D4-755B11A8CA0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9209394"/>
      </p:ext>
    </p:extLst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2FFA78-7B55-4CED-9DEC-521D284FB570}" type="datetimeFigureOut">
              <a:rPr lang="ru-RU" smtClean="0"/>
              <a:pPr/>
              <a:t>05.01.2020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750B71-0A08-4E04-81D4-755B11A8CA0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8127743"/>
      </p:ext>
    </p:extLst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2FFA78-7B55-4CED-9DEC-521D284FB570}" type="datetimeFigureOut">
              <a:rPr lang="ru-RU" smtClean="0"/>
              <a:pPr/>
              <a:t>05.01.2020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750B71-0A08-4E04-81D4-755B11A8CA0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9667115"/>
      </p:ext>
    </p:extLst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2FFA78-7B55-4CED-9DEC-521D284FB570}" type="datetimeFigureOut">
              <a:rPr lang="ru-RU" smtClean="0"/>
              <a:pPr/>
              <a:t>05.01.2020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750B71-0A08-4E04-81D4-755B11A8CA0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0151527"/>
      </p:ext>
    </p:extLst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2FFA78-7B55-4CED-9DEC-521D284FB570}" type="datetimeFigureOut">
              <a:rPr lang="ru-RU" smtClean="0"/>
              <a:pPr/>
              <a:t>05.01.2020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750B71-0A08-4E04-81D4-755B11A8CA0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2860589"/>
      </p:ext>
    </p:extLst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2FFA78-7B55-4CED-9DEC-521D284FB570}" type="datetimeFigureOut">
              <a:rPr lang="ru-RU" smtClean="0"/>
              <a:pPr/>
              <a:t>05.01.2020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750B71-0A08-4E04-81D4-755B11A8CA0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8766048"/>
      </p:ext>
    </p:extLst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2FFA78-7B55-4CED-9DEC-521D284FB570}" type="datetimeFigureOut">
              <a:rPr lang="ru-RU" smtClean="0"/>
              <a:pPr/>
              <a:t>05.01.2020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750B71-0A08-4E04-81D4-755B11A8CA0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45805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p:transition>
    <p:diamond/>
  </p:transition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6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Картинки по запросу фон кино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920"/>
            <a:ext cx="9116245" cy="6856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2" descr="Картинки по запросу фон кино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0"/>
            <a:ext cx="5904656" cy="6673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97768" y="2194848"/>
            <a:ext cx="831641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 smtClean="0">
                <a:solidFill>
                  <a:schemeClr val="bg1"/>
                </a:solidFill>
              </a:rPr>
              <a:t>История кинематографии </a:t>
            </a:r>
          </a:p>
          <a:p>
            <a:pPr algn="ctr"/>
            <a:r>
              <a:rPr lang="ru-RU" sz="2400" b="1" i="1" dirty="0" smtClean="0">
                <a:solidFill>
                  <a:schemeClr val="bg1"/>
                </a:solidFill>
              </a:rPr>
              <a:t>в России</a:t>
            </a:r>
          </a:p>
          <a:p>
            <a:pPr algn="ctr"/>
            <a:endParaRPr lang="ru-RU" sz="2400" b="1" i="1" dirty="0">
              <a:solidFill>
                <a:schemeClr val="bg1"/>
              </a:solidFill>
            </a:endParaRPr>
          </a:p>
          <a:p>
            <a:pPr algn="ctr"/>
            <a:r>
              <a:rPr lang="ru-RU" sz="2400" b="1" i="1" dirty="0" smtClean="0">
                <a:solidFill>
                  <a:schemeClr val="bg1"/>
                </a:solidFill>
              </a:rPr>
              <a:t>Автор Никифорова И.М.</a:t>
            </a:r>
            <a:endParaRPr lang="ru-RU" sz="2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Картинки по запросу фон кино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920"/>
            <a:ext cx="9116245" cy="6856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0" y="908720"/>
            <a:ext cx="914400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" indent="457200" algn="just">
              <a:buNone/>
            </a:pPr>
            <a:r>
              <a:rPr lang="ru-RU" sz="2000" dirty="0" smtClean="0">
                <a:solidFill>
                  <a:schemeClr val="bg1"/>
                </a:solidFill>
              </a:rPr>
              <a:t>Посещаемость кинозалов в России в ту пору была одной из самых высоких в мире. Десятки миллионов зрителей смотрели комедии Леонида Гайдая («12 стульев», «Иван Васильевич меняет профессию»), Георгия Данелия («</a:t>
            </a:r>
            <a:r>
              <a:rPr lang="ru-RU" sz="2000" dirty="0" err="1" smtClean="0">
                <a:solidFill>
                  <a:schemeClr val="bg1"/>
                </a:solidFill>
              </a:rPr>
              <a:t>Афоня</a:t>
            </a:r>
            <a:r>
              <a:rPr lang="ru-RU" sz="2000" dirty="0" smtClean="0">
                <a:solidFill>
                  <a:schemeClr val="bg1"/>
                </a:solidFill>
              </a:rPr>
              <a:t>», «</a:t>
            </a:r>
            <a:r>
              <a:rPr lang="ru-RU" sz="2000" dirty="0" err="1" smtClean="0">
                <a:solidFill>
                  <a:schemeClr val="bg1"/>
                </a:solidFill>
              </a:rPr>
              <a:t>Мимино</a:t>
            </a:r>
            <a:r>
              <a:rPr lang="ru-RU" sz="2000" dirty="0" smtClean="0">
                <a:solidFill>
                  <a:schemeClr val="bg1"/>
                </a:solidFill>
              </a:rPr>
              <a:t>»), Эльдара Рязанова («Ирония судьбы», «Служебный роман», «Вокзал для двоих»), зрелищные ленты Владимира Мотыля («Белое солнце пустыни») и Александра </a:t>
            </a:r>
            <a:r>
              <a:rPr lang="ru-RU" sz="2000" dirty="0" err="1" smtClean="0">
                <a:solidFill>
                  <a:schemeClr val="bg1"/>
                </a:solidFill>
              </a:rPr>
              <a:t>Митты</a:t>
            </a:r>
            <a:r>
              <a:rPr lang="ru-RU" sz="2000" dirty="0" smtClean="0">
                <a:solidFill>
                  <a:schemeClr val="bg1"/>
                </a:solidFill>
              </a:rPr>
              <a:t> («Экипаж»). </a:t>
            </a:r>
          </a:p>
          <a:p>
            <a:pPr marL="45720" indent="457200" algn="just">
              <a:buNone/>
            </a:pPr>
            <a:r>
              <a:rPr lang="ru-RU" sz="2000" dirty="0" smtClean="0">
                <a:solidFill>
                  <a:schemeClr val="bg1"/>
                </a:solidFill>
              </a:rPr>
              <a:t>Абсолютными рекордсменами тех лет стали мелодрама Владимира Меньшова «Москва слезам не верит» (приз «Оскар») и боевик «Пираты ХХ века» Бориса Дурова.</a:t>
            </a:r>
            <a:endParaRPr lang="ru-RU" sz="2000" dirty="0">
              <a:solidFill>
                <a:schemeClr val="bg1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3933056"/>
            <a:ext cx="3096344" cy="2264995"/>
          </a:xfrm>
          <a:prstGeom prst="rect">
            <a:avLst/>
          </a:prstGeom>
          <a:ln w="635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4088" y="3933056"/>
            <a:ext cx="3384376" cy="2249841"/>
          </a:xfrm>
          <a:prstGeom prst="rect">
            <a:avLst/>
          </a:prstGeom>
          <a:ln w="635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2267744" y="404664"/>
            <a:ext cx="55446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solidFill>
                  <a:schemeClr val="tx2">
                    <a:lumMod val="50000"/>
                  </a:schemeClr>
                </a:solidFill>
              </a:rPr>
              <a:t>«В тихом </a:t>
            </a:r>
            <a:r>
              <a:rPr lang="ru-RU" sz="2400" b="1" i="1" dirty="0" err="1" smtClean="0">
                <a:solidFill>
                  <a:schemeClr val="tx2">
                    <a:lumMod val="50000"/>
                  </a:schemeClr>
                </a:solidFill>
              </a:rPr>
              <a:t>киноомуте</a:t>
            </a:r>
            <a:r>
              <a:rPr lang="ru-RU" sz="2400" b="1" i="1" dirty="0" smtClean="0">
                <a:solidFill>
                  <a:schemeClr val="tx2">
                    <a:lumMod val="50000"/>
                  </a:schemeClr>
                </a:solidFill>
              </a:rPr>
              <a:t>…» 1970-80-е</a:t>
            </a:r>
            <a:endParaRPr lang="ru-RU" sz="2400" b="1" i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0" y="6093296"/>
            <a:ext cx="43559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i="1" dirty="0" smtClean="0">
                <a:solidFill>
                  <a:schemeClr val="accent1">
                    <a:lumMod val="50000"/>
                  </a:schemeClr>
                </a:solidFill>
              </a:rPr>
              <a:t>Кадр из фильма «Иван Васильевич меняет профессию», 1973</a:t>
            </a:r>
            <a:endParaRPr lang="ru-RU" b="1" i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932040" y="6165304"/>
            <a:ext cx="421196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i="1" dirty="0" smtClean="0">
                <a:solidFill>
                  <a:schemeClr val="accent1">
                    <a:lumMod val="50000"/>
                  </a:schemeClr>
                </a:solidFill>
              </a:rPr>
              <a:t>Кадр из фильма «Иван Васильевич меняет профессию», 1973</a:t>
            </a:r>
          </a:p>
          <a:p>
            <a:endParaRPr lang="ru-RU" dirty="0"/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Картинки по запросу фон кино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920"/>
            <a:ext cx="9116245" cy="6856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0" y="751344"/>
            <a:ext cx="9144000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" indent="457200" algn="just">
              <a:buNone/>
            </a:pPr>
            <a:r>
              <a:rPr lang="ru-RU" sz="2000" dirty="0" smtClean="0">
                <a:solidFill>
                  <a:schemeClr val="bg1"/>
                </a:solidFill>
                <a:cs typeface="Calibri" pitchFamily="34" charset="0"/>
              </a:rPr>
              <a:t>В первой половине 80-х гг. выходят фильмы, привлекшие большое внимание зрителей и критики: «Лев Толстой» (1984) С. А. Герасимова, «Полеты во сне и наяву» Р. Г. </a:t>
            </a:r>
            <a:r>
              <a:rPr lang="ru-RU" sz="2000" dirty="0" err="1" smtClean="0">
                <a:solidFill>
                  <a:schemeClr val="bg1"/>
                </a:solidFill>
                <a:cs typeface="Calibri" pitchFamily="34" charset="0"/>
              </a:rPr>
              <a:t>Балаяна</a:t>
            </a:r>
            <a:r>
              <a:rPr lang="ru-RU" sz="2000" dirty="0" smtClean="0">
                <a:solidFill>
                  <a:schemeClr val="bg1"/>
                </a:solidFill>
                <a:cs typeface="Calibri" pitchFamily="34" charset="0"/>
              </a:rPr>
              <a:t>, «Мой друг Иван Лапшин» (1984) А. Г. Германа, «Парад планет»  и «</a:t>
            </a:r>
            <a:r>
              <a:rPr lang="ru-RU" sz="2000" dirty="0" err="1" smtClean="0">
                <a:solidFill>
                  <a:schemeClr val="bg1"/>
                </a:solidFill>
                <a:cs typeface="Calibri" pitchFamily="34" charset="0"/>
              </a:rPr>
              <a:t>Плюмбум</a:t>
            </a:r>
            <a:r>
              <a:rPr lang="ru-RU" sz="2000" dirty="0" smtClean="0">
                <a:solidFill>
                  <a:schemeClr val="bg1"/>
                </a:solidFill>
                <a:cs typeface="Calibri" pitchFamily="34" charset="0"/>
              </a:rPr>
              <a:t> или Опасная игра» В. Ю. Абдрашитова, «Вам и не снилось» И. А. Фраза, «Чучело» Р. А. Быкова.</a:t>
            </a:r>
          </a:p>
          <a:p>
            <a:pPr marL="45720" indent="457200" algn="just">
              <a:buNone/>
            </a:pPr>
            <a:r>
              <a:rPr lang="ru-RU" sz="2000" dirty="0" smtClean="0">
                <a:solidFill>
                  <a:schemeClr val="bg1"/>
                </a:solidFill>
                <a:cs typeface="Calibri" pitchFamily="34" charset="0"/>
              </a:rPr>
              <a:t>Много фильмов было создано и на тему чеченской войны и ее откликов в судьбах людей: «Кавказский пленник» (1996) С. В. </a:t>
            </a:r>
            <a:r>
              <a:rPr lang="ru-RU" sz="2000" dirty="0" err="1" smtClean="0">
                <a:solidFill>
                  <a:schemeClr val="bg1"/>
                </a:solidFill>
                <a:cs typeface="Calibri" pitchFamily="34" charset="0"/>
              </a:rPr>
              <a:t>Бодрова</a:t>
            </a:r>
            <a:r>
              <a:rPr lang="ru-RU" sz="2000" dirty="0" smtClean="0">
                <a:solidFill>
                  <a:schemeClr val="bg1"/>
                </a:solidFill>
                <a:cs typeface="Calibri" pitchFamily="34" charset="0"/>
              </a:rPr>
              <a:t>, «Блокпост» (1998) А. Рогожкина.</a:t>
            </a:r>
          </a:p>
          <a:p>
            <a:pPr marL="45720" indent="457200" algn="just">
              <a:buNone/>
            </a:pPr>
            <a:r>
              <a:rPr lang="ru-RU" sz="2000" dirty="0" smtClean="0">
                <a:solidFill>
                  <a:schemeClr val="bg1"/>
                </a:solidFill>
                <a:cs typeface="Calibri" pitchFamily="34" charset="0"/>
              </a:rPr>
              <a:t>В конце 90-х появляется лирическая комедия «Бедная Саша» (1997), «Президент и его внучка» (1999), «Ландыш серебристый» (2000) Т. Э. </a:t>
            </a:r>
            <a:r>
              <a:rPr lang="ru-RU" sz="2000" dirty="0" err="1" smtClean="0">
                <a:solidFill>
                  <a:schemeClr val="bg1"/>
                </a:solidFill>
                <a:cs typeface="Calibri" pitchFamily="34" charset="0"/>
              </a:rPr>
              <a:t>Кеосаяна</a:t>
            </a:r>
            <a:r>
              <a:rPr lang="ru-RU" sz="2000" dirty="0" smtClean="0">
                <a:solidFill>
                  <a:schemeClr val="bg1"/>
                </a:solidFill>
                <a:cs typeface="Calibri" pitchFamily="34" charset="0"/>
              </a:rPr>
              <a:t>.</a:t>
            </a:r>
            <a:endParaRPr lang="ru-RU" sz="2000" dirty="0">
              <a:solidFill>
                <a:schemeClr val="bg1"/>
              </a:solidFill>
              <a:cs typeface="Calibri" pitchFamily="34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956" r="5435"/>
          <a:stretch>
            <a:fillRect/>
          </a:stretch>
        </p:blipFill>
        <p:spPr>
          <a:xfrm>
            <a:off x="1547664" y="4060889"/>
            <a:ext cx="5472608" cy="2797111"/>
          </a:xfrm>
          <a:prstGeom prst="round2DiagRect">
            <a:avLst>
              <a:gd name="adj1" fmla="val 16667"/>
              <a:gd name="adj2" fmla="val 0"/>
            </a:avLst>
          </a:prstGeom>
          <a:ln w="127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Прямоугольник 4"/>
          <p:cNvSpPr/>
          <p:nvPr/>
        </p:nvSpPr>
        <p:spPr>
          <a:xfrm>
            <a:off x="7089748" y="4653136"/>
            <a:ext cx="1983428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i="1" dirty="0" smtClean="0">
                <a:solidFill>
                  <a:schemeClr val="accent1">
                    <a:lumMod val="50000"/>
                  </a:schemeClr>
                </a:solidFill>
              </a:rPr>
              <a:t>Кадр из фильма</a:t>
            </a:r>
          </a:p>
          <a:p>
            <a:pPr algn="ctr"/>
            <a:r>
              <a:rPr lang="ru-RU" b="1" i="1" dirty="0" smtClean="0">
                <a:solidFill>
                  <a:schemeClr val="accent1">
                    <a:lumMod val="50000"/>
                  </a:schemeClr>
                </a:solidFill>
              </a:rPr>
              <a:t> «Чучело» </a:t>
            </a:r>
          </a:p>
          <a:p>
            <a:pPr algn="ctr"/>
            <a:r>
              <a:rPr lang="ru-RU" b="1" i="1" dirty="0" smtClean="0">
                <a:solidFill>
                  <a:schemeClr val="accent1">
                    <a:lumMod val="50000"/>
                  </a:schemeClr>
                </a:solidFill>
              </a:rPr>
              <a:t>Р.А. Быков, 1984</a:t>
            </a:r>
            <a:endParaRPr lang="ru-RU" b="1" i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979712" y="260648"/>
            <a:ext cx="59046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solidFill>
                  <a:schemeClr val="tx2">
                    <a:lumMod val="50000"/>
                  </a:schemeClr>
                </a:solidFill>
              </a:rPr>
              <a:t>Кино 1980-х - 2000 годов СССР - Россия</a:t>
            </a:r>
            <a:endParaRPr lang="ru-RU" sz="2400" b="1" i="1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Картинки по запросу фон кино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920"/>
            <a:ext cx="9116245" cy="6856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564904"/>
            <a:ext cx="9144000" cy="3093306"/>
          </a:xfrm>
          <a:prstGeom prst="round2DiagRect">
            <a:avLst>
              <a:gd name="adj1" fmla="val 16667"/>
              <a:gd name="adj2" fmla="val 0"/>
            </a:avLst>
          </a:prstGeom>
          <a:ln w="127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Прямоугольник 2"/>
          <p:cNvSpPr/>
          <p:nvPr/>
        </p:nvSpPr>
        <p:spPr>
          <a:xfrm>
            <a:off x="0" y="5733256"/>
            <a:ext cx="91440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" indent="0" algn="just">
              <a:buNone/>
            </a:pPr>
            <a:r>
              <a:rPr lang="ru-RU" dirty="0" smtClean="0"/>
              <a:t>       </a:t>
            </a:r>
            <a:r>
              <a:rPr lang="ru-RU" sz="2000" dirty="0" smtClean="0">
                <a:solidFill>
                  <a:schemeClr val="bg1"/>
                </a:solidFill>
              </a:rPr>
              <a:t>В России люди любят ходить в кино, где они могут отдохнуть, забыв о проблемах повседневной жизни, посмеяться в кругу друзей, а затем обсудить с ними лучшие моменты фильма.</a:t>
            </a:r>
            <a:endParaRPr lang="ru-RU" sz="2000" dirty="0">
              <a:solidFill>
                <a:schemeClr val="bg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0" y="764704"/>
            <a:ext cx="9144000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" indent="457200" algn="just">
              <a:buNone/>
            </a:pPr>
            <a:r>
              <a:rPr lang="ru-RU" sz="2000" dirty="0" smtClean="0">
                <a:solidFill>
                  <a:schemeClr val="bg1"/>
                </a:solidFill>
              </a:rPr>
              <a:t>2000-е годы называют своих лидеров просмотра: Т. </a:t>
            </a:r>
            <a:r>
              <a:rPr lang="ru-RU" sz="2000" dirty="0" err="1" smtClean="0">
                <a:solidFill>
                  <a:schemeClr val="bg1"/>
                </a:solidFill>
              </a:rPr>
              <a:t>Бекмамбетов</a:t>
            </a:r>
            <a:r>
              <a:rPr lang="ru-RU" sz="2000" dirty="0" smtClean="0">
                <a:solidFill>
                  <a:schemeClr val="bg1"/>
                </a:solidFill>
              </a:rPr>
              <a:t> «Ирония судьбы. Продолжение», «Дневной дозор», А. Кравчук «</a:t>
            </a:r>
            <a:r>
              <a:rPr lang="ru-RU" sz="2000" dirty="0" err="1" smtClean="0">
                <a:solidFill>
                  <a:schemeClr val="bg1"/>
                </a:solidFill>
              </a:rPr>
              <a:t>Адмираль</a:t>
            </a:r>
            <a:r>
              <a:rPr lang="ru-RU" sz="2000" dirty="0" smtClean="0">
                <a:solidFill>
                  <a:schemeClr val="bg1"/>
                </a:solidFill>
              </a:rPr>
              <a:t>», Ф. Бондарчук «9 рота», К. Кузин «Самый лучший фильм». </a:t>
            </a:r>
          </a:p>
          <a:p>
            <a:pPr marL="45720" indent="457200" algn="just">
              <a:buNone/>
            </a:pPr>
            <a:r>
              <a:rPr lang="ru-RU" sz="2000" dirty="0" smtClean="0">
                <a:solidFill>
                  <a:schemeClr val="bg1"/>
                </a:solidFill>
              </a:rPr>
              <a:t>Большим успехом у молодых зрителей пользовался фильм «</a:t>
            </a:r>
            <a:r>
              <a:rPr lang="ru-RU" sz="2000" dirty="0" err="1" smtClean="0">
                <a:solidFill>
                  <a:schemeClr val="bg1"/>
                </a:solidFill>
              </a:rPr>
              <a:t>Бу-мер</a:t>
            </a:r>
            <a:r>
              <a:rPr lang="ru-RU" sz="2000" dirty="0" smtClean="0">
                <a:solidFill>
                  <a:schemeClr val="bg1"/>
                </a:solidFill>
              </a:rPr>
              <a:t>» (2003) Петра </a:t>
            </a:r>
            <a:r>
              <a:rPr lang="ru-RU" sz="2000" dirty="0" err="1" smtClean="0">
                <a:solidFill>
                  <a:schemeClr val="bg1"/>
                </a:solidFill>
              </a:rPr>
              <a:t>Буслова</a:t>
            </a:r>
            <a:r>
              <a:rPr lang="ru-RU" sz="2000" dirty="0" smtClean="0">
                <a:solidFill>
                  <a:schemeClr val="bg1"/>
                </a:solidFill>
              </a:rPr>
              <a:t>.</a:t>
            </a:r>
            <a:endParaRPr lang="ru-RU" sz="2000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059832" y="260648"/>
            <a:ext cx="37444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solidFill>
                  <a:schemeClr val="tx2">
                    <a:lumMod val="50000"/>
                  </a:schemeClr>
                </a:solidFill>
              </a:rPr>
              <a:t>Современное кино</a:t>
            </a:r>
            <a:endParaRPr lang="ru-RU" sz="2400" b="1" i="1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 descr="Картинки по запросу фон кино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920"/>
            <a:ext cx="9116245" cy="6856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910193" y="1772816"/>
            <a:ext cx="112114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000" b="1" dirty="0" err="1" smtClean="0">
                <a:solidFill>
                  <a:schemeClr val="tx2">
                    <a:lumMod val="50000"/>
                  </a:schemeClr>
                </a:solidFill>
              </a:rPr>
              <a:t>Жозеф</a:t>
            </a:r>
            <a:r>
              <a:rPr lang="ru-RU" sz="2000" b="1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endParaRPr lang="en-US" sz="2000" b="1" dirty="0" smtClean="0">
              <a:solidFill>
                <a:schemeClr val="tx2">
                  <a:lumMod val="50000"/>
                </a:schemeClr>
              </a:solidFill>
            </a:endParaRPr>
          </a:p>
          <a:p>
            <a:pPr algn="ctr"/>
            <a:r>
              <a:rPr lang="ru-RU" sz="2000" b="1" dirty="0" smtClean="0">
                <a:solidFill>
                  <a:schemeClr val="tx2">
                    <a:lumMod val="50000"/>
                  </a:schemeClr>
                </a:solidFill>
              </a:rPr>
              <a:t>Плато</a:t>
            </a:r>
            <a:endParaRPr lang="ru-RU" sz="2000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45060" y="4653136"/>
            <a:ext cx="1064972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tx2">
                    <a:lumMod val="50000"/>
                  </a:schemeClr>
                </a:solidFill>
              </a:rPr>
              <a:t>Эмиль </a:t>
            </a:r>
            <a:endParaRPr lang="en-US" sz="2000" b="1" dirty="0" smtClean="0">
              <a:solidFill>
                <a:schemeClr val="tx2">
                  <a:lumMod val="50000"/>
                </a:schemeClr>
              </a:solidFill>
            </a:endParaRPr>
          </a:p>
          <a:p>
            <a:pPr algn="ctr"/>
            <a:r>
              <a:rPr lang="ru-RU" sz="2000" b="1" dirty="0" err="1" smtClean="0">
                <a:solidFill>
                  <a:schemeClr val="tx2">
                    <a:lumMod val="50000"/>
                  </a:schemeClr>
                </a:solidFill>
              </a:rPr>
              <a:t>Рейно</a:t>
            </a:r>
            <a:endParaRPr lang="ru-RU" sz="2000" b="1" dirty="0" smtClean="0">
              <a:solidFill>
                <a:schemeClr val="tx2">
                  <a:lumMod val="50000"/>
                </a:schemeClr>
              </a:solidFill>
            </a:endParaRPr>
          </a:p>
          <a:p>
            <a:pPr algn="ctr"/>
            <a:endParaRPr lang="ru-RU" sz="2000" b="1" dirty="0">
              <a:solidFill>
                <a:schemeClr val="tx2">
                  <a:lumMod val="50000"/>
                </a:schemeClr>
              </a:solidFill>
              <a:latin typeface="Calibri" pitchFamily="34" charset="0"/>
            </a:endParaRPr>
          </a:p>
        </p:txBody>
      </p:sp>
      <p:pic>
        <p:nvPicPr>
          <p:cNvPr id="4" name="Рисунок 3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67744" y="1412776"/>
            <a:ext cx="1584176" cy="1872208"/>
          </a:xfrm>
          <a:prstGeom prst="rect">
            <a:avLst/>
          </a:prstGeom>
          <a:ln w="127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Рисунок 4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79712" y="4365104"/>
            <a:ext cx="1928812" cy="2109787"/>
          </a:xfrm>
          <a:prstGeom prst="rect">
            <a:avLst/>
          </a:prstGeom>
          <a:ln w="127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Рисунок 5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72000" y="1412776"/>
            <a:ext cx="1868487" cy="1872208"/>
          </a:xfrm>
          <a:prstGeom prst="rect">
            <a:avLst/>
          </a:prstGeom>
          <a:ln w="127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Рисунок 6"/>
          <p:cNvPicPr/>
          <p:nvPr/>
        </p:nvPicPr>
        <p:blipFill>
          <a:blip r:embed="rId6" cstate="print"/>
          <a:srcRect l="2846" t="3011" r="3225" b="6656"/>
          <a:stretch>
            <a:fillRect/>
          </a:stretch>
        </p:blipFill>
        <p:spPr bwMode="auto">
          <a:xfrm>
            <a:off x="4499992" y="4437112"/>
            <a:ext cx="2000250" cy="2143125"/>
          </a:xfrm>
          <a:prstGeom prst="rect">
            <a:avLst/>
          </a:prstGeom>
          <a:ln w="127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8" name="Прямоугольник 7"/>
          <p:cNvSpPr/>
          <p:nvPr/>
        </p:nvSpPr>
        <p:spPr>
          <a:xfrm>
            <a:off x="6660232" y="1772816"/>
            <a:ext cx="216024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err="1" smtClean="0">
                <a:solidFill>
                  <a:schemeClr val="tx2">
                    <a:lumMod val="50000"/>
                  </a:schemeClr>
                </a:solidFill>
              </a:rPr>
              <a:t>Фенакистископ</a:t>
            </a:r>
            <a:endParaRPr lang="en-US" sz="2000" b="1" dirty="0" smtClean="0">
              <a:solidFill>
                <a:schemeClr val="tx2">
                  <a:lumMod val="50000"/>
                </a:schemeClr>
              </a:solidFill>
            </a:endParaRPr>
          </a:p>
          <a:p>
            <a:r>
              <a:rPr lang="ru-RU" sz="2000" b="1" dirty="0" smtClean="0">
                <a:solidFill>
                  <a:schemeClr val="tx2">
                    <a:lumMod val="50000"/>
                  </a:schemeClr>
                </a:solidFill>
              </a:rPr>
              <a:t>       </a:t>
            </a:r>
            <a:r>
              <a:rPr lang="en-US" sz="2000" b="1" dirty="0" smtClean="0">
                <a:solidFill>
                  <a:schemeClr val="tx2">
                    <a:lumMod val="50000"/>
                  </a:schemeClr>
                </a:solidFill>
              </a:rPr>
              <a:t>1832 </a:t>
            </a:r>
            <a:r>
              <a:rPr lang="ru-RU" sz="2000" b="1" dirty="0" smtClean="0">
                <a:solidFill>
                  <a:schemeClr val="tx2">
                    <a:lumMod val="50000"/>
                  </a:schemeClr>
                </a:solidFill>
              </a:rPr>
              <a:t>год</a:t>
            </a:r>
            <a:endParaRPr lang="en-US" sz="2000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804248" y="5013176"/>
            <a:ext cx="208823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err="1" smtClean="0">
                <a:solidFill>
                  <a:schemeClr val="tx2">
                    <a:lumMod val="50000"/>
                  </a:schemeClr>
                </a:solidFill>
              </a:rPr>
              <a:t>Праксиноскоп</a:t>
            </a:r>
            <a:endParaRPr lang="ru-RU" sz="2000" b="1" dirty="0" smtClean="0">
              <a:solidFill>
                <a:schemeClr val="tx2">
                  <a:lumMod val="50000"/>
                </a:schemeClr>
              </a:solidFill>
            </a:endParaRPr>
          </a:p>
          <a:p>
            <a:r>
              <a:rPr lang="ru-RU" sz="2000" b="1" dirty="0" smtClean="0">
                <a:solidFill>
                  <a:schemeClr val="tx2">
                    <a:lumMod val="50000"/>
                  </a:schemeClr>
                </a:solidFill>
              </a:rPr>
              <a:t>      1877 год</a:t>
            </a:r>
            <a:endParaRPr lang="ru-RU" sz="2000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79512" y="476672"/>
            <a:ext cx="88204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 indent="-374650" algn="ctr">
              <a:defRPr/>
            </a:pPr>
            <a:r>
              <a:rPr lang="ru-RU" sz="2800" b="1" i="1" dirty="0" smtClean="0">
                <a:solidFill>
                  <a:schemeClr val="tx2">
                    <a:lumMod val="50000"/>
                  </a:schemeClr>
                </a:solidFill>
                <a:ea typeface="Calibri" pitchFamily="34" charset="0"/>
                <a:cs typeface="Times New Roman" pitchFamily="18" charset="0"/>
              </a:rPr>
              <a:t>Появление первых мультфильмов</a:t>
            </a:r>
            <a:endParaRPr lang="ru-RU" sz="2800" i="1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Картинки по запросу фон кино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920"/>
            <a:ext cx="9116245" cy="6856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051720" y="692696"/>
            <a:ext cx="5400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 indent="-374650" algn="ctr">
              <a:spcBef>
                <a:spcPct val="0"/>
              </a:spcBef>
            </a:pPr>
            <a:r>
              <a:rPr lang="ru-RU" sz="2400" b="1" i="1" dirty="0" smtClean="0">
                <a:solidFill>
                  <a:schemeClr val="tx2">
                    <a:lumMod val="50000"/>
                  </a:schemeClr>
                </a:solidFill>
                <a:ea typeface="Calibri" pitchFamily="34" charset="0"/>
                <a:cs typeface="Arial" charset="0"/>
              </a:rPr>
              <a:t>Комические фазы смешных лиц</a:t>
            </a:r>
          </a:p>
        </p:txBody>
      </p:sp>
      <p:pic>
        <p:nvPicPr>
          <p:cNvPr id="3" name="Рисунок 2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91680" y="2996952"/>
            <a:ext cx="2016224" cy="3024336"/>
          </a:xfrm>
          <a:prstGeom prst="rect">
            <a:avLst/>
          </a:prstGeom>
          <a:ln w="127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" name="Рисунок 3" descr="http://www.fio.vrn.ru/2005/14/images/hist3_5.jpg"/>
          <p:cNvPicPr/>
          <p:nvPr/>
        </p:nvPicPr>
        <p:blipFill>
          <a:blip r:embed="rId4" cstate="print"/>
          <a:srcRect r="987"/>
          <a:stretch>
            <a:fillRect/>
          </a:stretch>
        </p:blipFill>
        <p:spPr bwMode="auto">
          <a:xfrm>
            <a:off x="3995936" y="1916832"/>
            <a:ext cx="4930899" cy="2016224"/>
          </a:xfrm>
          <a:prstGeom prst="rect">
            <a:avLst/>
          </a:prstGeom>
          <a:ln w="38100" cap="sq">
            <a:noFill/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0" y="4005064"/>
            <a:ext cx="165618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i="1" dirty="0" smtClean="0">
                <a:solidFill>
                  <a:schemeClr val="accent1">
                    <a:lumMod val="50000"/>
                  </a:schemeClr>
                </a:solidFill>
              </a:rPr>
              <a:t>Джон Стюарт </a:t>
            </a:r>
            <a:r>
              <a:rPr lang="ru-RU" sz="2000" b="1" i="1" dirty="0" err="1" smtClean="0">
                <a:solidFill>
                  <a:schemeClr val="accent1">
                    <a:lumMod val="50000"/>
                  </a:schemeClr>
                </a:solidFill>
              </a:rPr>
              <a:t>Блектон</a:t>
            </a:r>
            <a:endParaRPr lang="ru-RU" sz="2000" b="1" i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716016" y="4653136"/>
            <a:ext cx="388843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i="1" dirty="0" smtClean="0">
                <a:solidFill>
                  <a:schemeClr val="accent1">
                    <a:lumMod val="50000"/>
                  </a:schemeClr>
                </a:solidFill>
              </a:rPr>
              <a:t>Стробоскоп</a:t>
            </a:r>
          </a:p>
          <a:p>
            <a:pPr algn="ctr"/>
            <a:r>
              <a:rPr lang="ru-RU" sz="2000" b="1" i="1" dirty="0" smtClean="0">
                <a:solidFill>
                  <a:schemeClr val="accent1">
                    <a:lumMod val="50000"/>
                  </a:schemeClr>
                </a:solidFill>
              </a:rPr>
              <a:t>1906 год</a:t>
            </a:r>
            <a:endParaRPr lang="ru-RU" sz="2000" b="1" i="1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Картинки по запросу фон кино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920"/>
            <a:ext cx="9116245" cy="6856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123728" y="620688"/>
            <a:ext cx="561662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solidFill>
                  <a:schemeClr val="tx2">
                    <a:lumMod val="50000"/>
                  </a:schemeClr>
                </a:solidFill>
                <a:cs typeface="Arial" charset="0"/>
              </a:rPr>
              <a:t>Первый русский мультипликатор </a:t>
            </a:r>
          </a:p>
          <a:p>
            <a:endParaRPr lang="ru-RU" dirty="0"/>
          </a:p>
        </p:txBody>
      </p:sp>
      <p:pic>
        <p:nvPicPr>
          <p:cNvPr id="3" name="Рисунок 2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3568" y="1628800"/>
            <a:ext cx="2808312" cy="3240360"/>
          </a:xfrm>
          <a:prstGeom prst="rect">
            <a:avLst/>
          </a:prstGeom>
          <a:ln w="127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16016" y="1628800"/>
            <a:ext cx="4038286" cy="3192388"/>
          </a:xfrm>
          <a:prstGeom prst="rect">
            <a:avLst/>
          </a:prstGeom>
          <a:ln w="127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/>
        </p:spPr>
      </p:pic>
      <p:sp>
        <p:nvSpPr>
          <p:cNvPr id="5" name="Прямоугольник 4"/>
          <p:cNvSpPr/>
          <p:nvPr/>
        </p:nvSpPr>
        <p:spPr>
          <a:xfrm>
            <a:off x="683568" y="5373216"/>
            <a:ext cx="289566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i="1" dirty="0" smtClean="0">
                <a:solidFill>
                  <a:schemeClr val="accent1">
                    <a:lumMod val="50000"/>
                  </a:schemeClr>
                </a:solidFill>
                <a:cs typeface="Arial" charset="0"/>
              </a:rPr>
              <a:t>Владислав </a:t>
            </a:r>
            <a:r>
              <a:rPr lang="ru-RU" sz="2000" b="1" i="1" dirty="0" err="1" smtClean="0">
                <a:solidFill>
                  <a:schemeClr val="accent1">
                    <a:lumMod val="50000"/>
                  </a:schemeClr>
                </a:solidFill>
                <a:cs typeface="Arial" charset="0"/>
              </a:rPr>
              <a:t>Старевич</a:t>
            </a:r>
            <a:r>
              <a:rPr lang="ru-RU" sz="2000" b="1" i="1" dirty="0" smtClean="0">
                <a:solidFill>
                  <a:schemeClr val="accent1">
                    <a:lumMod val="50000"/>
                  </a:schemeClr>
                </a:solidFill>
                <a:cs typeface="Arial" charset="0"/>
              </a:rPr>
              <a:t> </a:t>
            </a:r>
            <a:endParaRPr lang="ru-RU" sz="2000" b="1" i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644008" y="5301208"/>
            <a:ext cx="439248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i="1" dirty="0" smtClean="0">
                <a:solidFill>
                  <a:schemeClr val="accent1">
                    <a:lumMod val="50000"/>
                  </a:schemeClr>
                </a:solidFill>
                <a:cs typeface="Arial" charset="0"/>
              </a:rPr>
              <a:t>«Война рогачей и усачей», 1912 </a:t>
            </a:r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Картинки по запросу фон кино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920"/>
            <a:ext cx="9116245" cy="6856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619672" y="548680"/>
            <a:ext cx="59046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solidFill>
                  <a:schemeClr val="tx2">
                    <a:lumMod val="50000"/>
                  </a:schemeClr>
                </a:solidFill>
              </a:rPr>
              <a:t>Мультипликационные студии</a:t>
            </a:r>
            <a:endParaRPr lang="ru-RU" sz="2400" b="1" i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0" y="1412776"/>
            <a:ext cx="406794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solidFill>
                  <a:srgbClr val="663300"/>
                </a:solidFill>
                <a:latin typeface="Arial" charset="0"/>
                <a:cs typeface="Arial" charset="0"/>
              </a:rPr>
              <a:t> </a:t>
            </a:r>
            <a:r>
              <a:rPr lang="ru-RU" sz="2000" b="1" i="1" dirty="0" smtClean="0">
                <a:solidFill>
                  <a:schemeClr val="accent1">
                    <a:lumMod val="50000"/>
                  </a:schemeClr>
                </a:solidFill>
                <a:cs typeface="Arial" charset="0"/>
              </a:rPr>
              <a:t>1923 год</a:t>
            </a:r>
          </a:p>
          <a:p>
            <a:pPr algn="ctr"/>
            <a:r>
              <a:rPr lang="ru-RU" sz="2000" b="1" i="1" dirty="0" smtClean="0">
                <a:solidFill>
                  <a:schemeClr val="accent1">
                    <a:lumMod val="50000"/>
                  </a:schemeClr>
                </a:solidFill>
                <a:cs typeface="Arial" charset="0"/>
              </a:rPr>
              <a:t>     студия Уолта Диснея</a:t>
            </a:r>
            <a:endParaRPr lang="ru-RU" sz="2000" b="1" i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220072" y="1412776"/>
            <a:ext cx="2990948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000" b="1" i="1" dirty="0" smtClean="0">
                <a:solidFill>
                  <a:schemeClr val="accent1">
                    <a:lumMod val="50000"/>
                  </a:schemeClr>
                </a:solidFill>
                <a:cs typeface="Arial" charset="0"/>
              </a:rPr>
              <a:t>                1936 год</a:t>
            </a:r>
            <a:r>
              <a:rPr lang="ru-RU" sz="2000" b="1" i="1" dirty="0" smtClean="0">
                <a:solidFill>
                  <a:schemeClr val="accent1">
                    <a:lumMod val="50000"/>
                  </a:schemeClr>
                </a:solidFill>
              </a:rPr>
              <a:t>               </a:t>
            </a:r>
          </a:p>
          <a:p>
            <a:pPr algn="ctr"/>
            <a:r>
              <a:rPr lang="ru-RU" sz="2000" b="1" i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sz="2000" b="1" i="1" dirty="0" smtClean="0">
                <a:solidFill>
                  <a:schemeClr val="accent1">
                    <a:lumMod val="50000"/>
                  </a:schemeClr>
                </a:solidFill>
                <a:cs typeface="Arial" charset="0"/>
              </a:rPr>
              <a:t>«</a:t>
            </a:r>
            <a:r>
              <a:rPr lang="ru-RU" sz="2000" b="1" i="1" dirty="0" err="1" smtClean="0">
                <a:solidFill>
                  <a:schemeClr val="accent1">
                    <a:lumMod val="50000"/>
                  </a:schemeClr>
                </a:solidFill>
                <a:cs typeface="Arial" charset="0"/>
              </a:rPr>
              <a:t>Союзмультфильм</a:t>
            </a:r>
            <a:r>
              <a:rPr lang="ru-RU" sz="2000" b="1" i="1" dirty="0" smtClean="0">
                <a:solidFill>
                  <a:schemeClr val="accent1">
                    <a:lumMod val="50000"/>
                  </a:schemeClr>
                </a:solidFill>
                <a:cs typeface="Arial" charset="0"/>
              </a:rPr>
              <a:t>»</a:t>
            </a:r>
            <a:endParaRPr lang="ru-RU" sz="2000" b="1" i="1" dirty="0">
              <a:solidFill>
                <a:schemeClr val="accent1">
                  <a:lumMod val="50000"/>
                </a:schemeClr>
              </a:solidFill>
              <a:cs typeface="Arial" charset="0"/>
            </a:endParaRPr>
          </a:p>
        </p:txBody>
      </p:sp>
      <p:pic>
        <p:nvPicPr>
          <p:cNvPr id="5" name="Рисунок 4" descr="C:\Documents and Settings\Ксюша\Мои документы\Уолт Дисней – легенда мультипликации_files\133942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2780928"/>
            <a:ext cx="3960440" cy="3456384"/>
          </a:xfrm>
          <a:prstGeom prst="round2DiagRect">
            <a:avLst>
              <a:gd name="adj1" fmla="val 16667"/>
              <a:gd name="adj2" fmla="val 0"/>
            </a:avLst>
          </a:prstGeom>
          <a:ln w="127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99992" y="2780928"/>
            <a:ext cx="4495105" cy="3382094"/>
          </a:xfrm>
          <a:prstGeom prst="round2DiagRect">
            <a:avLst>
              <a:gd name="adj1" fmla="val 16667"/>
              <a:gd name="adj2" fmla="val 0"/>
            </a:avLst>
          </a:prstGeom>
          <a:ln w="127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Картинки по запросу фон кино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920"/>
            <a:ext cx="9116245" cy="6856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0" y="889844"/>
            <a:ext cx="9144000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" indent="457200" algn="just">
              <a:buNone/>
            </a:pPr>
            <a:r>
              <a:rPr lang="ru-RU" sz="2000" dirty="0" smtClean="0">
                <a:solidFill>
                  <a:schemeClr val="bg1"/>
                </a:solidFill>
              </a:rPr>
              <a:t>В 60-е гг. произошло обновление языка мультипликации. Мультипликационные фильмы этих лет адресованы как для юного зрителя, так и для взрослых: «Большие неприятности» (1961), «Мир дому твоему» (1963), «История одного преступления» (1962), «Человек в рамке» (1966), «Фильм, фильм, фильм» (1968), «Жил-был </a:t>
            </a:r>
            <a:r>
              <a:rPr lang="ru-RU" sz="2000" dirty="0" err="1" smtClean="0">
                <a:solidFill>
                  <a:schemeClr val="bg1"/>
                </a:solidFill>
              </a:rPr>
              <a:t>Козявин</a:t>
            </a:r>
            <a:r>
              <a:rPr lang="ru-RU" sz="2000" dirty="0" smtClean="0">
                <a:solidFill>
                  <a:schemeClr val="bg1"/>
                </a:solidFill>
              </a:rPr>
              <a:t>»(1966) и «Стеклянная гармоника» (1968).</a:t>
            </a:r>
          </a:p>
          <a:p>
            <a:pPr marL="45720" indent="45720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000" dirty="0" smtClean="0">
                <a:solidFill>
                  <a:schemeClr val="bg1"/>
                </a:solidFill>
              </a:rPr>
              <a:t>В новой манере снят фильм «Левша» (1964). Начинается выпуск мультипликационного сериала «Ну, погоди!» (1969), а также трилогия фильмов о </a:t>
            </a:r>
            <a:r>
              <a:rPr lang="ru-RU" sz="2000" dirty="0" err="1" smtClean="0">
                <a:solidFill>
                  <a:schemeClr val="bg1"/>
                </a:solidFill>
              </a:rPr>
              <a:t>Чебурашке</a:t>
            </a:r>
            <a:r>
              <a:rPr lang="ru-RU" sz="2000" dirty="0" smtClean="0">
                <a:solidFill>
                  <a:schemeClr val="bg1"/>
                </a:solidFill>
              </a:rPr>
              <a:t> и его друзьях («Крокодил Гена» (1969), «</a:t>
            </a:r>
            <a:r>
              <a:rPr lang="ru-RU" sz="2000" dirty="0" err="1" smtClean="0">
                <a:solidFill>
                  <a:schemeClr val="bg1"/>
                </a:solidFill>
              </a:rPr>
              <a:t>Чебурашка</a:t>
            </a:r>
            <a:r>
              <a:rPr lang="ru-RU" sz="2000" dirty="0" smtClean="0">
                <a:solidFill>
                  <a:schemeClr val="bg1"/>
                </a:solidFill>
              </a:rPr>
              <a:t>» (1971), «Шапокляк» (1974)).</a:t>
            </a:r>
            <a:endParaRPr lang="ru-RU" sz="2000" dirty="0">
              <a:solidFill>
                <a:schemeClr val="bg1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4005064"/>
            <a:ext cx="4111584" cy="2852936"/>
          </a:xfrm>
          <a:prstGeom prst="round2DiagRect">
            <a:avLst>
              <a:gd name="adj1" fmla="val 16667"/>
              <a:gd name="adj2" fmla="val 0"/>
            </a:avLst>
          </a:prstGeom>
          <a:ln w="127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4" name="Прямоугольник 3"/>
          <p:cNvSpPr/>
          <p:nvPr/>
        </p:nvSpPr>
        <p:spPr>
          <a:xfrm>
            <a:off x="5074295" y="4653136"/>
            <a:ext cx="308078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000" b="1" i="1" dirty="0" smtClean="0">
                <a:solidFill>
                  <a:schemeClr val="accent1">
                    <a:lumMod val="50000"/>
                  </a:schemeClr>
                </a:solidFill>
              </a:rPr>
              <a:t>Кадр из мультфильма </a:t>
            </a:r>
          </a:p>
          <a:p>
            <a:pPr algn="ctr"/>
            <a:r>
              <a:rPr lang="ru-RU" sz="2000" b="1" i="1" dirty="0" smtClean="0">
                <a:solidFill>
                  <a:schemeClr val="accent1">
                    <a:lumMod val="50000"/>
                  </a:schemeClr>
                </a:solidFill>
              </a:rPr>
              <a:t>«</a:t>
            </a:r>
            <a:r>
              <a:rPr lang="ru-RU" sz="2000" b="1" i="1" dirty="0" err="1" smtClean="0">
                <a:solidFill>
                  <a:schemeClr val="accent1">
                    <a:lumMod val="50000"/>
                  </a:schemeClr>
                </a:solidFill>
              </a:rPr>
              <a:t>Чебурашка</a:t>
            </a:r>
            <a:r>
              <a:rPr lang="ru-RU" sz="2000" b="1" i="1" dirty="0" smtClean="0">
                <a:solidFill>
                  <a:schemeClr val="accent1">
                    <a:lumMod val="50000"/>
                  </a:schemeClr>
                </a:solidFill>
              </a:rPr>
              <a:t>»,1971</a:t>
            </a:r>
            <a:endParaRPr lang="ru-RU" sz="2000" b="1" i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483768" y="404664"/>
            <a:ext cx="47525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solidFill>
                  <a:schemeClr val="tx2">
                    <a:lumMod val="50000"/>
                  </a:schemeClr>
                </a:solidFill>
              </a:rPr>
              <a:t>Мультипликация 1960-х годов</a:t>
            </a:r>
            <a:endParaRPr lang="ru-RU" sz="2400" b="1" i="1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Картинки по запросу фон кино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920"/>
            <a:ext cx="9116245" cy="6856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672" y="3401616"/>
            <a:ext cx="6144683" cy="3456384"/>
          </a:xfrm>
          <a:prstGeom prst="round2DiagRect">
            <a:avLst>
              <a:gd name="adj1" fmla="val 16667"/>
              <a:gd name="adj2" fmla="val 0"/>
            </a:avLst>
          </a:prstGeom>
          <a:ln w="127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TextBox 2"/>
          <p:cNvSpPr txBox="1"/>
          <p:nvPr/>
        </p:nvSpPr>
        <p:spPr>
          <a:xfrm>
            <a:off x="0" y="1268760"/>
            <a:ext cx="91440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" indent="457200" algn="just">
              <a:buNone/>
            </a:pPr>
            <a:r>
              <a:rPr lang="ru-RU" sz="2000" b="1" dirty="0" smtClean="0">
                <a:solidFill>
                  <a:schemeClr val="bg1"/>
                </a:solidFill>
              </a:rPr>
              <a:t>Кинематограф появился благодаря нескольким техническим изобретениям, практически совпавшим по времени: сухому броможелатиновому фотопроцессу с высокой светочувствительностью (1878 год), киноплёнке на гибкой и прочной основе (1889 год), скоростного аппарата хронофотографической съёмки (1891 год) и проектора с таким же быстродействием (1895 год).</a:t>
            </a:r>
            <a:endParaRPr lang="ru-RU" sz="2000" b="1" dirty="0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403648" y="332656"/>
            <a:ext cx="66967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solidFill>
                  <a:schemeClr val="tx2">
                    <a:lumMod val="50000"/>
                  </a:schemeClr>
                </a:solidFill>
              </a:rPr>
              <a:t>Изобретение технических средств</a:t>
            </a:r>
            <a:endParaRPr lang="ru-RU" sz="2400" b="1" i="1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Картинки по запросу фон кино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920"/>
            <a:ext cx="9116245" cy="6856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39552" y="332656"/>
            <a:ext cx="842493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solidFill>
                  <a:schemeClr val="tx2">
                    <a:lumMod val="50000"/>
                  </a:schemeClr>
                </a:solidFill>
              </a:rPr>
              <a:t>Первый российский фильм 1908 год</a:t>
            </a:r>
            <a:br>
              <a:rPr lang="ru-RU" sz="2400" b="1" i="1" dirty="0" smtClean="0">
                <a:solidFill>
                  <a:schemeClr val="tx2">
                    <a:lumMod val="50000"/>
                  </a:schemeClr>
                </a:solidFill>
              </a:rPr>
            </a:br>
            <a:endParaRPr lang="ru-RU" sz="2400" b="1" i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908720"/>
            <a:ext cx="9144000" cy="19082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" indent="457200" algn="just">
              <a:buNone/>
            </a:pPr>
            <a:r>
              <a:rPr lang="ru-RU" sz="2000" dirty="0" smtClean="0">
                <a:solidFill>
                  <a:schemeClr val="bg1"/>
                </a:solidFill>
              </a:rPr>
              <a:t>Режиссер и предприниматель Александр </a:t>
            </a:r>
            <a:r>
              <a:rPr lang="ru-RU" sz="2000" dirty="0" err="1" smtClean="0">
                <a:solidFill>
                  <a:schemeClr val="bg1"/>
                </a:solidFill>
              </a:rPr>
              <a:t>Дранков</a:t>
            </a:r>
            <a:r>
              <a:rPr lang="ru-RU" sz="2000" dirty="0" smtClean="0">
                <a:solidFill>
                  <a:schemeClr val="bg1"/>
                </a:solidFill>
              </a:rPr>
              <a:t> поставил первый русский фильм с актерами под названием «Понизовая вольница» («Степан Разин»)</a:t>
            </a:r>
            <a:r>
              <a:rPr lang="en-US" sz="2000" dirty="0" smtClean="0">
                <a:solidFill>
                  <a:schemeClr val="bg1"/>
                </a:solidFill>
              </a:rPr>
              <a:t>.</a:t>
            </a:r>
            <a:endParaRPr lang="ru-RU" sz="2000" dirty="0" smtClean="0">
              <a:solidFill>
                <a:schemeClr val="bg1"/>
              </a:solidFill>
            </a:endParaRPr>
          </a:p>
          <a:p>
            <a:pPr marL="45720" indent="457200" algn="just">
              <a:buNone/>
            </a:pPr>
            <a:r>
              <a:rPr lang="ru-RU" sz="2000" dirty="0" smtClean="0">
                <a:solidFill>
                  <a:schemeClr val="bg1"/>
                </a:solidFill>
              </a:rPr>
              <a:t> Сюжет создан по мотивам народной песни о Стеньке Разине  "Из-за острова на стрежень". Картина была черно-белая, немая, короткометражная, костюмная, душещипательная, с плачевным сюжетом. Длится картина всего семь минут</a:t>
            </a:r>
            <a:r>
              <a:rPr lang="ru-RU" dirty="0" smtClean="0">
                <a:solidFill>
                  <a:schemeClr val="bg1"/>
                </a:solidFill>
              </a:rPr>
              <a:t>.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5696" y="3143380"/>
            <a:ext cx="5673627" cy="3714620"/>
          </a:xfrm>
          <a:prstGeom prst="round2DiagRect">
            <a:avLst>
              <a:gd name="adj1" fmla="val 16667"/>
              <a:gd name="adj2" fmla="val 0"/>
            </a:avLst>
          </a:prstGeom>
          <a:ln w="127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Картинки по запросу фон кино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920"/>
            <a:ext cx="9116245" cy="6856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0" y="692696"/>
            <a:ext cx="9144000" cy="28315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" indent="457200" algn="just">
              <a:buNone/>
            </a:pPr>
            <a:r>
              <a:rPr lang="ru-RU" sz="2000" dirty="0" smtClean="0">
                <a:solidFill>
                  <a:schemeClr val="bg1"/>
                </a:solidFill>
              </a:rPr>
              <a:t>С 1910 года популярностью пользовались как классические, так и детективные, остросюжетные, мелодраматические сценарии и военно-приключенческие боевики. </a:t>
            </a:r>
          </a:p>
          <a:p>
            <a:pPr marL="45720" indent="457200" algn="just">
              <a:buNone/>
            </a:pPr>
            <a:r>
              <a:rPr lang="ru-RU" sz="2000" dirty="0" smtClean="0">
                <a:solidFill>
                  <a:schemeClr val="bg1"/>
                </a:solidFill>
              </a:rPr>
              <a:t>Опыт Александра </a:t>
            </a:r>
            <a:r>
              <a:rPr lang="ru-RU" sz="2000" dirty="0" err="1" smtClean="0">
                <a:solidFill>
                  <a:schemeClr val="bg1"/>
                </a:solidFill>
              </a:rPr>
              <a:t>Дранкова</a:t>
            </a:r>
            <a:r>
              <a:rPr lang="ru-RU" sz="2000" dirty="0" smtClean="0">
                <a:solidFill>
                  <a:schemeClr val="bg1"/>
                </a:solidFill>
              </a:rPr>
              <a:t> начали перенимать другие режиссеры, создавая свои шедевры.</a:t>
            </a:r>
          </a:p>
          <a:p>
            <a:pPr marL="45720" indent="457200" algn="just">
              <a:buNone/>
            </a:pPr>
            <a:r>
              <a:rPr lang="ru-RU" sz="2000" dirty="0" smtClean="0">
                <a:solidFill>
                  <a:schemeClr val="bg1"/>
                </a:solidFill>
              </a:rPr>
              <a:t>Среди первых творцов русского кино выступали такие личности, как Яков Протазанов с лентами «Пиковая дама» и «Отец Сергий», Владимир Гардин с его «Дворянским гнездом» и многие другие.</a:t>
            </a:r>
          </a:p>
          <a:p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3429000"/>
            <a:ext cx="4572000" cy="3429000"/>
          </a:xfrm>
          <a:prstGeom prst="round2DiagRect">
            <a:avLst>
              <a:gd name="adj1" fmla="val 16667"/>
              <a:gd name="adj2" fmla="val 0"/>
            </a:avLst>
          </a:prstGeom>
          <a:ln w="127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4" name="Прямоугольник 3"/>
          <p:cNvSpPr/>
          <p:nvPr/>
        </p:nvSpPr>
        <p:spPr>
          <a:xfrm>
            <a:off x="4716016" y="4581128"/>
            <a:ext cx="442798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i="1" dirty="0" smtClean="0">
                <a:solidFill>
                  <a:schemeClr val="accent1">
                    <a:lumMod val="50000"/>
                  </a:schemeClr>
                </a:solidFill>
              </a:rPr>
              <a:t>Кадр из фильма </a:t>
            </a:r>
          </a:p>
          <a:p>
            <a:pPr algn="ctr"/>
            <a:r>
              <a:rPr lang="ru-RU" sz="2000" b="1" i="1" dirty="0" smtClean="0">
                <a:solidFill>
                  <a:schemeClr val="accent1">
                    <a:lumMod val="50000"/>
                  </a:schemeClr>
                </a:solidFill>
              </a:rPr>
              <a:t>«Сумерки женской души», 1913</a:t>
            </a:r>
            <a:endParaRPr lang="ru-RU" sz="2000" b="1" i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555776" y="260648"/>
            <a:ext cx="47525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solidFill>
                  <a:schemeClr val="tx2">
                    <a:lumMod val="50000"/>
                  </a:schemeClr>
                </a:solidFill>
              </a:rPr>
              <a:t>Шедевры русского кино</a:t>
            </a:r>
            <a:endParaRPr lang="ru-RU" sz="2400" b="1" i="1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2" descr="Картинки по запросу фон кино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920"/>
            <a:ext cx="9116245" cy="6856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3" name="Группа 2"/>
          <p:cNvGrpSpPr/>
          <p:nvPr/>
        </p:nvGrpSpPr>
        <p:grpSpPr>
          <a:xfrm>
            <a:off x="1907704" y="1844824"/>
            <a:ext cx="2292959" cy="716549"/>
            <a:chOff x="845506" y="195575"/>
            <a:chExt cx="2292959" cy="716549"/>
          </a:xfrm>
        </p:grpSpPr>
        <p:sp>
          <p:nvSpPr>
            <p:cNvPr id="4" name="Прямоугольник 3"/>
            <p:cNvSpPr/>
            <p:nvPr/>
          </p:nvSpPr>
          <p:spPr>
            <a:xfrm>
              <a:off x="845506" y="195575"/>
              <a:ext cx="2292959" cy="716549"/>
            </a:xfrm>
            <a:prstGeom prst="rect">
              <a:avLst/>
            </a:prstGeom>
          </p:spPr>
          <p:style>
            <a:lnRef idx="1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5" name="Прямоугольник 4"/>
            <p:cNvSpPr/>
            <p:nvPr/>
          </p:nvSpPr>
          <p:spPr>
            <a:xfrm>
              <a:off x="845506" y="195575"/>
              <a:ext cx="2292959" cy="71654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485343" tIns="76200" rIns="76200" bIns="76200" numCol="1" spcCol="1270" anchor="ctr" anchorCtr="0">
              <a:noAutofit/>
            </a:bodyPr>
            <a:lstStyle/>
            <a:p>
              <a:pPr lvl="0" algn="l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2000" kern="1200" dirty="0" smtClean="0">
                  <a:solidFill>
                    <a:schemeClr val="accent1">
                      <a:lumMod val="50000"/>
                    </a:schemeClr>
                  </a:solidFill>
                </a:rPr>
                <a:t>Владимир Максимов</a:t>
              </a:r>
              <a:endParaRPr lang="ru-RU" sz="2000" kern="1200" dirty="0">
                <a:solidFill>
                  <a:schemeClr val="accent1">
                    <a:lumMod val="50000"/>
                  </a:schemeClr>
                </a:solidFill>
              </a:endParaRPr>
            </a:p>
          </p:txBody>
        </p:sp>
      </p:grpSp>
      <p:sp>
        <p:nvSpPr>
          <p:cNvPr id="9" name="Прямоугольник 8"/>
          <p:cNvSpPr/>
          <p:nvPr/>
        </p:nvSpPr>
        <p:spPr>
          <a:xfrm>
            <a:off x="1835696" y="3212976"/>
            <a:ext cx="1080120" cy="1368152"/>
          </a:xfrm>
          <a:prstGeom prst="rect">
            <a:avLst/>
          </a:prstGeom>
          <a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10000" r="-10000"/>
            </a:stretch>
          </a:blip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1" name="Прямоугольник 10"/>
          <p:cNvSpPr/>
          <p:nvPr/>
        </p:nvSpPr>
        <p:spPr>
          <a:xfrm>
            <a:off x="395536" y="1556792"/>
            <a:ext cx="1080120" cy="1368152"/>
          </a:xfrm>
          <a:prstGeom prst="rect">
            <a:avLst/>
          </a:prstGeom>
          <a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10000" r="-10000"/>
            </a:stretch>
          </a:blip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2" name="Прямоугольник 11"/>
          <p:cNvSpPr/>
          <p:nvPr/>
        </p:nvSpPr>
        <p:spPr>
          <a:xfrm>
            <a:off x="3491880" y="4725144"/>
            <a:ext cx="1080120" cy="1368152"/>
          </a:xfrm>
          <a:prstGeom prst="rect">
            <a:avLst/>
          </a:prstGeom>
          <a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10000" r="-10000"/>
            </a:stretch>
          </a:blip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grpSp>
        <p:nvGrpSpPr>
          <p:cNvPr id="22" name="Группа 21"/>
          <p:cNvGrpSpPr/>
          <p:nvPr/>
        </p:nvGrpSpPr>
        <p:grpSpPr>
          <a:xfrm>
            <a:off x="3347864" y="3501008"/>
            <a:ext cx="2292959" cy="716549"/>
            <a:chOff x="3347864" y="3501008"/>
            <a:chExt cx="2292959" cy="716549"/>
          </a:xfrm>
        </p:grpSpPr>
        <p:grpSp>
          <p:nvGrpSpPr>
            <p:cNvPr id="13" name="Группа 12"/>
            <p:cNvGrpSpPr/>
            <p:nvPr/>
          </p:nvGrpSpPr>
          <p:grpSpPr>
            <a:xfrm>
              <a:off x="3347864" y="3501008"/>
              <a:ext cx="2292959" cy="716549"/>
              <a:chOff x="845506" y="195575"/>
              <a:chExt cx="2292959" cy="716549"/>
            </a:xfrm>
          </p:grpSpPr>
          <p:sp>
            <p:nvSpPr>
              <p:cNvPr id="14" name="Прямоугольник 13"/>
              <p:cNvSpPr/>
              <p:nvPr/>
            </p:nvSpPr>
            <p:spPr>
              <a:xfrm>
                <a:off x="845506" y="195575"/>
                <a:ext cx="2292959" cy="716549"/>
              </a:xfrm>
              <a:prstGeom prst="rect">
                <a:avLst/>
              </a:prstGeom>
            </p:spPr>
            <p:style>
              <a:lnRef idx="1">
                <a:schemeClr val="accen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lt1">
                  <a:alpha val="40000"/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lt1">
                  <a:alpha val="4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</p:sp>
          <p:sp>
            <p:nvSpPr>
              <p:cNvPr id="15" name="Прямоугольник 14"/>
              <p:cNvSpPr/>
              <p:nvPr/>
            </p:nvSpPr>
            <p:spPr>
              <a:xfrm>
                <a:off x="845506" y="195575"/>
                <a:ext cx="2292959" cy="716549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spcFirstLastPara="0" vert="horz" wrap="square" lIns="485343" tIns="76200" rIns="76200" bIns="76200" numCol="1" spcCol="1270" anchor="ctr" anchorCtr="0">
                <a:noAutofit/>
              </a:bodyPr>
              <a:lstStyle/>
              <a:p>
                <a:pPr lvl="0" algn="l" defTabSz="8890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endParaRPr lang="ru-RU" sz="2000" kern="1200" dirty="0">
                  <a:solidFill>
                    <a:schemeClr val="tx1">
                      <a:lumMod val="95000"/>
                      <a:lumOff val="5000"/>
                    </a:schemeClr>
                  </a:solidFill>
                </a:endParaRPr>
              </a:p>
            </p:txBody>
          </p:sp>
        </p:grpSp>
        <p:sp>
          <p:nvSpPr>
            <p:cNvPr id="16" name="Прямоугольник 15"/>
            <p:cNvSpPr/>
            <p:nvPr/>
          </p:nvSpPr>
          <p:spPr>
            <a:xfrm>
              <a:off x="3635896" y="3501008"/>
              <a:ext cx="1406667" cy="70788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algn="ctr"/>
              <a:r>
                <a:rPr lang="ru-RU" sz="2000" dirty="0" smtClean="0">
                  <a:solidFill>
                    <a:schemeClr val="accent1">
                      <a:lumMod val="50000"/>
                    </a:schemeClr>
                  </a:solidFill>
                </a:rPr>
                <a:t>Иван </a:t>
              </a:r>
            </a:p>
            <a:p>
              <a:pPr lvl="0" algn="ctr"/>
              <a:r>
                <a:rPr lang="ru-RU" sz="2000" dirty="0" smtClean="0">
                  <a:solidFill>
                    <a:schemeClr val="accent1">
                      <a:lumMod val="50000"/>
                    </a:schemeClr>
                  </a:solidFill>
                </a:rPr>
                <a:t>Мозжухин</a:t>
              </a:r>
              <a:endParaRPr lang="ru-RU" sz="2000" dirty="0">
                <a:solidFill>
                  <a:schemeClr val="accent1">
                    <a:lumMod val="50000"/>
                  </a:schemeClr>
                </a:solidFill>
              </a:endParaRPr>
            </a:p>
          </p:txBody>
        </p:sp>
      </p:grpSp>
      <p:grpSp>
        <p:nvGrpSpPr>
          <p:cNvPr id="23" name="Группа 22"/>
          <p:cNvGrpSpPr/>
          <p:nvPr/>
        </p:nvGrpSpPr>
        <p:grpSpPr>
          <a:xfrm>
            <a:off x="5004048" y="5085184"/>
            <a:ext cx="2292959" cy="718339"/>
            <a:chOff x="4932040" y="5085184"/>
            <a:chExt cx="2292959" cy="718339"/>
          </a:xfrm>
        </p:grpSpPr>
        <p:grpSp>
          <p:nvGrpSpPr>
            <p:cNvPr id="17" name="Группа 16"/>
            <p:cNvGrpSpPr/>
            <p:nvPr/>
          </p:nvGrpSpPr>
          <p:grpSpPr>
            <a:xfrm>
              <a:off x="4932040" y="5085184"/>
              <a:ext cx="2292959" cy="716549"/>
              <a:chOff x="845506" y="195575"/>
              <a:chExt cx="2292959" cy="716549"/>
            </a:xfrm>
          </p:grpSpPr>
          <p:sp>
            <p:nvSpPr>
              <p:cNvPr id="18" name="Прямоугольник 17"/>
              <p:cNvSpPr/>
              <p:nvPr/>
            </p:nvSpPr>
            <p:spPr>
              <a:xfrm>
                <a:off x="845506" y="195575"/>
                <a:ext cx="2292959" cy="716549"/>
              </a:xfrm>
              <a:prstGeom prst="rect">
                <a:avLst/>
              </a:prstGeom>
            </p:spPr>
            <p:style>
              <a:lnRef idx="1">
                <a:schemeClr val="accen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lt1">
                  <a:alpha val="40000"/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lt1">
                  <a:alpha val="4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</p:sp>
          <p:sp>
            <p:nvSpPr>
              <p:cNvPr id="19" name="Прямоугольник 18"/>
              <p:cNvSpPr/>
              <p:nvPr/>
            </p:nvSpPr>
            <p:spPr>
              <a:xfrm>
                <a:off x="845506" y="195575"/>
                <a:ext cx="2292959" cy="716549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spcFirstLastPara="0" vert="horz" wrap="square" lIns="485343" tIns="76200" rIns="76200" bIns="76200" numCol="1" spcCol="1270" anchor="ctr" anchorCtr="0">
                <a:noAutofit/>
              </a:bodyPr>
              <a:lstStyle/>
              <a:p>
                <a:pPr lvl="0" algn="l" defTabSz="8890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endParaRPr lang="ru-RU" sz="2000" kern="1200" dirty="0">
                  <a:solidFill>
                    <a:schemeClr val="tx1">
                      <a:lumMod val="95000"/>
                      <a:lumOff val="5000"/>
                    </a:schemeClr>
                  </a:solidFill>
                </a:endParaRPr>
              </a:p>
            </p:txBody>
          </p:sp>
        </p:grpSp>
        <p:sp>
          <p:nvSpPr>
            <p:cNvPr id="20" name="Прямоугольник 19"/>
            <p:cNvSpPr/>
            <p:nvPr/>
          </p:nvSpPr>
          <p:spPr>
            <a:xfrm>
              <a:off x="5364088" y="5157192"/>
              <a:ext cx="1242391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algn="ctr"/>
              <a:r>
                <a:rPr lang="ru-RU" dirty="0" smtClean="0">
                  <a:solidFill>
                    <a:schemeClr val="accent1">
                      <a:lumMod val="50000"/>
                    </a:schemeClr>
                  </a:solidFill>
                </a:rPr>
                <a:t>Вера</a:t>
              </a:r>
            </a:p>
            <a:p>
              <a:pPr lvl="0" algn="ctr"/>
              <a:r>
                <a:rPr lang="ru-RU" dirty="0" smtClean="0">
                  <a:solidFill>
                    <a:schemeClr val="accent1">
                      <a:lumMod val="50000"/>
                    </a:schemeClr>
                  </a:solidFill>
                </a:rPr>
                <a:t> Холодная</a:t>
              </a:r>
              <a:endParaRPr lang="ru-RU" dirty="0">
                <a:solidFill>
                  <a:schemeClr val="accent1">
                    <a:lumMod val="50000"/>
                  </a:schemeClr>
                </a:solidFill>
              </a:endParaRPr>
            </a:p>
          </p:txBody>
        </p:sp>
      </p:grpSp>
      <p:sp>
        <p:nvSpPr>
          <p:cNvPr id="21" name="TextBox 20"/>
          <p:cNvSpPr txBox="1"/>
          <p:nvPr/>
        </p:nvSpPr>
        <p:spPr>
          <a:xfrm>
            <a:off x="1691680" y="548680"/>
            <a:ext cx="64807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solidFill>
                  <a:schemeClr val="tx2">
                    <a:lumMod val="50000"/>
                  </a:schemeClr>
                </a:solidFill>
              </a:rPr>
              <a:t>Известные актёры периода развития</a:t>
            </a:r>
            <a:endParaRPr lang="ru-RU" sz="2400" b="1" i="1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Картинки по запросу фон кино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920"/>
            <a:ext cx="9116245" cy="6856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Объект 2"/>
          <p:cNvSpPr txBox="1">
            <a:spLocks/>
          </p:cNvSpPr>
          <p:nvPr/>
        </p:nvSpPr>
        <p:spPr>
          <a:xfrm>
            <a:off x="0" y="980728"/>
            <a:ext cx="9144000" cy="252028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45720" marR="0" lvl="0" indent="4572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Это был знаменитый «Броненосец Потемкин» Сергея Эйзенштейна.</a:t>
            </a:r>
          </a:p>
          <a:p>
            <a:pPr marL="45720" marR="0" lvl="0" indent="4572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Он лично кисточкой на киноплёнке раскрасил флаг, который подняли над кораблём восставшие матросы, в красный цвет. Но это, к сожалению, был единственный цветной кадр в фильме. </a:t>
            </a:r>
          </a:p>
          <a:p>
            <a:pPr marL="45720" marR="0" lvl="0" indent="4572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Первым же цветным фильмом, снятым на многослойную цветную киноплёнку AGFA, стал фильм о Параде Победы 1945 года. </a:t>
            </a:r>
          </a:p>
          <a:p>
            <a:pPr marL="4572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endParaRPr kumimoji="0" lang="ru-RU" sz="2000" b="0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83568" y="404664"/>
            <a:ext cx="82809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solidFill>
                  <a:schemeClr val="tx2">
                    <a:lumMod val="50000"/>
                  </a:schemeClr>
                </a:solidFill>
              </a:rPr>
              <a:t>Первый российский цветной фильм 1925 год </a:t>
            </a:r>
            <a:endParaRPr lang="ru-RU" sz="2400" b="1" i="1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363884"/>
            <a:ext cx="5292080" cy="3494116"/>
          </a:xfrm>
          <a:prstGeom prst="round2DiagRect">
            <a:avLst>
              <a:gd name="adj1" fmla="val 16667"/>
              <a:gd name="adj2" fmla="val 0"/>
            </a:avLst>
          </a:prstGeom>
          <a:ln w="127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Прямоугольник 5"/>
          <p:cNvSpPr/>
          <p:nvPr/>
        </p:nvSpPr>
        <p:spPr>
          <a:xfrm>
            <a:off x="5219056" y="4221088"/>
            <a:ext cx="392494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i="1" dirty="0" smtClean="0">
                <a:solidFill>
                  <a:schemeClr val="accent1">
                    <a:lumMod val="50000"/>
                  </a:schemeClr>
                </a:solidFill>
              </a:rPr>
              <a:t>Кадр из фильма </a:t>
            </a:r>
          </a:p>
          <a:p>
            <a:pPr algn="ctr"/>
            <a:r>
              <a:rPr lang="ru-RU" sz="2000" b="1" i="1" dirty="0" smtClean="0">
                <a:solidFill>
                  <a:schemeClr val="accent1">
                    <a:lumMod val="50000"/>
                  </a:schemeClr>
                </a:solidFill>
              </a:rPr>
              <a:t>«Броненосец Потёмкин»,</a:t>
            </a:r>
          </a:p>
          <a:p>
            <a:pPr algn="ctr"/>
            <a:r>
              <a:rPr lang="ru-RU" sz="2000" b="1" i="1" dirty="0" smtClean="0">
                <a:solidFill>
                  <a:schemeClr val="accent1">
                    <a:lumMod val="50000"/>
                  </a:schemeClr>
                </a:solidFill>
              </a:rPr>
              <a:t>1925</a:t>
            </a:r>
            <a:endParaRPr lang="ru-RU" sz="2000" b="1" i="1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Картинки по запросу фон кино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920"/>
            <a:ext cx="9116245" cy="6856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Объект 2"/>
          <p:cNvSpPr txBox="1">
            <a:spLocks/>
          </p:cNvSpPr>
          <p:nvPr/>
        </p:nvSpPr>
        <p:spPr>
          <a:xfrm>
            <a:off x="0" y="1124744"/>
            <a:ext cx="9144000" cy="1584176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88900" marR="0" lvl="0" indent="446088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Первый звуковой фильм — «Певец джаза», сентиментальная комедия, снятая режиссером А. </a:t>
            </a:r>
            <a:r>
              <a:rPr kumimoji="0" lang="ru-RU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Кросландом</a:t>
            </a: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 По сути, картина оставалась немой, в ней было просто несколько песенных номеров и одна фраза: «Ну-ка, мама, послушай». Эти незатейливые слова вызывали восторг зрителей.</a:t>
            </a:r>
            <a:endParaRPr kumimoji="0" lang="ru-RU" sz="20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2815446"/>
            <a:ext cx="5184576" cy="4042554"/>
          </a:xfrm>
          <a:prstGeom prst="round2DiagRect">
            <a:avLst>
              <a:gd name="adj1" fmla="val 16667"/>
              <a:gd name="adj2" fmla="val 0"/>
            </a:avLst>
          </a:prstGeom>
          <a:ln w="127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6300192" y="3789040"/>
            <a:ext cx="266429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i="1" dirty="0" smtClean="0">
                <a:solidFill>
                  <a:schemeClr val="accent1">
                    <a:lumMod val="50000"/>
                  </a:schemeClr>
                </a:solidFill>
              </a:rPr>
              <a:t>Кадр из фильма «Певец джаза»,1927</a:t>
            </a:r>
          </a:p>
          <a:p>
            <a:endParaRPr lang="ru-RU" sz="20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115616" y="404664"/>
            <a:ext cx="74168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solidFill>
                  <a:schemeClr val="tx2">
                    <a:lumMod val="50000"/>
                  </a:schemeClr>
                </a:solidFill>
              </a:rPr>
              <a:t>Рождение первого звукового фильма (1927)</a:t>
            </a:r>
            <a:endParaRPr lang="ru-RU" sz="2400" b="1" i="1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Картинки по запросу фон кино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920"/>
            <a:ext cx="9116245" cy="6856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0" y="1028343"/>
            <a:ext cx="914400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" indent="457200" algn="just">
              <a:buNone/>
            </a:pPr>
            <a:r>
              <a:rPr lang="ru-RU" sz="2000" dirty="0" smtClean="0">
                <a:solidFill>
                  <a:schemeClr val="bg1"/>
                </a:solidFill>
              </a:rPr>
              <a:t>Кинооператоры всегда находились в гуще военных действий, шли в атаку вместе с бойцами действующей армии, боролись с фашистами в партизанских отрядах. Многие из них пали смертью храбрых на полях сражений.</a:t>
            </a:r>
          </a:p>
          <a:p>
            <a:pPr marL="45720" indent="457200" algn="just">
              <a:buNone/>
            </a:pPr>
            <a:r>
              <a:rPr lang="ru-RU" sz="2000" dirty="0" smtClean="0">
                <a:solidFill>
                  <a:schemeClr val="bg1"/>
                </a:solidFill>
              </a:rPr>
              <a:t>За годы войны был создан ряд документальных фильмов: «Разгром немецких войск под Москвой» (1942), «Сталинград» (1943), «Орловская битва» (1943), «Битва за нашу Советскую Украину» (1943), «Берлин» (1945), «Разгром Японии» (1945) «Падение Берлина»(1945).    Сняты фильмы, рассказывающие о борьбе народа с захватчиками в тылу: «Ленинград в борьбе» (1942), «Народные мстители»</a:t>
            </a:r>
            <a:endParaRPr lang="ru-RU" sz="2000" dirty="0">
              <a:solidFill>
                <a:schemeClr val="bg1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293096"/>
            <a:ext cx="3347864" cy="2564904"/>
          </a:xfrm>
          <a:prstGeom prst="round2DiagRect">
            <a:avLst>
              <a:gd name="adj1" fmla="val 16667"/>
              <a:gd name="adj2" fmla="val 0"/>
            </a:avLst>
          </a:prstGeom>
          <a:ln w="127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97701" y="4293097"/>
            <a:ext cx="3246299" cy="2564904"/>
          </a:xfrm>
          <a:prstGeom prst="round2DiagRect">
            <a:avLst>
              <a:gd name="adj1" fmla="val 16667"/>
              <a:gd name="adj2" fmla="val 0"/>
            </a:avLst>
          </a:prstGeom>
          <a:ln w="127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Прямоугольник 4"/>
          <p:cNvSpPr/>
          <p:nvPr/>
        </p:nvSpPr>
        <p:spPr>
          <a:xfrm>
            <a:off x="3203848" y="4941168"/>
            <a:ext cx="2784224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000" b="1" i="1" dirty="0" smtClean="0">
                <a:solidFill>
                  <a:schemeClr val="accent1">
                    <a:lumMod val="50000"/>
                  </a:schemeClr>
                </a:solidFill>
              </a:rPr>
              <a:t>Кадры из фильма</a:t>
            </a:r>
          </a:p>
          <a:p>
            <a:pPr algn="ctr"/>
            <a:r>
              <a:rPr lang="ru-RU" sz="2000" b="1" i="1" dirty="0" smtClean="0">
                <a:solidFill>
                  <a:schemeClr val="accent1">
                    <a:lumMod val="50000"/>
                  </a:schemeClr>
                </a:solidFill>
              </a:rPr>
              <a:t> «Падение Берлина»,</a:t>
            </a:r>
          </a:p>
          <a:p>
            <a:pPr algn="ctr"/>
            <a:r>
              <a:rPr lang="ru-RU" sz="2000" b="1" i="1" dirty="0" smtClean="0">
                <a:solidFill>
                  <a:schemeClr val="accent1">
                    <a:lumMod val="50000"/>
                  </a:schemeClr>
                </a:solidFill>
              </a:rPr>
              <a:t> 1945</a:t>
            </a:r>
            <a:endParaRPr lang="ru-RU" sz="2000" b="1" i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691680" y="404664"/>
            <a:ext cx="60486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solidFill>
                  <a:schemeClr val="tx2">
                    <a:lumMod val="50000"/>
                  </a:schemeClr>
                </a:solidFill>
              </a:rPr>
              <a:t>«Сороковые, роковые…» (1941-1949)</a:t>
            </a:r>
            <a:endParaRPr lang="ru-RU" sz="2400" b="1" i="1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Картинки по запросу фон кино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920"/>
            <a:ext cx="9116245" cy="6856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0" y="612845"/>
            <a:ext cx="914400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" indent="457200" algn="just">
              <a:buNone/>
            </a:pPr>
            <a:r>
              <a:rPr lang="ru-RU" sz="2000" dirty="0" smtClean="0">
                <a:solidFill>
                  <a:schemeClr val="bg1"/>
                </a:solidFill>
              </a:rPr>
              <a:t>Стала усовершенствоваться и материально-техническая база кинематографа, выросло число картин художественного кино.</a:t>
            </a:r>
          </a:p>
          <a:p>
            <a:pPr marL="45720" indent="457200" algn="just">
              <a:buNone/>
            </a:pPr>
            <a:r>
              <a:rPr lang="ru-RU" sz="2000" dirty="0" smtClean="0">
                <a:solidFill>
                  <a:schemeClr val="bg1"/>
                </a:solidFill>
              </a:rPr>
              <a:t>Стоит отметить фильм «Летят журавли», который завоевал «Золотую пальмовую ветвь» Каннского фестиваля. Достойны похвалы работы М. Роммы «Девять дней одного года», «Обыкновенный фашизм», А. Тарковского «Иваново детство», Ларисы </a:t>
            </a:r>
            <a:r>
              <a:rPr lang="ru-RU" sz="2000" dirty="0" err="1" smtClean="0">
                <a:solidFill>
                  <a:schemeClr val="bg1"/>
                </a:solidFill>
              </a:rPr>
              <a:t>Шепитько</a:t>
            </a:r>
            <a:r>
              <a:rPr lang="ru-RU" sz="2000" dirty="0" smtClean="0">
                <a:solidFill>
                  <a:schemeClr val="bg1"/>
                </a:solidFill>
              </a:rPr>
              <a:t> «Крылья», комедийные жанры Эльдара Рязанова «Берегись автомобиля!», Леонида Гайдая «Операция «Ы», «Бриллиантовая рука», «Кавказская пленница», Георгия Данелия «Я шагаю по Москве», грандиозные шедевры А. </a:t>
            </a:r>
            <a:r>
              <a:rPr lang="ru-RU" sz="2000" dirty="0" err="1" smtClean="0">
                <a:solidFill>
                  <a:schemeClr val="bg1"/>
                </a:solidFill>
              </a:rPr>
              <a:t>Зархи</a:t>
            </a:r>
            <a:r>
              <a:rPr lang="ru-RU" sz="2000" dirty="0" smtClean="0">
                <a:solidFill>
                  <a:schemeClr val="bg1"/>
                </a:solidFill>
              </a:rPr>
              <a:t> «Анна Каренина» и другие.</a:t>
            </a:r>
            <a:endParaRPr lang="ru-RU" sz="2000" dirty="0">
              <a:solidFill>
                <a:schemeClr val="bg1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3789040"/>
            <a:ext cx="3195837" cy="2312987"/>
          </a:xfrm>
          <a:prstGeom prst="round2DiagRect">
            <a:avLst>
              <a:gd name="adj1" fmla="val 16667"/>
              <a:gd name="adj2" fmla="val 0"/>
            </a:avLst>
          </a:prstGeom>
          <a:ln w="127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8104" y="3717032"/>
            <a:ext cx="3024336" cy="2451508"/>
          </a:xfrm>
          <a:prstGeom prst="round2DiagRect">
            <a:avLst>
              <a:gd name="adj1" fmla="val 16667"/>
              <a:gd name="adj2" fmla="val 0"/>
            </a:avLst>
          </a:prstGeom>
          <a:ln w="127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0" y="6150114"/>
            <a:ext cx="413995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i="1" dirty="0" smtClean="0">
                <a:solidFill>
                  <a:schemeClr val="accent1">
                    <a:lumMod val="50000"/>
                  </a:schemeClr>
                </a:solidFill>
              </a:rPr>
              <a:t>Кадр из фильма «Летят журавли», 1957</a:t>
            </a:r>
            <a:endParaRPr lang="ru-RU" sz="2000" b="1" i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004048" y="6196280"/>
            <a:ext cx="381642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i="1" dirty="0" smtClean="0">
                <a:solidFill>
                  <a:schemeClr val="accent1">
                    <a:lumMod val="50000"/>
                  </a:schemeClr>
                </a:solidFill>
              </a:rPr>
              <a:t>Кадр из фильма</a:t>
            </a:r>
          </a:p>
          <a:p>
            <a:pPr algn="ctr"/>
            <a:r>
              <a:rPr lang="ru-RU" sz="2000" b="1" i="1" dirty="0" smtClean="0">
                <a:solidFill>
                  <a:schemeClr val="accent1">
                    <a:lumMod val="50000"/>
                  </a:schemeClr>
                </a:solidFill>
              </a:rPr>
              <a:t> «Баллада о солдате», 1959</a:t>
            </a:r>
          </a:p>
          <a:p>
            <a:pPr algn="ctr"/>
            <a:endParaRPr lang="ru-RU" sz="20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699792" y="188640"/>
            <a:ext cx="43924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solidFill>
                  <a:schemeClr val="tx2">
                    <a:lumMod val="50000"/>
                  </a:schemeClr>
                </a:solidFill>
              </a:rPr>
              <a:t>Кинематограф 50-х годов</a:t>
            </a:r>
            <a:endParaRPr lang="ru-RU" sz="2400" b="1" i="1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1249</TotalTime>
  <Words>1215</Words>
  <Application>Microsoft Office PowerPoint</Application>
  <PresentationFormat>Экран (4:3)</PresentationFormat>
  <Paragraphs>85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Ирина Никифорова</cp:lastModifiedBy>
  <cp:revision>155</cp:revision>
  <dcterms:created xsi:type="dcterms:W3CDTF">2016-03-15T17:58:33Z</dcterms:created>
  <dcterms:modified xsi:type="dcterms:W3CDTF">2020-01-05T19:17:44Z</dcterms:modified>
</cp:coreProperties>
</file>