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sldIdLst>
    <p:sldId id="256" r:id="rId6"/>
    <p:sldId id="340" r:id="rId7"/>
    <p:sldId id="357" r:id="rId8"/>
    <p:sldId id="358" r:id="rId9"/>
    <p:sldId id="359" r:id="rId10"/>
    <p:sldId id="361" r:id="rId11"/>
    <p:sldId id="355" r:id="rId12"/>
    <p:sldId id="354" r:id="rId13"/>
    <p:sldId id="353" r:id="rId14"/>
    <p:sldId id="352" r:id="rId15"/>
    <p:sldId id="351" r:id="rId16"/>
    <p:sldId id="363" r:id="rId17"/>
    <p:sldId id="362" r:id="rId18"/>
    <p:sldId id="350" r:id="rId19"/>
    <p:sldId id="349" r:id="rId20"/>
    <p:sldId id="348" r:id="rId21"/>
    <p:sldId id="364" r:id="rId22"/>
    <p:sldId id="346" r:id="rId23"/>
    <p:sldId id="345" r:id="rId24"/>
    <p:sldId id="344" r:id="rId25"/>
    <p:sldId id="375" r:id="rId26"/>
    <p:sldId id="376" r:id="rId27"/>
    <p:sldId id="377" r:id="rId28"/>
    <p:sldId id="380" r:id="rId29"/>
    <p:sldId id="379" r:id="rId30"/>
    <p:sldId id="322" r:id="rId31"/>
    <p:sldId id="378" r:id="rId32"/>
    <p:sldId id="331" r:id="rId33"/>
    <p:sldId id="332" r:id="rId34"/>
    <p:sldId id="333" r:id="rId35"/>
    <p:sldId id="343" r:id="rId36"/>
    <p:sldId id="342" r:id="rId37"/>
    <p:sldId id="365" r:id="rId38"/>
    <p:sldId id="341" r:id="rId39"/>
    <p:sldId id="373" r:id="rId40"/>
    <p:sldId id="366" r:id="rId41"/>
    <p:sldId id="372" r:id="rId42"/>
    <p:sldId id="371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66CCFF"/>
    <a:srgbClr val="66FF33"/>
    <a:srgbClr val="BAC9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48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86BB8C-FB42-4E4B-898E-E6E7F6F52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0582A-A244-4C24-95DB-3F7487370C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9D4BAE-B408-4E8F-A1AD-D07BB2801D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3AF4A-8E40-44DD-942A-FF9E068CF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D69CD0-AC8C-4537-AE64-2C0C6B2F7D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38A118-004F-4CB4-A45F-A37DDBB2B2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72A26D-3C59-4F04-833D-743EC7768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78AC28-3E69-4DEE-9376-0922ACD3C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C9E03D-2D22-4326-A47F-1D83261FDD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5D9D1-0CF6-4D56-9C0C-6591395BCE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B65AF6-8F3A-49B6-9430-CB1C2F72A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66CCFF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EB92393-4D2A-4686-AF5C-C580121CAE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3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3452" y="116632"/>
            <a:ext cx="8984718" cy="648160"/>
          </a:xfrm>
          <a:prstGeom prst="rect">
            <a:avLst/>
          </a:prstGeom>
        </p:spPr>
        <p:txBody>
          <a:bodyPr anchor="b">
            <a:normAutofit fontScale="250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90000"/>
              </a:lnSpc>
              <a:defRPr/>
            </a:pPr>
            <a:r>
              <a:rPr lang="ru-RU" sz="5400" b="1" dirty="0">
                <a:ln w="11430"/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br>
              <a:rPr lang="ru-RU" sz="5400" b="1" dirty="0">
                <a:ln w="11430"/>
                <a:solidFill>
                  <a:srgbClr val="ED7D31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</a:br>
            <a:endParaRPr lang="ru-RU" sz="19200" b="1" dirty="0">
              <a:ln w="11430"/>
              <a:solidFill>
                <a:srgbClr val="FFFF00"/>
              </a:solidFill>
              <a:effectLst>
                <a:glow rad="63500">
                  <a:srgbClr val="FFC000">
                    <a:satMod val="175000"/>
                    <a:alpha val="40000"/>
                  </a:srgbClr>
                </a:glow>
              </a:effectLst>
              <a:latin typeface="Monotype Corsiva" pitchFamily="66" charset="0"/>
            </a:endParaRPr>
          </a:p>
        </p:txBody>
      </p:sp>
      <p:pic>
        <p:nvPicPr>
          <p:cNvPr id="2054" name="Picture 6" descr="http://traktor-t-16.ru/uploads/ris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76672"/>
            <a:ext cx="8172400" cy="489241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05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836613"/>
            <a:ext cx="4968875" cy="4176712"/>
          </a:xfrm>
        </p:spPr>
        <p:txBody>
          <a:bodyPr/>
          <a:lstStyle/>
          <a:p>
            <a:pPr eaLnBrk="1" hangingPunct="1"/>
            <a:r>
              <a:rPr lang="ru-RU" alt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«Устройство, техническое обслуживание и ремонт рулевого управления»</a:t>
            </a:r>
            <a:endParaRPr lang="ru-RU" altLang="ru-RU" sz="1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altLang="ru-RU" sz="2400" b="1" dirty="0" smtClean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circl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Работой гидроцилиндра управляет распределитель, состоящий из корпуса с каналами и золотника. Золотник крепится на хвостовике червяка.</a:t>
            </a:r>
          </a:p>
        </p:txBody>
      </p:sp>
      <p:pic>
        <p:nvPicPr>
          <p:cNvPr id="13315" name="Рисунок 10" descr="https://mtz-umz.ru/img/image1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7338"/>
            <a:ext cx="8496300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низ 7"/>
          <p:cNvSpPr/>
          <p:nvPr/>
        </p:nvSpPr>
        <p:spPr>
          <a:xfrm rot="4490387">
            <a:off x="6372225" y="1203326"/>
            <a:ext cx="784225" cy="19431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7" name="Прямоугольник 6"/>
          <p:cNvSpPr>
            <a:spLocks noChangeArrowheads="1"/>
          </p:cNvSpPr>
          <p:nvPr/>
        </p:nvSpPr>
        <p:spPr bwMode="auto">
          <a:xfrm rot="-1015558">
            <a:off x="5845175" y="1974850"/>
            <a:ext cx="20669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распределитель</a:t>
            </a:r>
            <a:endParaRPr lang="ru-RU" altLang="ru-RU"/>
          </a:p>
        </p:txBody>
      </p:sp>
      <p:sp>
        <p:nvSpPr>
          <p:cNvPr id="5" name="Стрелка вниз 4"/>
          <p:cNvSpPr/>
          <p:nvPr/>
        </p:nvSpPr>
        <p:spPr>
          <a:xfrm rot="18737054">
            <a:off x="4436269" y="1146969"/>
            <a:ext cx="866775" cy="137953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19" name="Прямоугольник 8"/>
          <p:cNvSpPr>
            <a:spLocks noChangeArrowheads="1"/>
          </p:cNvSpPr>
          <p:nvPr/>
        </p:nvSpPr>
        <p:spPr bwMode="auto">
          <a:xfrm rot="2673575">
            <a:off x="4249738" y="1617663"/>
            <a:ext cx="1143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золотник</a:t>
            </a:r>
            <a:endParaRPr lang="ru-RU" altLang="ru-RU"/>
          </a:p>
        </p:txBody>
      </p:sp>
      <p:sp>
        <p:nvSpPr>
          <p:cNvPr id="10" name="Стрелка вниз 9"/>
          <p:cNvSpPr/>
          <p:nvPr/>
        </p:nvSpPr>
        <p:spPr>
          <a:xfrm rot="5845536">
            <a:off x="5907087" y="4010026"/>
            <a:ext cx="701675" cy="1282700"/>
          </a:xfrm>
          <a:prstGeom prst="downArrow">
            <a:avLst/>
          </a:prstGeom>
          <a:solidFill>
            <a:srgbClr val="66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321" name="Прямоугольник 5"/>
          <p:cNvSpPr>
            <a:spLocks noChangeArrowheads="1"/>
          </p:cNvSpPr>
          <p:nvPr/>
        </p:nvSpPr>
        <p:spPr bwMode="auto">
          <a:xfrm rot="432496">
            <a:off x="5791200" y="4462463"/>
            <a:ext cx="10096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ервяк</a:t>
            </a:r>
            <a:endParaRPr lang="ru-RU" altLang="ru-RU" sz="1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обеих сторон золотника установлены шайбы, в которые под давлением упираются ползуны. </a:t>
            </a:r>
            <a:endParaRPr lang="ru-RU" altLang="ru-RU" sz="3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storage1.fermer.ru/bocu/18014/20140218085841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980728"/>
            <a:ext cx="8136904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Стрелка вниз 4"/>
          <p:cNvSpPr/>
          <p:nvPr/>
        </p:nvSpPr>
        <p:spPr>
          <a:xfrm rot="19384690">
            <a:off x="1987550" y="2706688"/>
            <a:ext cx="628650" cy="11938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4341" name="Прямоугольник 5"/>
          <p:cNvSpPr>
            <a:spLocks noChangeArrowheads="1"/>
          </p:cNvSpPr>
          <p:nvPr/>
        </p:nvSpPr>
        <p:spPr bwMode="auto">
          <a:xfrm rot="2879587">
            <a:off x="1712119" y="3072606"/>
            <a:ext cx="1143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золотник</a:t>
            </a:r>
            <a:endParaRPr lang="ru-RU" alt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>
            <a:spLocks noChangeArrowheads="1"/>
          </p:cNvSpPr>
          <p:nvPr/>
        </p:nvSpPr>
        <p:spPr bwMode="auto">
          <a:xfrm>
            <a:off x="0" y="0"/>
            <a:ext cx="9144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Ползуны и пружины с помощью шайбы удерживают золотник в нейтральном положении, когда машинист не поворачивает рулевое колесо и трактор движется по прямой. </a:t>
            </a:r>
            <a:endParaRPr lang="ru-RU" altLang="ru-RU" sz="3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3" name="Рисунок 3" descr="http://storage1.fermer.ru/bocu/18014/201402180858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56775" y="5949950"/>
            <a:ext cx="2484438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torage1.fermer.ru/bocu/18014/2014021808584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84784"/>
            <a:ext cx="7704856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Корпус золотника своими каналами соединяется с гидроцилиндром и сливной магистралью.</a:t>
            </a:r>
            <a:endParaRPr lang="ru-RU" altLang="ru-RU" sz="36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storage7.fermer.ru/152924/bukvar-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688"/>
            <a:ext cx="9144000" cy="623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5" name="Стрелка вниз 4"/>
          <p:cNvSpPr/>
          <p:nvPr/>
        </p:nvSpPr>
        <p:spPr>
          <a:xfrm rot="16987038">
            <a:off x="2667794" y="634207"/>
            <a:ext cx="555625" cy="141128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89" name="Прямоугольник 5"/>
          <p:cNvSpPr>
            <a:spLocks noChangeArrowheads="1"/>
          </p:cNvSpPr>
          <p:nvPr/>
        </p:nvSpPr>
        <p:spPr bwMode="auto">
          <a:xfrm rot="870224">
            <a:off x="2206625" y="1123950"/>
            <a:ext cx="14398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гидрослив</a:t>
            </a:r>
            <a:endParaRPr lang="ru-RU" altLang="ru-RU"/>
          </a:p>
        </p:txBody>
      </p:sp>
      <p:sp>
        <p:nvSpPr>
          <p:cNvPr id="8" name="Стрелка вниз 7"/>
          <p:cNvSpPr/>
          <p:nvPr/>
        </p:nvSpPr>
        <p:spPr>
          <a:xfrm rot="4184560">
            <a:off x="5414963" y="630237"/>
            <a:ext cx="452438" cy="108426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1" name="Прямоугольник 8"/>
          <p:cNvSpPr>
            <a:spLocks noChangeArrowheads="1"/>
          </p:cNvSpPr>
          <p:nvPr/>
        </p:nvSpPr>
        <p:spPr bwMode="auto">
          <a:xfrm rot="-1128205">
            <a:off x="5032375" y="1011238"/>
            <a:ext cx="1144588" cy="369887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золотник</a:t>
            </a:r>
            <a:endParaRPr lang="ru-RU" alt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273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Как работает такой механизм? </a:t>
            </a:r>
          </a:p>
          <a:p>
            <a:pPr algn="ctr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Поворотом рулевого колеса поворачивают червяк, который, упираясь в зубья сектора, смещается в осевом направлении вместе с золотником и нагнетательная магистраль соединяется с одной из полостей цилиндра.</a:t>
            </a:r>
          </a:p>
        </p:txBody>
      </p:sp>
      <p:pic>
        <p:nvPicPr>
          <p:cNvPr id="40964" name="Picture 4" descr="https://mtz-umz.ru/img/image1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351584"/>
            <a:ext cx="6696744" cy="450641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Стрелка вниз 4"/>
          <p:cNvSpPr/>
          <p:nvPr/>
        </p:nvSpPr>
        <p:spPr>
          <a:xfrm>
            <a:off x="6011863" y="4941888"/>
            <a:ext cx="73025" cy="444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5818127">
            <a:off x="5831681" y="3513932"/>
            <a:ext cx="693737" cy="14097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4" name="Прямоугольник 6"/>
          <p:cNvSpPr>
            <a:spLocks noChangeArrowheads="1"/>
          </p:cNvSpPr>
          <p:nvPr/>
        </p:nvSpPr>
        <p:spPr bwMode="auto">
          <a:xfrm rot="630204">
            <a:off x="5749925" y="4014788"/>
            <a:ext cx="9255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червяк</a:t>
            </a:r>
            <a:endParaRPr lang="ru-RU" altLang="ru-RU"/>
          </a:p>
        </p:txBody>
      </p:sp>
      <p:sp>
        <p:nvSpPr>
          <p:cNvPr id="9" name="Стрелка вниз 8"/>
          <p:cNvSpPr/>
          <p:nvPr/>
        </p:nvSpPr>
        <p:spPr>
          <a:xfrm rot="14098667">
            <a:off x="3978276" y="3775075"/>
            <a:ext cx="628650" cy="194627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6" name="Прямоугольник 7"/>
          <p:cNvSpPr>
            <a:spLocks noChangeArrowheads="1"/>
          </p:cNvSpPr>
          <p:nvPr/>
        </p:nvSpPr>
        <p:spPr bwMode="auto">
          <a:xfrm rot="-2103406">
            <a:off x="3352800" y="4560888"/>
            <a:ext cx="167481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зубья сектора</a:t>
            </a:r>
            <a:endParaRPr lang="ru-RU" altLang="ru-RU"/>
          </a:p>
        </p:txBody>
      </p:sp>
      <p:sp>
        <p:nvSpPr>
          <p:cNvPr id="11" name="Стрелка вниз 10"/>
          <p:cNvSpPr/>
          <p:nvPr/>
        </p:nvSpPr>
        <p:spPr>
          <a:xfrm rot="4336747">
            <a:off x="6065044" y="1975644"/>
            <a:ext cx="647700" cy="1338262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418" name="Прямоугольник 9"/>
          <p:cNvSpPr>
            <a:spLocks noChangeArrowheads="1"/>
          </p:cNvSpPr>
          <p:nvPr/>
        </p:nvSpPr>
        <p:spPr bwMode="auto">
          <a:xfrm rot="-1102808">
            <a:off x="5824538" y="2447925"/>
            <a:ext cx="11445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золотник</a:t>
            </a:r>
            <a:endParaRPr lang="ru-RU" alt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/>
              <a:t>. </a:t>
            </a: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Масло под давлением перемещает поршень, а вместе с ним и шток с рейкой, поворачивая с помощью сектора вал.</a:t>
            </a:r>
          </a:p>
        </p:txBody>
      </p:sp>
      <p:pic>
        <p:nvPicPr>
          <p:cNvPr id="18435" name="Рисунок 2" descr="https://mehanik-ua.ru/images/image056_a904525684e81931ea3e213a61747e3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557338"/>
            <a:ext cx="8893175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Стрелка вниз 3"/>
          <p:cNvSpPr/>
          <p:nvPr/>
        </p:nvSpPr>
        <p:spPr>
          <a:xfrm rot="18691020">
            <a:off x="2095500" y="2051050"/>
            <a:ext cx="576263" cy="13382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7" name="Прямоугольник 4"/>
          <p:cNvSpPr>
            <a:spLocks noChangeArrowheads="1"/>
          </p:cNvSpPr>
          <p:nvPr/>
        </p:nvSpPr>
        <p:spPr bwMode="auto">
          <a:xfrm rot="2444536">
            <a:off x="1820863" y="2524125"/>
            <a:ext cx="11144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поршень</a:t>
            </a:r>
            <a:endParaRPr lang="ru-RU" altLang="ru-RU"/>
          </a:p>
        </p:txBody>
      </p:sp>
      <p:sp>
        <p:nvSpPr>
          <p:cNvPr id="6" name="Стрелка вниз 5"/>
          <p:cNvSpPr/>
          <p:nvPr/>
        </p:nvSpPr>
        <p:spPr>
          <a:xfrm rot="14562990">
            <a:off x="2513807" y="3588543"/>
            <a:ext cx="647700" cy="10080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39" name="Прямоугольник 6"/>
          <p:cNvSpPr>
            <a:spLocks noChangeArrowheads="1"/>
          </p:cNvSpPr>
          <p:nvPr/>
        </p:nvSpPr>
        <p:spPr bwMode="auto">
          <a:xfrm rot="-1643966">
            <a:off x="2376488" y="3892550"/>
            <a:ext cx="8524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рейка</a:t>
            </a:r>
            <a:endParaRPr lang="ru-RU" altLang="ru-RU"/>
          </a:p>
        </p:txBody>
      </p:sp>
      <p:sp>
        <p:nvSpPr>
          <p:cNvPr id="8" name="Стрелка вниз 7"/>
          <p:cNvSpPr/>
          <p:nvPr/>
        </p:nvSpPr>
        <p:spPr>
          <a:xfrm rot="15779297">
            <a:off x="3174207" y="4647406"/>
            <a:ext cx="628650" cy="72548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441" name="Прямоугольник 8"/>
          <p:cNvSpPr>
            <a:spLocks noChangeArrowheads="1"/>
          </p:cNvSpPr>
          <p:nvPr/>
        </p:nvSpPr>
        <p:spPr bwMode="auto">
          <a:xfrm rot="-698085">
            <a:off x="3148013" y="4803775"/>
            <a:ext cx="557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</a:t>
            </a:r>
            <a:endParaRPr lang="ru-RU" alt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0" y="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Тот, в свою очередь перемещает сошку и связанные с ней рычаги и тяги. Таким образом и происходит поворот колес в ту или иную сторону.</a:t>
            </a:r>
            <a:endParaRPr lang="ru-RU" altLang="ru-RU" sz="4000" b="1">
              <a:solidFill>
                <a:srgbClr val="002060"/>
              </a:solidFill>
            </a:endParaRPr>
          </a:p>
        </p:txBody>
      </p:sp>
      <p:pic>
        <p:nvPicPr>
          <p:cNvPr id="19459" name="Рисунок 3" descr="http://storage7.fermer.ru/152924/bukvar-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62163"/>
            <a:ext cx="9144000" cy="479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трелка вниз 4"/>
          <p:cNvSpPr/>
          <p:nvPr/>
        </p:nvSpPr>
        <p:spPr>
          <a:xfrm rot="12893803">
            <a:off x="3906838" y="5753100"/>
            <a:ext cx="608012" cy="94138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1" name="Прямоугольник 5"/>
          <p:cNvSpPr>
            <a:spLocks noChangeArrowheads="1"/>
          </p:cNvSpPr>
          <p:nvPr/>
        </p:nvSpPr>
        <p:spPr bwMode="auto">
          <a:xfrm rot="-3032833">
            <a:off x="3768726" y="5991225"/>
            <a:ext cx="8429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сошка</a:t>
            </a:r>
            <a:endParaRPr lang="ru-RU" altLang="ru-RU"/>
          </a:p>
        </p:txBody>
      </p:sp>
      <p:sp>
        <p:nvSpPr>
          <p:cNvPr id="7" name="Стрелка вниз 6"/>
          <p:cNvSpPr/>
          <p:nvPr/>
        </p:nvSpPr>
        <p:spPr>
          <a:xfrm rot="7464510">
            <a:off x="8229600" y="5106988"/>
            <a:ext cx="612775" cy="9366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15009861">
            <a:off x="238125" y="5208588"/>
            <a:ext cx="612775" cy="9366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4" name="Прямоугольник 8"/>
          <p:cNvSpPr>
            <a:spLocks noChangeArrowheads="1"/>
          </p:cNvSpPr>
          <p:nvPr/>
        </p:nvSpPr>
        <p:spPr bwMode="auto">
          <a:xfrm rot="-1198815">
            <a:off x="38100" y="5434013"/>
            <a:ext cx="841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рычаг</a:t>
            </a:r>
            <a:endParaRPr lang="ru-RU" altLang="ru-RU"/>
          </a:p>
        </p:txBody>
      </p:sp>
      <p:sp>
        <p:nvSpPr>
          <p:cNvPr id="19465" name="Прямоугольник 9"/>
          <p:cNvSpPr>
            <a:spLocks noChangeArrowheads="1"/>
          </p:cNvSpPr>
          <p:nvPr/>
        </p:nvSpPr>
        <p:spPr bwMode="auto">
          <a:xfrm rot="2445821">
            <a:off x="8283575" y="5459413"/>
            <a:ext cx="841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рычаг</a:t>
            </a:r>
            <a:endParaRPr lang="ru-RU" altLang="ru-RU"/>
          </a:p>
        </p:txBody>
      </p:sp>
      <p:sp>
        <p:nvSpPr>
          <p:cNvPr id="11" name="Стрелка вниз 10"/>
          <p:cNvSpPr/>
          <p:nvPr/>
        </p:nvSpPr>
        <p:spPr>
          <a:xfrm flipV="1">
            <a:off x="2916238" y="6051550"/>
            <a:ext cx="565150" cy="8064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2473191" flipV="1">
            <a:off x="5788025" y="5859463"/>
            <a:ext cx="677863" cy="8858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468" name="Прямоугольник 13"/>
          <p:cNvSpPr>
            <a:spLocks noChangeArrowheads="1"/>
          </p:cNvSpPr>
          <p:nvPr/>
        </p:nvSpPr>
        <p:spPr bwMode="auto">
          <a:xfrm rot="-2640643">
            <a:off x="5634038" y="6122988"/>
            <a:ext cx="711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тяги</a:t>
            </a:r>
            <a:endParaRPr lang="ru-RU" altLang="ru-RU" sz="2000"/>
          </a:p>
        </p:txBody>
      </p:sp>
      <p:sp>
        <p:nvSpPr>
          <p:cNvPr id="19469" name="Прямоугольник 14"/>
          <p:cNvSpPr>
            <a:spLocks noChangeArrowheads="1"/>
          </p:cNvSpPr>
          <p:nvPr/>
        </p:nvSpPr>
        <p:spPr bwMode="auto">
          <a:xfrm rot="-314388">
            <a:off x="2789238" y="6053138"/>
            <a:ext cx="711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20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тяги</a:t>
            </a:r>
            <a:endParaRPr lang="ru-RU" altLang="ru-RU" sz="20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ежедневном техническом обслуживании следует визуально проверить отсутствие подтеканий в соединениях рулевого механизма, </a:t>
            </a:r>
          </a:p>
        </p:txBody>
      </p:sp>
      <p:pic>
        <p:nvPicPr>
          <p:cNvPr id="68610" name="Picture 2" descr="https://im0-tub-ru.yandex.net/i?id=57b749958e41d538839867fecf70f618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1484784"/>
            <a:ext cx="9144001" cy="537321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уровень масла в гидросистеме рулевого механизма, при необходимости довести его до нормы. </a:t>
            </a:r>
          </a:p>
        </p:txBody>
      </p:sp>
      <p:pic>
        <p:nvPicPr>
          <p:cNvPr id="45058" name="Picture 2" descr="https://bigslide.ru/images/53/52342/960/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7704856" cy="536403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После пуска двигателя проверить работу рулевого управления как на месте так и при движении. </a:t>
            </a:r>
          </a:p>
        </p:txBody>
      </p:sp>
      <p:pic>
        <p:nvPicPr>
          <p:cNvPr id="46082" name="Picture 2" descr="https://prokpp.ru/wp-content/uploads/2018/03/01-traktor_Belarus-122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84784"/>
            <a:ext cx="8030936" cy="5373216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Рулевое управление служит для изменения направления движения колесного трактора</a:t>
            </a:r>
          </a:p>
        </p:txBody>
      </p:sp>
      <p:pic>
        <p:nvPicPr>
          <p:cNvPr id="3075" name="Рисунок 5" descr="https://mehanik-ua.ru/images/image056_a904525684e81931ea3e213a61747e3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981075"/>
            <a:ext cx="8208963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Рисунок 7" descr="https://mehanik-ua.ru/images/image056_a904525684e81931ea3e213a61747e3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5229225"/>
            <a:ext cx="374491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Прямоугольник 8"/>
          <p:cNvSpPr>
            <a:spLocks noChangeArrowheads="1"/>
          </p:cNvSpPr>
          <p:nvPr/>
        </p:nvSpPr>
        <p:spPr bwMode="auto">
          <a:xfrm>
            <a:off x="4284663" y="5084763"/>
            <a:ext cx="4572000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посредством поворота передних колес</a:t>
            </a:r>
          </a:p>
          <a:p>
            <a:pPr algn="ctr"/>
            <a:r>
              <a:rPr lang="ru-RU" altLang="ru-RU" sz="32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или полурамы.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При ТО-3 проверяют шарнирные соединения покачиванием от руки или поворотом рулевого колеса. </a:t>
            </a:r>
          </a:p>
        </p:txBody>
      </p:sp>
      <p:pic>
        <p:nvPicPr>
          <p:cNvPr id="47106" name="Picture 2" descr="https://sinref.ru/000_uchebniki/05300_traktora/017_mtz82_rukovodstvo_po_expluatacii/000/82intr-88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484784"/>
            <a:ext cx="5220072" cy="5112568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24580" name="Прямоугольник 3"/>
          <p:cNvSpPr>
            <a:spLocks noChangeArrowheads="1"/>
          </p:cNvSpPr>
          <p:nvPr/>
        </p:nvSpPr>
        <p:spPr bwMode="auto">
          <a:xfrm>
            <a:off x="5003800" y="1628775"/>
            <a:ext cx="4140200" cy="489426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Чтобы отрегулировать шарнирное соединение рулевой тяги, </a:t>
            </a:r>
            <a:r>
              <a:rPr lang="ru-RU" altLang="ru-RU" sz="24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проделайте следующее:</a:t>
            </a:r>
          </a:p>
          <a:p>
            <a:pPr algn="ctr"/>
            <a:r>
              <a:rPr lang="ru-RU" altLang="ru-RU" sz="2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отсоедините контровочную проволоку (2) от наконечника (3);</a:t>
            </a:r>
          </a:p>
          <a:p>
            <a:pPr algn="ctr"/>
            <a:r>
              <a:rPr lang="ru-RU" altLang="ru-RU" sz="2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заверните гаечным ключом пробку (1) так, чтобы устранить зазор в шарнирном соединении;</a:t>
            </a:r>
          </a:p>
          <a:p>
            <a:pPr algn="ctr"/>
            <a:r>
              <a:rPr lang="ru-RU" altLang="ru-RU" sz="24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законтрите пробку контровочной проволокой.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  <a:p>
            <a:pPr algn="ctr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резьбовых соединений рулевого привода,</a:t>
            </a:r>
          </a:p>
        </p:txBody>
      </p:sp>
      <p:pic>
        <p:nvPicPr>
          <p:cNvPr id="76802" name="Picture 2" descr="https://specsts.ru/images/%D0%9F%D1%80%D0%B8%D0%B2%D0%BE%D0%B4_%D1%80%D1%83%D0%BB%D1%8F_%D0%9C%D0%A2%D0%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628800"/>
            <a:ext cx="9196807" cy="5229200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3"/>
          <p:cNvSpPr>
            <a:spLocks noChangeArrowheads="1"/>
          </p:cNvSpPr>
          <p:nvPr/>
        </p:nvSpPr>
        <p:spPr bwMode="auto">
          <a:xfrm>
            <a:off x="0" y="0"/>
            <a:ext cx="93249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Проверка:</a:t>
            </a:r>
          </a:p>
        </p:txBody>
      </p:sp>
      <p:pic>
        <p:nvPicPr>
          <p:cNvPr id="77826" name="Picture 2" descr="https://1sonar.ru/upload/iblock/dae/daec5854e08dfa17b669397a6b0758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620688"/>
            <a:ext cx="6444208" cy="2506841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7652" name="Прямоугольник 6"/>
          <p:cNvSpPr>
            <a:spLocks noChangeArrowheads="1"/>
          </p:cNvSpPr>
          <p:nvPr/>
        </p:nvSpPr>
        <p:spPr bwMode="auto">
          <a:xfrm>
            <a:off x="0" y="476250"/>
            <a:ext cx="27289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538163" algn="ctr">
              <a:buFont typeface="Wingdings" pitchFamily="2" charset="2"/>
              <a:buChar char="Ø"/>
            </a:pPr>
            <a:r>
              <a:rPr lang="ru-RU" alt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рулевых тяг</a:t>
            </a:r>
          </a:p>
        </p:txBody>
      </p:sp>
      <p:pic>
        <p:nvPicPr>
          <p:cNvPr id="27653" name="Picture 4" descr="https://ua.all.biz/img/ua/catalog/15103672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213" y="2997200"/>
            <a:ext cx="6300787" cy="253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Прямоугольник 3"/>
          <p:cNvSpPr>
            <a:spLocks noChangeArrowheads="1"/>
          </p:cNvSpPr>
          <p:nvPr/>
        </p:nvSpPr>
        <p:spPr bwMode="auto">
          <a:xfrm>
            <a:off x="0" y="0"/>
            <a:ext cx="88773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indent="538163" algn="ctr">
              <a:buFont typeface="Wingdings" pitchFamily="2" charset="2"/>
              <a:buChar char="Ø"/>
            </a:pPr>
            <a:r>
              <a:rPr lang="ru-RU" alt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крепления сектора, сошки и поворотных рычагов</a:t>
            </a:r>
          </a:p>
        </p:txBody>
      </p:sp>
      <p:pic>
        <p:nvPicPr>
          <p:cNvPr id="81924" name="Picture 4" descr="https://www.belmtz.ru/img/prt/00000159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764704"/>
            <a:ext cx="4876742" cy="30963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81926" name="Picture 6" descr="http://chelyabinsk.tuzlist.ru/files/images/product/large_image/48/480151/soshka-mtz-80-tolstaya-50-3405042-a_59185e8f34cd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4663"/>
            <a:ext cx="4788024" cy="3480895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8" name="Стрелка вниз 7"/>
          <p:cNvSpPr/>
          <p:nvPr/>
        </p:nvSpPr>
        <p:spPr>
          <a:xfrm rot="2364213">
            <a:off x="3094038" y="469900"/>
            <a:ext cx="928687" cy="20256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1523591">
            <a:off x="8215313" y="461963"/>
            <a:ext cx="484187" cy="97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81928" name="Picture 8" descr="http://storage1.fermer.ru/bocu/5008/201403030151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455622"/>
            <a:ext cx="6336704" cy="3402378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Своевременная смазке карданного шарнира рулевого привода</a:t>
            </a:r>
          </a:p>
        </p:txBody>
      </p:sp>
      <p:pic>
        <p:nvPicPr>
          <p:cNvPr id="78850" name="Picture 2" descr="https://images.md.prom.st/10653825_kardan-rulevoj-mt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052736"/>
            <a:ext cx="7620000" cy="4667251"/>
          </a:xfrm>
          <a:prstGeom prst="rect">
            <a:avLst/>
          </a:prstGeom>
          <a:noFill/>
          <a:effectLst>
            <a:softEdge rad="635000"/>
          </a:effec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Промывка масляного фильтра и замене масла </a:t>
            </a:r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48680"/>
            <a:ext cx="492249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pic>
        <p:nvPicPr>
          <p:cNvPr id="79874" name="Picture 2" descr="https://fermer.ru/tossl.php?url=http://cs11017.userapi.com/u9702644/135628254/z_6d8758a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3160117"/>
            <a:ext cx="4932040" cy="3697883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0725" name="Прямоугольник 4"/>
          <p:cNvSpPr>
            <a:spLocks noChangeArrowheads="1"/>
          </p:cNvSpPr>
          <p:nvPr/>
        </p:nvSpPr>
        <p:spPr bwMode="auto">
          <a:xfrm>
            <a:off x="4572000" y="549275"/>
            <a:ext cx="4572000" cy="284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Слив и замена масла в баке гидросистемы производится через 1000 моточасов</a:t>
            </a:r>
          </a:p>
          <a:p>
            <a:pPr algn="ctr">
              <a:lnSpc>
                <a:spcPct val="80000"/>
              </a:lnSpc>
            </a:pP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Используются масла:</a:t>
            </a:r>
          </a:p>
          <a:p>
            <a:pPr algn="ctr">
              <a:lnSpc>
                <a:spcPct val="80000"/>
              </a:lnSpc>
            </a:pP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М-10В</a:t>
            </a:r>
            <a:r>
              <a:rPr lang="ru-RU" altLang="ru-RU" sz="1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М-8В</a:t>
            </a:r>
            <a:r>
              <a:rPr lang="ru-RU" altLang="ru-RU" sz="1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МГ-8А;</a:t>
            </a:r>
          </a:p>
          <a:p>
            <a:pPr algn="ctr">
              <a:lnSpc>
                <a:spcPct val="80000"/>
              </a:lnSpc>
            </a:pPr>
            <a:r>
              <a:rPr lang="en-US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SAE-15W40</a:t>
            </a:r>
            <a:endParaRPr lang="ru-RU" altLang="ru-RU" sz="2800" b="1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80000"/>
              </a:lnSpc>
            </a:pPr>
            <a:r>
              <a:rPr lang="ru-RU" alt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altLang="ru-RU" sz="11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бака</a:t>
            </a:r>
            <a:r>
              <a:rPr lang="ru-RU" alt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22 литра.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20713"/>
          </a:xfrm>
        </p:spPr>
        <p:txBody>
          <a:bodyPr/>
          <a:lstStyle/>
          <a:p>
            <a:pPr eaLnBrk="1" hangingPunct="1"/>
            <a:r>
              <a:rPr lang="ru-RU" altLang="ru-RU" sz="3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Смазка подшипника отводки муфты сцепления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0" y="549275"/>
            <a:ext cx="4572000" cy="3384550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Смазка подшипника отводки муфты сцепления в объёме 0,02 дм\куб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Смазка « Литол-24»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Mobil 4</a:t>
            </a:r>
            <a: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:3) </a:t>
            </a:r>
          </a:p>
          <a:p>
            <a:pPr marL="0" indent="0" algn="ctr" eaLnBrk="1" hangingPunct="1">
              <a:lnSpc>
                <a:spcPct val="80000"/>
              </a:lnSpc>
              <a:buFontTx/>
              <a:buNone/>
            </a:pPr>
            <a:r>
              <a:rPr lang="ru-RU" altLang="ru-RU" sz="28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Проводится  через 250 моточасов.</a:t>
            </a:r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76672"/>
            <a:ext cx="4756150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26631" name="Picture 7" descr="http://sdm.tomsknet.ru/upload/bd/photo/1176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3352800"/>
            <a:ext cx="5638800" cy="3505200"/>
          </a:xfrm>
          <a:prstGeom prst="rect">
            <a:avLst/>
          </a:prstGeom>
          <a:noFill/>
          <a:effectLst>
            <a:softEdge rad="317500"/>
          </a:effectLst>
        </p:spPr>
      </p:pic>
    </p:spTree>
    <p:custDataLst>
      <p:tags r:id="rId1"/>
    </p:custDataLst>
  </p:cSld>
  <p:clrMapOvr>
    <a:masterClrMapping/>
  </p:clrMapOvr>
  <p:transition spd="slow" advTm="14395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utoUpdateAnimBg="0"/>
      <p:bldP spid="6147" grpId="0" build="p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уровня, слив и заправка масла в редукторы переднего моста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52736"/>
            <a:ext cx="4499992" cy="3879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4284663" y="1052513"/>
            <a:ext cx="4679950" cy="5400675"/>
          </a:xfrm>
        </p:spPr>
        <p:txBody>
          <a:bodyPr/>
          <a:lstStyle/>
          <a:p>
            <a:pPr marL="0" indent="0" algn="ctr"/>
            <a:r>
              <a:rPr lang="ru-RU" alt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Производится каждые </a:t>
            </a:r>
            <a:r>
              <a:rPr lang="en-US" alt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250 моточасов работы трактора.</a:t>
            </a:r>
          </a:p>
          <a:p>
            <a:pPr marL="0" indent="0" algn="ctr"/>
            <a:r>
              <a:rPr lang="ru-RU" alt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Замена масла производится через</a:t>
            </a:r>
            <a:r>
              <a:rPr lang="en-US" alt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1000 моточасов.</a:t>
            </a:r>
          </a:p>
          <a:p>
            <a:pPr marL="0" indent="0" algn="ctr"/>
            <a:r>
              <a:rPr lang="ru-RU" alt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Используются следующие виды масел: Трансмиссионное масло ТЭП -15, ТАП-15В, ТСП-15К   (</a:t>
            </a:r>
            <a:r>
              <a:rPr lang="en-US" altLang="ru-RU" sz="2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SAE-90)</a:t>
            </a:r>
            <a:endParaRPr lang="ru-RU" altLang="ru-RU" sz="2400" b="1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0898" name="Picture 2" descr="http://mtz-sibir.ru/images/76_mtz8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864171"/>
            <a:ext cx="4283968" cy="2993829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2150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Смазка пальцев рулевого управления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063" y="549275"/>
            <a:ext cx="3563937" cy="4525963"/>
          </a:xfrm>
        </p:spPr>
        <p:txBody>
          <a:bodyPr/>
          <a:lstStyle/>
          <a:p>
            <a:pPr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Производится через каждые 250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моточасов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работы трактора</a:t>
            </a:r>
          </a:p>
          <a:p>
            <a:pPr algn="ctr">
              <a:defRPr/>
            </a:pP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 - 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 пальца по 0,02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дм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./куб. Смазка              « Литол-24»</a:t>
            </a:r>
          </a:p>
          <a:p>
            <a:pPr marL="0" indent="0" algn="ctr">
              <a:buFontTx/>
              <a:buNone/>
              <a:defRPr/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Mobil 4:3)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20688"/>
            <a:ext cx="5545137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32774" name="Picture 6" descr="http://images.satom.ru/i3/firms/28/33/33573/gidrocilindr-gidroobemnogo-rulevogo-upravleniya-mtz-80-1-c50-3405215_6a2dd70739151f2_800x600_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4534726"/>
            <a:ext cx="6228184" cy="2323274"/>
          </a:xfrm>
          <a:prstGeom prst="rect">
            <a:avLst/>
          </a:prstGeom>
          <a:noFill/>
          <a:effectLst>
            <a:softEdge rad="317500"/>
          </a:effectLst>
        </p:spPr>
      </p:pic>
    </p:spTree>
    <p:custDataLst>
      <p:tags r:id="rId1"/>
    </p:custDataLst>
  </p:cSld>
  <p:clrMapOvr>
    <a:masterClrMapping/>
  </p:clrMapOvr>
  <p:transition spd="med" advTm="1927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Контроль уровня, слив и заправка масла в корпус переднего моста.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638" y="1052513"/>
            <a:ext cx="4932362" cy="2305050"/>
          </a:xfrm>
        </p:spPr>
        <p:txBody>
          <a:bodyPr/>
          <a:lstStyle/>
          <a:p>
            <a:pPr marL="0" indent="0"/>
            <a:r>
              <a:rPr lang="ru-RU" alt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Контроль уровня и при  необходимости доливка  масла в корпус переднего моста производится через 250 моточасов.</a:t>
            </a:r>
          </a:p>
          <a:p>
            <a:pPr marL="0" indent="0"/>
            <a:r>
              <a:rPr lang="ru-RU" alt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Слив и заправка масла в корпус переднего моста производится через     1000 моточасов работы трактора.                   </a:t>
            </a:r>
            <a:r>
              <a:rPr lang="en-US" alt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V=1,8</a:t>
            </a:r>
            <a:r>
              <a:rPr lang="ru-RU" altLang="ru-RU" sz="20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4371329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0" y="4724400"/>
            <a:ext cx="39957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Используемая смазка:</a:t>
            </a:r>
          </a:p>
          <a:p>
            <a:pPr algn="ctr"/>
            <a:r>
              <a:rPr lang="ru-RU" alt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Трансмиссионное масло ТЭ</a:t>
            </a:r>
            <a:r>
              <a:rPr lang="ru-RU" altLang="ru-RU" sz="1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-15,     ТА</a:t>
            </a:r>
            <a:r>
              <a:rPr lang="ru-RU" altLang="ru-RU" sz="1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-15В, ТС</a:t>
            </a:r>
            <a:r>
              <a:rPr lang="ru-RU" altLang="ru-RU" sz="1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altLang="ru-RU" sz="28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-15К   (SAE-90)</a:t>
            </a:r>
          </a:p>
        </p:txBody>
      </p:sp>
      <p:pic>
        <p:nvPicPr>
          <p:cNvPr id="33801" name="Picture 9" descr="http://old.mtzveles.ru/users/images/mtz1/book952/image149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3095559"/>
            <a:ext cx="4932040" cy="3762442"/>
          </a:xfrm>
          <a:prstGeom prst="rect">
            <a:avLst/>
          </a:prstGeom>
          <a:noFill/>
          <a:effectLst>
            <a:softEdge rad="317500"/>
          </a:effectLst>
        </p:spPr>
      </p:pic>
    </p:spTree>
    <p:custDataLst>
      <p:tags r:id="rId1"/>
    </p:custDataLst>
  </p:cSld>
  <p:clrMapOvr>
    <a:masterClrMapping/>
  </p:clrMapOvr>
  <p:transition spd="med" advTm="21766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loskzapchast.com.ua/image/data/articles/rulevoe-upravleniye-traktora-mtz-80-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2564904"/>
            <a:ext cx="5904656" cy="373174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0" y="188913"/>
            <a:ext cx="9144000" cy="2370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717550">
              <a:buFont typeface="Wingdings" pitchFamily="2" charset="2"/>
              <a:buChar char="Ø"/>
            </a:pPr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рулевой трапеции - </a:t>
            </a:r>
            <a:r>
              <a:rPr lang="ru-RU" altLang="ru-RU" sz="28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отвечает за поворот правого и левого передних колес на разные углы, состоит из двух поперечных рулевых тяг, соединенных между собой сошкой; балки переднего моста и двух поворотных рычагов.</a:t>
            </a:r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" name="Стрелка вниз 3"/>
          <p:cNvSpPr/>
          <p:nvPr/>
        </p:nvSpPr>
        <p:spPr>
          <a:xfrm rot="19691625">
            <a:off x="4787900" y="2349500"/>
            <a:ext cx="484188" cy="97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356100" y="2708275"/>
            <a:ext cx="71438" cy="730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1413072">
            <a:off x="4171950" y="2405063"/>
            <a:ext cx="484188" cy="9779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14427464">
            <a:off x="4083050" y="3751263"/>
            <a:ext cx="484187" cy="979488"/>
          </a:xfrm>
          <a:prstGeom prst="downArrow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613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Смазка подшипников колёсных редукторов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84663" y="620713"/>
            <a:ext cx="4679950" cy="3095625"/>
          </a:xfrm>
        </p:spPr>
        <p:txBody>
          <a:bodyPr/>
          <a:lstStyle/>
          <a:p>
            <a:pPr marL="0" indent="0" algn="just"/>
            <a:r>
              <a:rPr lang="ru-RU" altLang="ru-RU" sz="2200" smtClean="0">
                <a:solidFill>
                  <a:srgbClr val="FFFF00"/>
                </a:solidFill>
              </a:rPr>
              <a:t>1</a:t>
            </a:r>
            <a:r>
              <a:rPr lang="ru-RU" altLang="ru-RU" sz="2200" b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Смазка подшипников опор сдвоенных шарниров колёсных редукторов     </a:t>
            </a:r>
            <a:r>
              <a:rPr lang="en-US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V=2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+ 0,02 дм./куб. производится каждые      125 моточасов</a:t>
            </a:r>
          </a:p>
          <a:p>
            <a:pPr marL="0" indent="0" algn="just"/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2.Смазка подшипников верхней и нижней опор колёсного редуктора      </a:t>
            </a:r>
            <a:r>
              <a:rPr lang="en-US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altLang="ru-RU" sz="22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=4+ 0,02 дм./куб. производится каждые      250 </a:t>
            </a:r>
            <a:r>
              <a:rPr lang="ru-RU" altLang="ru-RU" sz="22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моточасов</a:t>
            </a: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92150"/>
            <a:ext cx="4248150" cy="32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3933825"/>
            <a:ext cx="17637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Смазка « Литол-24»</a:t>
            </a:r>
          </a:p>
          <a:p>
            <a:pPr algn="ctr"/>
            <a:r>
              <a:rPr lang="ru-RU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en-US" altLang="ru-RU" sz="2400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Mobil 4:3) </a:t>
            </a:r>
          </a:p>
        </p:txBody>
      </p:sp>
      <p:pic>
        <p:nvPicPr>
          <p:cNvPr id="34823" name="Picture 7" descr="http://ssgk-ufa.ru/d/1757441/d/190739047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520774"/>
            <a:ext cx="4572000" cy="3337226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4825" name="Picture 9" descr="http://araon.by/products_pictures/068/UT-0002687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378381">
            <a:off x="1900337" y="4096381"/>
            <a:ext cx="3215760" cy="2664190"/>
          </a:xfrm>
          <a:prstGeom prst="rect">
            <a:avLst/>
          </a:prstGeom>
          <a:noFill/>
          <a:effectLst>
            <a:softEdge rad="317500"/>
          </a:effectLst>
        </p:spPr>
      </p:pic>
    </p:spTree>
    <p:custDataLst>
      <p:tags r:id="rId1"/>
    </p:custDataLst>
  </p:cSld>
  <p:clrMapOvr>
    <a:masterClrMapping/>
  </p:clrMapOvr>
  <p:transition spd="slow" advTm="28015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/>
      <p:bldP spid="4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0" name="Picture 10" descr="https://edukr.ru/wp-content/uploads/2019/03/kpostrd7872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601"/>
          <a:stretch>
            <a:fillRect/>
          </a:stretch>
        </p:blipFill>
        <p:spPr bwMode="auto">
          <a:xfrm>
            <a:off x="1640125" y="548680"/>
            <a:ext cx="4516051" cy="3083692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25604" name="Picture 4" descr="https://atdrive.ru/wp-content/uploads/2018/12/3e565c461f52d7d3ub-250x20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2820320"/>
            <a:ext cx="3635897" cy="4037679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Стрелка вниз 3"/>
          <p:cNvSpPr/>
          <p:nvPr/>
        </p:nvSpPr>
        <p:spPr>
          <a:xfrm rot="20085675">
            <a:off x="252413" y="2886075"/>
            <a:ext cx="804862" cy="28876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869" name="Прямоугольник 4"/>
          <p:cNvSpPr>
            <a:spLocks noChangeArrowheads="1"/>
          </p:cNvSpPr>
          <p:nvPr/>
        </p:nvSpPr>
        <p:spPr bwMode="auto">
          <a:xfrm rot="3989610">
            <a:off x="-666750" y="4143375"/>
            <a:ext cx="27400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Регулировка рулевой колонки  </a:t>
            </a:r>
            <a:endParaRPr lang="ru-RU" altLang="ru-RU" sz="1400"/>
          </a:p>
        </p:txBody>
      </p:sp>
      <p:pic>
        <p:nvPicPr>
          <p:cNvPr id="25606" name="Picture 6" descr="http://tractor-mtz80-mtz82.ru/images/2013/01/ustanovka-raspredelitelya-i-zatyazhka-sfericheskoj-gajki-chervyak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2842244"/>
            <a:ext cx="4716016" cy="4015756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7" name="Стрелка вниз 6"/>
          <p:cNvSpPr/>
          <p:nvPr/>
        </p:nvSpPr>
        <p:spPr>
          <a:xfrm rot="1559661">
            <a:off x="6475413" y="2360613"/>
            <a:ext cx="731837" cy="2941637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872" name="Прямоугольник 8"/>
          <p:cNvSpPr>
            <a:spLocks noChangeArrowheads="1"/>
          </p:cNvSpPr>
          <p:nvPr/>
        </p:nvSpPr>
        <p:spPr bwMode="auto">
          <a:xfrm rot="-3846371">
            <a:off x="5420519" y="3556794"/>
            <a:ext cx="2897187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Регулировка гидроусилителя</a:t>
            </a:r>
            <a:endParaRPr lang="ru-RU" altLang="ru-RU" sz="1600"/>
          </a:p>
        </p:txBody>
      </p:sp>
      <p:sp>
        <p:nvSpPr>
          <p:cNvPr id="36873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b="1"/>
              <a:t> </a:t>
            </a:r>
            <a:r>
              <a:rPr lang="ru-RU" alt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 увеличении свободного хода в рулевом управлении выше допустимых величин выполняют регулировку всего рулевого управления. </a:t>
            </a:r>
            <a:endParaRPr lang="ru-RU" altLang="ru-RU" sz="2800" b="1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низ 10"/>
          <p:cNvSpPr/>
          <p:nvPr/>
        </p:nvSpPr>
        <p:spPr>
          <a:xfrm rot="5169068">
            <a:off x="5903912" y="823913"/>
            <a:ext cx="595313" cy="3081338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6875" name="Прямоугольник 11"/>
          <p:cNvSpPr>
            <a:spLocks noChangeArrowheads="1"/>
          </p:cNvSpPr>
          <p:nvPr/>
        </p:nvSpPr>
        <p:spPr bwMode="auto">
          <a:xfrm rot="-195643">
            <a:off x="4795838" y="2146300"/>
            <a:ext cx="300037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sz="16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Регулировка рулевой колонки</a:t>
            </a:r>
            <a:endParaRPr lang="ru-RU" altLang="ru-RU" sz="160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трелка вниз 6"/>
          <p:cNvSpPr/>
          <p:nvPr/>
        </p:nvSpPr>
        <p:spPr>
          <a:xfrm>
            <a:off x="5435600" y="1484313"/>
            <a:ext cx="485775" cy="97948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41989" name="Picture 5" descr="http://stroy-technics.ru/gallery/otechestvennye-avtomobili/image_3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332656"/>
            <a:ext cx="9885609" cy="4125949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1991" name="Picture 7" descr="https://i.ytimg.com/vi/bJJzGyB6PvM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789040"/>
            <a:ext cx="6048672" cy="306896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37893" name="Rectangle 1"/>
          <p:cNvSpPr>
            <a:spLocks noChangeArrowheads="1"/>
          </p:cNvSpPr>
          <p:nvPr/>
        </p:nvSpPr>
        <p:spPr bwMode="auto">
          <a:xfrm>
            <a:off x="0" y="21590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Вначале регулируют шарнирные соединения рулевых тяг</a:t>
            </a:r>
            <a:endParaRPr lang="ru-RU" altLang="ru-RU" sz="2800" b="1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"/>
          <p:cNvSpPr>
            <a:spLocks noChangeArrowheads="1"/>
          </p:cNvSpPr>
          <p:nvPr/>
        </p:nvSpPr>
        <p:spPr bwMode="auto">
          <a:xfrm>
            <a:off x="0" y="0"/>
            <a:ext cx="9144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Затем замеряют зазор между упором и рейкой</a:t>
            </a:r>
          </a:p>
        </p:txBody>
      </p:sp>
      <p:pic>
        <p:nvPicPr>
          <p:cNvPr id="65538" name="Picture 2" descr="http://avtodvor.com.ua/img/tractor_32_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836713"/>
            <a:ext cx="6624736" cy="5400600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5" name="Стрелка вниз 4"/>
          <p:cNvSpPr/>
          <p:nvPr/>
        </p:nvSpPr>
        <p:spPr>
          <a:xfrm rot="7813818">
            <a:off x="4215607" y="2286794"/>
            <a:ext cx="546100" cy="233838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917" name="Прямоугольник 8"/>
          <p:cNvSpPr>
            <a:spLocks noChangeArrowheads="1"/>
          </p:cNvSpPr>
          <p:nvPr/>
        </p:nvSpPr>
        <p:spPr bwMode="auto">
          <a:xfrm>
            <a:off x="179388" y="6021388"/>
            <a:ext cx="91440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Зазор должен находиться в пределах 0,1...0,3 мм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"/>
          <p:cNvSpPr>
            <a:spLocks noChangeArrowheads="1"/>
          </p:cNvSpPr>
          <p:nvPr/>
        </p:nvSpPr>
        <p:spPr bwMode="auto">
          <a:xfrm>
            <a:off x="0" y="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После чего проверяют и, при необходимости, регулируют свободный ход рулевого колеса путем установки регулировочных прокладок под фланцем упора.</a:t>
            </a:r>
            <a:endParaRPr lang="ru-RU" altLang="ru-RU" sz="3200" b="1"/>
          </a:p>
        </p:txBody>
      </p:sp>
      <p:pic>
        <p:nvPicPr>
          <p:cNvPr id="40963" name="Picture 3" descr="https://sinref.ru/avtomobili/ZIL/000_regulirovka_avtomobilei_zl_130_131_zubarev_1969/000/07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52536" y="1268760"/>
            <a:ext cx="4283968" cy="5400675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0965" name="Picture 5" descr="http://avtodvor.com.ua/img/tractor_32_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268760"/>
            <a:ext cx="5331296" cy="502992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40967" name="Picture 7" descr="https://mtzby.ru/images/thumbnails/150/150/detailed/7/2601008043-500x5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3670593">
            <a:off x="3438385" y="1384351"/>
            <a:ext cx="1779467" cy="1779467"/>
          </a:xfrm>
          <a:prstGeom prst="rect">
            <a:avLst/>
          </a:prstGeom>
          <a:solidFill>
            <a:srgbClr val="FFFF00"/>
          </a:solidFill>
          <a:effectLst>
            <a:softEdge rad="127000"/>
          </a:effectLst>
        </p:spPr>
      </p:pic>
      <p:pic>
        <p:nvPicPr>
          <p:cNvPr id="40969" name="Picture 9" descr="http://ekb.autoopt.ru/product_pictures/big/e15/623429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1377">
            <a:off x="6786675" y="1196752"/>
            <a:ext cx="2357325" cy="187220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>
                <a:solidFill>
                  <a:srgbClr val="FFFF00"/>
                </a:solidFill>
              </a:rPr>
              <a:t> </a:t>
            </a:r>
            <a:r>
              <a:rPr lang="ru-RU" altLang="ru-RU" sz="28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Если в процессе эксплуатации возникают поломки деталей рулевого управления и его гидросистемы, то некоторые из этих поломок можно устранить на месте. </a:t>
            </a:r>
          </a:p>
        </p:txBody>
      </p:sp>
      <p:sp>
        <p:nvSpPr>
          <p:cNvPr id="40963" name="Прямоугольник 2"/>
          <p:cNvSpPr>
            <a:spLocks noChangeArrowheads="1"/>
          </p:cNvSpPr>
          <p:nvPr/>
        </p:nvSpPr>
        <p:spPr bwMode="auto">
          <a:xfrm>
            <a:off x="0" y="141287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32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Например, </a:t>
            </a:r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гибкие шланги, имеющие вздутия заменяют новыми. </a:t>
            </a:r>
            <a:endParaRPr lang="ru-RU" altLang="ru-RU" sz="2400" b="1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s://im0-tub-ru.yandex.net/i?id=58da39ea8c25305fa4a76792971b2f41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92896"/>
            <a:ext cx="5832648" cy="4054501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6564" name="Picture 4" descr="https://trs-motors.ru/wp-content/uploads/2015/09/Power_Steering_07-1-thegem-blog-default-larg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564904"/>
            <a:ext cx="3923929" cy="3789041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Прямоугольник 3"/>
          <p:cNvSpPr>
            <a:spLocks noChangeArrowheads="1"/>
          </p:cNvSpPr>
          <p:nvPr/>
        </p:nvSpPr>
        <p:spPr bwMode="auto">
          <a:xfrm>
            <a:off x="0" y="0"/>
            <a:ext cx="47879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Поврежденные концы шлангов обрезают и заделывают. </a:t>
            </a:r>
          </a:p>
        </p:txBody>
      </p:sp>
      <p:pic>
        <p:nvPicPr>
          <p:cNvPr id="73730" name="Picture 2" descr="https://a.d-cd.net/e0bdff5s-19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1412776"/>
            <a:ext cx="5364089" cy="5445224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41988" name="Прямоугольник 5"/>
          <p:cNvSpPr>
            <a:spLocks noChangeArrowheads="1"/>
          </p:cNvSpPr>
          <p:nvPr/>
        </p:nvSpPr>
        <p:spPr bwMode="auto">
          <a:xfrm>
            <a:off x="4572000" y="0"/>
            <a:ext cx="4572000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Жесткие металлические трубы запаивают твердыми припоями и сваркой. </a:t>
            </a:r>
          </a:p>
        </p:txBody>
      </p:sp>
      <p:pic>
        <p:nvPicPr>
          <p:cNvPr id="73732" name="Picture 4" descr="http://ycweldingpro.com/images/Welding_Miami_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700808"/>
            <a:ext cx="4644008" cy="5157192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Детали насосов наплавляют и растачивают до первоначального размера. </a:t>
            </a:r>
          </a:p>
        </p:txBody>
      </p:sp>
      <p:pic>
        <p:nvPicPr>
          <p:cNvPr id="67586" name="Picture 2" descr="https://sc02.alicdn.com/kf/HTB16CSkHpXXXXamapXXxh4dFXXX1/MTZ-tractor-spare-parts-gear-oil-pump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64704"/>
            <a:ext cx="3923228" cy="2952328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44036" name="Picture 4" descr="https://i.ytimg.com/vi/8VKJP5UMzZQ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2924175"/>
            <a:ext cx="5434012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ChangeArrowheads="1"/>
          </p:cNvSpPr>
          <p:nvPr/>
        </p:nvSpPr>
        <p:spPr bwMode="auto">
          <a:xfrm>
            <a:off x="0" y="0"/>
            <a:ext cx="91440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Износ шестерен и зубьев сектора также восстанавливают методом наплавки с последующей обработкой под номинальный размер. </a:t>
            </a:r>
            <a:endParaRPr lang="ru-RU" altLang="ru-RU" sz="3600" b="1"/>
          </a:p>
        </p:txBody>
      </p:sp>
      <p:pic>
        <p:nvPicPr>
          <p:cNvPr id="68611" name="Picture 3" descr="http://www.make-1.ru/1s/images3/zyb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556792"/>
            <a:ext cx="6323280" cy="3528392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8613" name="Picture 5" descr="https://i.ytimg.com/vi/P6ePIuG8_uE/maxresdefaul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2045" y="3645024"/>
            <a:ext cx="5711955" cy="3212975"/>
          </a:xfrm>
          <a:prstGeom prst="rect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717550">
              <a:buFont typeface="Wingdings" pitchFamily="2" charset="2"/>
              <a:buChar char="Ø"/>
            </a:pP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рулевого механизма- </a:t>
            </a:r>
            <a:r>
              <a:rPr lang="ru-RU" altLang="ru-RU" sz="3200" b="1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служит для передачи усилия от машиниста к рулевому приводу и поворота рулевого колеса </a:t>
            </a:r>
          </a:p>
        </p:txBody>
      </p:sp>
      <p:pic>
        <p:nvPicPr>
          <p:cNvPr id="32770" name="Picture 2" descr="http://chitalky.ru/wp-content/uploads/2011/11/wpid-image008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56792"/>
            <a:ext cx="6087950" cy="4783388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Прямоугольник 3"/>
          <p:cNvSpPr>
            <a:spLocks noChangeArrowheads="1"/>
          </p:cNvSpPr>
          <p:nvPr/>
        </p:nvSpPr>
        <p:spPr bwMode="auto">
          <a:xfrm>
            <a:off x="179388" y="0"/>
            <a:ext cx="8964612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Различают несколько типов рулевых механизмов: «червяк – ролик», «червяк – сектор» и «винт – гайка».</a:t>
            </a:r>
          </a:p>
        </p:txBody>
      </p:sp>
      <p:pic>
        <p:nvPicPr>
          <p:cNvPr id="6" name="Picture 2" descr="https://arhivurokov.ru/multiurok/a/4/b/a4b03a740824b490b53f9f5b12f7d7b382e76cc8/img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700808"/>
            <a:ext cx="3677904" cy="307264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63492" name="Picture 4" descr="https://i.yapx.ru/HcN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1412777"/>
            <a:ext cx="3275856" cy="334137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63494" name="Picture 6" descr="https://studwood.ru/imag_/39/189788/image00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81308" y="4221088"/>
            <a:ext cx="3962692" cy="263691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Червяк – сектор» состоит из корпуса, червяка, вала сошки и жестко закрепленного на нем сектора.</a:t>
            </a:r>
          </a:p>
        </p:txBody>
      </p:sp>
      <p:pic>
        <p:nvPicPr>
          <p:cNvPr id="64514" name="Picture 2" descr="https://otvet.imgsmail.ru/download/188335443_c4b9cc9d3f7f0fa3ec96d5858bcbcbea_8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200800" cy="5732334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4" name="Стрелка вниз 3"/>
          <p:cNvSpPr/>
          <p:nvPr/>
        </p:nvSpPr>
        <p:spPr>
          <a:xfrm rot="14398108">
            <a:off x="3064669" y="4310857"/>
            <a:ext cx="657225" cy="1068387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 rot="2564394">
            <a:off x="5121275" y="1331913"/>
            <a:ext cx="574675" cy="995362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 rot="2430344">
            <a:off x="7081838" y="2092325"/>
            <a:ext cx="587375" cy="1516063"/>
          </a:xfrm>
          <a:prstGeom prst="downArrow">
            <a:avLst/>
          </a:prstGeom>
          <a:solidFill>
            <a:srgbClr val="66FF3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9302439">
            <a:off x="4578350" y="2716213"/>
            <a:ext cx="636588" cy="1163637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224" name="Прямоугольник 7"/>
          <p:cNvSpPr>
            <a:spLocks noChangeArrowheads="1"/>
          </p:cNvSpPr>
          <p:nvPr/>
        </p:nvSpPr>
        <p:spPr bwMode="auto">
          <a:xfrm rot="-1814790">
            <a:off x="2843213" y="4652963"/>
            <a:ext cx="903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корпус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9225" name="Прямоугольник 8"/>
          <p:cNvSpPr>
            <a:spLocks noChangeArrowheads="1"/>
          </p:cNvSpPr>
          <p:nvPr/>
        </p:nvSpPr>
        <p:spPr bwMode="auto">
          <a:xfrm rot="-2790791">
            <a:off x="4980782" y="1515269"/>
            <a:ext cx="9715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червяк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9226" name="Прямоугольник 9"/>
          <p:cNvSpPr>
            <a:spLocks noChangeArrowheads="1"/>
          </p:cNvSpPr>
          <p:nvPr/>
        </p:nvSpPr>
        <p:spPr bwMode="auto">
          <a:xfrm rot="-2965758">
            <a:off x="6688138" y="2625725"/>
            <a:ext cx="14668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вала сошки 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9227" name="Прямоугольник 10"/>
          <p:cNvSpPr>
            <a:spLocks noChangeArrowheads="1"/>
          </p:cNvSpPr>
          <p:nvPr/>
        </p:nvSpPr>
        <p:spPr bwMode="auto">
          <a:xfrm rot="3661994">
            <a:off x="4433888" y="3070225"/>
            <a:ext cx="88106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сектор</a:t>
            </a:r>
            <a:endParaRPr lang="ru-RU" altLang="ru-RU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Прямоугольник 2"/>
          <p:cNvSpPr>
            <a:spLocks noChangeArrowheads="1"/>
          </p:cNvSpPr>
          <p:nvPr/>
        </p:nvSpPr>
        <p:spPr bwMode="auto">
          <a:xfrm>
            <a:off x="0" y="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уменьшения усилия, прикладываемого к рулевому колесу, имеется гидроусилитель, состоящий из гидробака, масляного насоса, распределителя и  гидроцилиндра.</a:t>
            </a:r>
          </a:p>
        </p:txBody>
      </p:sp>
      <p:pic>
        <p:nvPicPr>
          <p:cNvPr id="35846" name="Picture 6" descr="http://s59.radikal.ru/i165/1002/05/dd82100cc54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7277" y="1700808"/>
            <a:ext cx="5867091" cy="515719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6" name="Стрелка вниз 5"/>
          <p:cNvSpPr/>
          <p:nvPr/>
        </p:nvSpPr>
        <p:spPr>
          <a:xfrm rot="16355463">
            <a:off x="2101056" y="1928019"/>
            <a:ext cx="585788" cy="1549400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4055788">
            <a:off x="7638257" y="1935956"/>
            <a:ext cx="731838" cy="1184275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5400000">
            <a:off x="7848600" y="2600325"/>
            <a:ext cx="576263" cy="1223963"/>
          </a:xfrm>
          <a:prstGeom prst="downArrow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47" name="Прямоугольник 8"/>
          <p:cNvSpPr>
            <a:spLocks noChangeArrowheads="1"/>
          </p:cNvSpPr>
          <p:nvPr/>
        </p:nvSpPr>
        <p:spPr bwMode="auto">
          <a:xfrm rot="182769">
            <a:off x="1619250" y="2565400"/>
            <a:ext cx="13684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1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гидроцилиндр</a:t>
            </a:r>
            <a:endParaRPr lang="ru-RU" altLang="ru-RU" sz="1400">
              <a:solidFill>
                <a:srgbClr val="002060"/>
              </a:solidFill>
            </a:endParaRPr>
          </a:p>
        </p:txBody>
      </p:sp>
      <p:sp>
        <p:nvSpPr>
          <p:cNvPr id="10248" name="Прямоугольник 9"/>
          <p:cNvSpPr>
            <a:spLocks noChangeArrowheads="1"/>
          </p:cNvSpPr>
          <p:nvPr/>
        </p:nvSpPr>
        <p:spPr bwMode="auto">
          <a:xfrm rot="-1169757">
            <a:off x="7478713" y="2325688"/>
            <a:ext cx="11461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гидробак</a:t>
            </a:r>
            <a:endParaRPr lang="ru-RU" altLang="ru-RU">
              <a:solidFill>
                <a:srgbClr val="002060"/>
              </a:solidFill>
            </a:endParaRPr>
          </a:p>
        </p:txBody>
      </p:sp>
      <p:sp>
        <p:nvSpPr>
          <p:cNvPr id="10249" name="Прямоугольник 10"/>
          <p:cNvSpPr>
            <a:spLocks noChangeArrowheads="1"/>
          </p:cNvSpPr>
          <p:nvPr/>
        </p:nvSpPr>
        <p:spPr bwMode="auto">
          <a:xfrm>
            <a:off x="7812088" y="2997200"/>
            <a:ext cx="7540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насос</a:t>
            </a:r>
            <a:endParaRPr lang="ru-RU" altLang="ru-RU">
              <a:solidFill>
                <a:schemeClr val="bg1"/>
              </a:solidFill>
            </a:endParaRPr>
          </a:p>
        </p:txBody>
      </p:sp>
      <p:sp>
        <p:nvSpPr>
          <p:cNvPr id="12" name="Стрелка вниз 11"/>
          <p:cNvSpPr/>
          <p:nvPr/>
        </p:nvSpPr>
        <p:spPr>
          <a:xfrm rot="5400000">
            <a:off x="6623844" y="2817019"/>
            <a:ext cx="792163" cy="2016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251" name="Прямоугольник 12"/>
          <p:cNvSpPr>
            <a:spLocks noChangeArrowheads="1"/>
          </p:cNvSpPr>
          <p:nvPr/>
        </p:nvSpPr>
        <p:spPr bwMode="auto">
          <a:xfrm>
            <a:off x="6156325" y="3573463"/>
            <a:ext cx="190658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гидроусилитель,</a:t>
            </a:r>
            <a:endParaRPr lang="ru-RU" altLang="ru-R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28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Гидроцилиндр двухстороннего действия установлен в верхней части корпуса. </a:t>
            </a:r>
          </a:p>
        </p:txBody>
      </p:sp>
      <p:pic>
        <p:nvPicPr>
          <p:cNvPr id="11267" name="Рисунок 2" descr="https://a.d-cd.net/7b924fcs-9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981075"/>
            <a:ext cx="2087562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Рисунок 3" descr="https://a.d-cd.net/7b924fcs-9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981075"/>
            <a:ext cx="43211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Рисунок 4" descr="https://a.d-cd.net/7b924fcs-96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4356100"/>
            <a:ext cx="4967287" cy="250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трелка вниз 5"/>
          <p:cNvSpPr/>
          <p:nvPr/>
        </p:nvSpPr>
        <p:spPr>
          <a:xfrm rot="11463178">
            <a:off x="6016625" y="5702300"/>
            <a:ext cx="515938" cy="85566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6444093" flipH="1">
            <a:off x="5282406" y="5974557"/>
            <a:ext cx="528637" cy="97155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Прямоугольник 1"/>
          <p:cNvSpPr>
            <a:spLocks noChangeArrowheads="1"/>
          </p:cNvSpPr>
          <p:nvPr/>
        </p:nvSpPr>
        <p:spPr bwMode="auto">
          <a:xfrm>
            <a:off x="0" y="0"/>
            <a:ext cx="91440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altLang="ru-RU" sz="3200" b="1">
                <a:latin typeface="Times New Roman" pitchFamily="18" charset="0"/>
                <a:cs typeface="Times New Roman" pitchFamily="18" charset="0"/>
              </a:rPr>
              <a:t>Шток поршня соединен с рейкой, которая находится в зацеплении с зубчатым сектором вала сошки с противоположной от червяка стороны. </a:t>
            </a:r>
          </a:p>
        </p:txBody>
      </p:sp>
      <p:pic>
        <p:nvPicPr>
          <p:cNvPr id="3" name="Рисунок 2" descr="http://storage7.fermer.ru/152924/bukvar-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1484784"/>
            <a:ext cx="4824536" cy="5373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  <p:sp>
        <p:nvSpPr>
          <p:cNvPr id="4" name="Стрелка вниз 3"/>
          <p:cNvSpPr/>
          <p:nvPr/>
        </p:nvSpPr>
        <p:spPr>
          <a:xfrm rot="14881405">
            <a:off x="2863057" y="2466181"/>
            <a:ext cx="392112" cy="1628775"/>
          </a:xfrm>
          <a:prstGeom prst="down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3" name="Прямоугольник 4"/>
          <p:cNvSpPr>
            <a:spLocks noChangeArrowheads="1"/>
          </p:cNvSpPr>
          <p:nvPr/>
        </p:nvSpPr>
        <p:spPr bwMode="auto">
          <a:xfrm rot="-1284520">
            <a:off x="2555875" y="3141663"/>
            <a:ext cx="8540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Шток </a:t>
            </a:r>
            <a:endParaRPr lang="ru-RU" altLang="ru-RU"/>
          </a:p>
        </p:txBody>
      </p:sp>
      <p:sp>
        <p:nvSpPr>
          <p:cNvPr id="6" name="Стрелка вниз 5"/>
          <p:cNvSpPr/>
          <p:nvPr/>
        </p:nvSpPr>
        <p:spPr>
          <a:xfrm rot="16630634">
            <a:off x="2386012" y="1979613"/>
            <a:ext cx="542925" cy="122555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5" name="Прямоугольник 6"/>
          <p:cNvSpPr>
            <a:spLocks noChangeArrowheads="1"/>
          </p:cNvSpPr>
          <p:nvPr/>
        </p:nvSpPr>
        <p:spPr bwMode="auto">
          <a:xfrm rot="626451">
            <a:off x="2014538" y="2320925"/>
            <a:ext cx="11144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поршень</a:t>
            </a:r>
            <a:endParaRPr lang="ru-RU" altLang="ru-RU"/>
          </a:p>
        </p:txBody>
      </p:sp>
      <p:sp>
        <p:nvSpPr>
          <p:cNvPr id="9" name="Стрелка вниз 8"/>
          <p:cNvSpPr/>
          <p:nvPr/>
        </p:nvSpPr>
        <p:spPr>
          <a:xfrm rot="8388741">
            <a:off x="5200650" y="3260725"/>
            <a:ext cx="757238" cy="20034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7" name="Прямоугольник 7"/>
          <p:cNvSpPr>
            <a:spLocks noChangeArrowheads="1"/>
          </p:cNvSpPr>
          <p:nvPr/>
        </p:nvSpPr>
        <p:spPr bwMode="auto">
          <a:xfrm rot="3190595">
            <a:off x="4674394" y="4096544"/>
            <a:ext cx="1968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зубчатый сектор </a:t>
            </a:r>
            <a:endParaRPr lang="ru-RU" altLang="ru-RU"/>
          </a:p>
        </p:txBody>
      </p:sp>
      <p:sp>
        <p:nvSpPr>
          <p:cNvPr id="10" name="Стрелка вниз 9"/>
          <p:cNvSpPr/>
          <p:nvPr/>
        </p:nvSpPr>
        <p:spPr>
          <a:xfrm rot="11336342">
            <a:off x="4127500" y="4146550"/>
            <a:ext cx="652463" cy="14112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9" name="Прямоугольник 10"/>
          <p:cNvSpPr>
            <a:spLocks noChangeArrowheads="1"/>
          </p:cNvSpPr>
          <p:nvPr/>
        </p:nvSpPr>
        <p:spPr bwMode="auto">
          <a:xfrm rot="-4774643">
            <a:off x="3756025" y="4730750"/>
            <a:ext cx="135255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>
                <a:latin typeface="Times New Roman" pitchFamily="18" charset="0"/>
                <a:cs typeface="Times New Roman" pitchFamily="18" charset="0"/>
              </a:rPr>
              <a:t>вал сошки </a:t>
            </a:r>
            <a:endParaRPr lang="ru-RU" altLang="ru-RU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5|2.4|1.5|1.3|1.2|1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1.4|2.5|1.3|1.6|1.4|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1.4|1.3|5.1|4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.6|1.5|5.9|4.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1.3|2.2|10.5|6.2"/>
</p:tagLst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LongProperties xmlns="http://schemas.microsoft.com/office/2006/metadata/longProperties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Документ" ma:contentTypeID="0x010100B5986796CDDB3A418D26F3DE89E1AE1A" ma:contentTypeVersion="47" ma:contentTypeDescription="Создание документа." ma:contentTypeScope="" ma:versionID="60ccd830780faeab45ce2b662915e81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2f955febea7e716b4e91cddba17110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Тип контента"/>
        <xsd:element ref="dc:title" minOccurs="0" maxOccurs="1" ma:index="4" ma:displayName="Название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8663BFE-15B8-4D17-A057-9AA5C35724FA}">
  <ds:schemaRefs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2CFC877D-E620-428F-915C-151FAAFBF3D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1D3E02-A88D-437F-9191-DE88EEFF9C5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CF2C6F87-4DCE-497A-88C8-D0452985DD1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3467</TotalTime>
  <Words>861</Words>
  <Application>Microsoft Office PowerPoint</Application>
  <PresentationFormat>Экран (4:3)</PresentationFormat>
  <Paragraphs>106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Смазка подшипника отводки муфты сцепления </vt:lpstr>
      <vt:lpstr>Презентация PowerPoint</vt:lpstr>
      <vt:lpstr>Смазка пальцев рулевого управления</vt:lpstr>
      <vt:lpstr>Контроль уровня, слив и заправка масла в корпус переднего моста.</vt:lpstr>
      <vt:lpstr>Смазка подшипников колёсных редукторов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Механизация сельского хозяйства</dc:title>
  <dc:creator>Admin</dc:creator>
  <cp:lastModifiedBy>Windows User</cp:lastModifiedBy>
  <cp:revision>448</cp:revision>
  <dcterms:created xsi:type="dcterms:W3CDTF">2011-02-07T16:39:02Z</dcterms:created>
  <dcterms:modified xsi:type="dcterms:W3CDTF">2020-01-05T18:36:29Z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Документ</vt:lpwstr>
  </property>
  <property fmtid="{D5CDD505-2E9C-101B-9397-08002B2CF9AE}" pid="3" name="NXTAG2">
    <vt:lpwstr>0008008e180000000000010250300207f7000400038000</vt:lpwstr>
  </property>
</Properties>
</file>