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1DB13-B287-433B-9CB2-AB98C1F7E3C1}" type="datetimeFigureOut">
              <a:rPr lang="ru-RU" smtClean="0"/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8CEE-49BF-461B-B62B-C71AF7222E2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1DB13-B287-433B-9CB2-AB98C1F7E3C1}" type="datetimeFigureOut">
              <a:rPr lang="ru-RU" smtClean="0"/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8CEE-49BF-461B-B62B-C71AF7222E2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1DB13-B287-433B-9CB2-AB98C1F7E3C1}" type="datetimeFigureOut">
              <a:rPr lang="ru-RU" smtClean="0"/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8CEE-49BF-461B-B62B-C71AF7222E2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1DB13-B287-433B-9CB2-AB98C1F7E3C1}" type="datetimeFigureOut">
              <a:rPr lang="ru-RU" smtClean="0"/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8CEE-49BF-461B-B62B-C71AF7222E2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1DB13-B287-433B-9CB2-AB98C1F7E3C1}" type="datetimeFigureOut">
              <a:rPr lang="ru-RU" smtClean="0"/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8CEE-49BF-461B-B62B-C71AF7222E2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1DB13-B287-433B-9CB2-AB98C1F7E3C1}" type="datetimeFigureOut">
              <a:rPr lang="ru-RU" smtClean="0"/>
              <a:t>22.12.2019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8CEE-49BF-461B-B62B-C71AF7222E2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1DB13-B287-433B-9CB2-AB98C1F7E3C1}" type="datetimeFigureOut">
              <a:rPr lang="ru-RU" smtClean="0"/>
              <a:t>22.12.2019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8CEE-49BF-461B-B62B-C71AF7222E2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1DB13-B287-433B-9CB2-AB98C1F7E3C1}" type="datetimeFigureOut">
              <a:rPr lang="ru-RU" smtClean="0"/>
              <a:t>22.12.2019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8CEE-49BF-461B-B62B-C71AF7222E2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1DB13-B287-433B-9CB2-AB98C1F7E3C1}" type="datetimeFigureOut">
              <a:rPr lang="ru-RU" smtClean="0"/>
              <a:t>22.12.2019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8CEE-49BF-461B-B62B-C71AF7222E2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1DB13-B287-433B-9CB2-AB98C1F7E3C1}" type="datetimeFigureOut">
              <a:rPr lang="ru-RU" smtClean="0"/>
              <a:t>22.12.2019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8CEE-49BF-461B-B62B-C71AF7222E2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1DB13-B287-433B-9CB2-AB98C1F7E3C1}" type="datetimeFigureOut">
              <a:rPr lang="ru-RU" smtClean="0"/>
              <a:t>22.12.2019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8CEE-49BF-461B-B62B-C71AF7222E2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1DB13-B287-433B-9CB2-AB98C1F7E3C1}" type="datetimeFigureOut">
              <a:rPr lang="ru-RU" smtClean="0"/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38CEE-49BF-461B-B62B-C71AF7222E2D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1470025"/>
          </a:xfrm>
        </p:spPr>
        <p:txBody>
          <a:bodyPr>
            <a:normAutofit/>
          </a:bodyPr>
          <a:lstStyle/>
          <a:p>
            <a:pPr algn="r"/>
            <a:r>
              <a:rPr lang="ru-RU" sz="6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СФЕРА и ШАР</a:t>
            </a:r>
            <a:endParaRPr lang="ru-RU" sz="60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278092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i="1" dirty="0" smtClean="0"/>
              <a:t>Подготовил: учитель математики </a:t>
            </a:r>
          </a:p>
          <a:p>
            <a:pPr algn="r"/>
            <a:r>
              <a:rPr lang="ru-RU" sz="2000" i="1" dirty="0" smtClean="0"/>
              <a:t>Ушакова М.А.</a:t>
            </a:r>
            <a:endParaRPr lang="ru-RU" sz="2000" i="1" dirty="0"/>
          </a:p>
        </p:txBody>
      </p:sp>
      <p:sp>
        <p:nvSpPr>
          <p:cNvPr id="9218" name="AutoShape 2" descr="https://i2.wp.com/konspekta.net/lektsianew/baza7/2426340945027.files/image09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220" name="AutoShape 4" descr="https://i2.wp.com/konspekta.net/lektsianew/baza7/2426340945027.files/image09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1266" name="Picture 2" descr="https://ds04.infourok.ru/uploads/ex/0093/00013912-f7dbbe23/hello_html_11815f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789040"/>
            <a:ext cx="2455167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4525963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Сфера</a:t>
            </a:r>
            <a:r>
              <a:rPr lang="ru-RU" sz="2800" dirty="0" smtClean="0"/>
              <a:t> – поверхность, состоящая из всех точек пространства, расположенных на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данном расстоянии </a:t>
            </a:r>
            <a:r>
              <a:rPr lang="ru-RU" sz="2800" dirty="0" smtClean="0"/>
              <a:t>от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данной точки;</a:t>
            </a:r>
          </a:p>
          <a:p>
            <a:pPr marL="0"/>
            <a:r>
              <a:rPr lang="ru-RU" sz="2400" i="1" dirty="0" smtClean="0"/>
              <a:t>Данная точка – центр сферы;</a:t>
            </a:r>
          </a:p>
          <a:p>
            <a:pPr marL="0"/>
            <a:r>
              <a:rPr lang="ru-RU" sz="2400" i="1" dirty="0" smtClean="0"/>
              <a:t>Данное расстояние – радиус сферы.</a:t>
            </a:r>
          </a:p>
          <a:p>
            <a:pPr marL="0">
              <a:buNone/>
            </a:pPr>
            <a:endParaRPr lang="ru-RU" sz="2800" i="1" dirty="0" smtClean="0"/>
          </a:p>
          <a:p>
            <a:pPr marL="0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Шар</a:t>
            </a:r>
            <a:r>
              <a:rPr lang="ru-RU" sz="2800" dirty="0" smtClean="0"/>
              <a:t> – тело, ограниченное сферой.</a:t>
            </a:r>
            <a:endParaRPr lang="ru-RU" sz="2800" dirty="0"/>
          </a:p>
        </p:txBody>
      </p:sp>
      <p:pic>
        <p:nvPicPr>
          <p:cNvPr id="17410" name="Picture 2" descr="http://www.logoslovo.ru/media/pic_full/18/57616.jpg"/>
          <p:cNvPicPr>
            <a:picLocks noChangeAspect="1" noChangeArrowheads="1"/>
          </p:cNvPicPr>
          <p:nvPr/>
        </p:nvPicPr>
        <p:blipFill>
          <a:blip r:embed="rId3" cstate="print"/>
          <a:srcRect t="53549" r="29525" b="2351"/>
          <a:stretch>
            <a:fillRect/>
          </a:stretch>
        </p:blipFill>
        <p:spPr bwMode="auto">
          <a:xfrm>
            <a:off x="4716016" y="4999323"/>
            <a:ext cx="3960440" cy="18586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-17140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Тело вращения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4578" name="AutoShape 2" descr="https://prezentacii.org/uploads/files/19/06/152366/data/pres/screen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4580" name="AutoShape 4" descr="https://prezentacii.org/uploads/files/19/06/152366/data/pres/screen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4582" name="AutoShape 6" descr="https://prezentacii.org/uploads/files/19/06/152366/data/pres/screen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5362" name="Picture 2" descr="https://mnogogranniki.ru/images/statya/razvertki-tel-vrashcheniya/shar-vrashen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276872"/>
            <a:ext cx="5256584" cy="3513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Уравнение сферы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 descr="https://ds03.infourok.ru/uploads/ex/1318/00004daf-3d8b0130/img19.jpg"/>
          <p:cNvPicPr>
            <a:picLocks noChangeAspect="1" noChangeArrowheads="1"/>
          </p:cNvPicPr>
          <p:nvPr/>
        </p:nvPicPr>
        <p:blipFill>
          <a:blip r:embed="rId3" cstate="print"/>
          <a:srcRect b="5882"/>
          <a:stretch>
            <a:fillRect/>
          </a:stretch>
        </p:blipFill>
        <p:spPr bwMode="auto">
          <a:xfrm>
            <a:off x="251520" y="1556792"/>
            <a:ext cx="3672408" cy="2592288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16388" name="Picture 4" descr="https://fs00.urokimatematiki.ru/jpg/vzaimnoe_raspolozhenie_sfery_i_ploskosti_11.1.jpg"/>
          <p:cNvPicPr>
            <a:picLocks noChangeAspect="1" noChangeArrowheads="1"/>
          </p:cNvPicPr>
          <p:nvPr/>
        </p:nvPicPr>
        <p:blipFill>
          <a:blip r:embed="rId4" cstate="print"/>
          <a:srcRect l="2762" t="5334" r="51963" b="16267"/>
          <a:stretch>
            <a:fillRect/>
          </a:stretch>
        </p:blipFill>
        <p:spPr bwMode="auto">
          <a:xfrm>
            <a:off x="0" y="1268760"/>
            <a:ext cx="4139952" cy="4032448"/>
          </a:xfrm>
          <a:prstGeom prst="rect">
            <a:avLst/>
          </a:prstGeom>
          <a:noFill/>
        </p:spPr>
      </p:pic>
      <p:pic>
        <p:nvPicPr>
          <p:cNvPr id="16390" name="Picture 6" descr="https://fs00.urokimatematiki.ru/jpg/vzaimnoe_raspolozhenie_sfery_i_ploskosti_11.1.jpg"/>
          <p:cNvPicPr>
            <a:picLocks noChangeAspect="1" noChangeArrowheads="1"/>
          </p:cNvPicPr>
          <p:nvPr/>
        </p:nvPicPr>
        <p:blipFill>
          <a:blip r:embed="rId4" cstate="print"/>
          <a:srcRect l="47249" t="40599" r="2751" b="35601"/>
          <a:stretch>
            <a:fillRect/>
          </a:stretch>
        </p:blipFill>
        <p:spPr bwMode="auto">
          <a:xfrm>
            <a:off x="2555776" y="4653136"/>
            <a:ext cx="6185647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80" y="476672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ru-RU" sz="4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Взаимное расположение </a:t>
            </a:r>
            <a:br>
              <a:rPr lang="ru-RU" sz="4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сферы и плоскости</a:t>
            </a:r>
          </a:p>
        </p:txBody>
      </p:sp>
      <p:pic>
        <p:nvPicPr>
          <p:cNvPr id="19458" name="Picture 2" descr="https://fs00.infourok.ru/images/doc/181/207565/img11.jpg"/>
          <p:cNvPicPr>
            <a:picLocks noChangeAspect="1" noChangeArrowheads="1"/>
          </p:cNvPicPr>
          <p:nvPr/>
        </p:nvPicPr>
        <p:blipFill>
          <a:blip r:embed="rId3" cstate="print"/>
          <a:srcRect l="67493" t="27950" r="2351" b="24344"/>
          <a:stretch>
            <a:fillRect/>
          </a:stretch>
        </p:blipFill>
        <p:spPr bwMode="auto">
          <a:xfrm>
            <a:off x="539552" y="2060848"/>
            <a:ext cx="2520280" cy="2990320"/>
          </a:xfrm>
          <a:prstGeom prst="rect">
            <a:avLst/>
          </a:prstGeom>
          <a:noFill/>
        </p:spPr>
      </p:pic>
      <p:pic>
        <p:nvPicPr>
          <p:cNvPr id="8" name="Picture 2" descr="https://fs00.infourok.ru/images/doc/181/207565/img1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036" t="27950" r="67041" b="32151"/>
          <a:stretch>
            <a:fillRect/>
          </a:stretch>
        </p:blipFill>
        <p:spPr bwMode="auto">
          <a:xfrm>
            <a:off x="5940152" y="2276872"/>
            <a:ext cx="2736304" cy="273630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15616" y="5157192"/>
            <a:ext cx="776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d</a:t>
            </a:r>
            <a:r>
              <a:rPr lang="en-US" sz="2000" b="1" dirty="0" smtClean="0"/>
              <a:t> </a:t>
            </a:r>
            <a:r>
              <a:rPr lang="en-US" sz="2000" b="1" dirty="0" smtClean="0">
                <a:latin typeface="Times New Roman"/>
                <a:cs typeface="Times New Roman"/>
              </a:rPr>
              <a:t>&gt; R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67833" y="5157192"/>
            <a:ext cx="776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d</a:t>
            </a:r>
            <a:r>
              <a:rPr lang="en-US" sz="2000" b="1" dirty="0" smtClean="0"/>
              <a:t> </a:t>
            </a:r>
            <a:r>
              <a:rPr lang="en-US" sz="2000" b="1" dirty="0" smtClean="0">
                <a:latin typeface="Times New Roman"/>
                <a:cs typeface="Times New Roman"/>
              </a:rPr>
              <a:t>= R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48153" y="5157192"/>
            <a:ext cx="776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d</a:t>
            </a:r>
            <a:r>
              <a:rPr lang="en-US" sz="2000" b="1" dirty="0" smtClean="0"/>
              <a:t> </a:t>
            </a:r>
            <a:r>
              <a:rPr lang="en-US" sz="2000" b="1" dirty="0">
                <a:latin typeface="Times New Roman"/>
                <a:cs typeface="Times New Roman"/>
              </a:rPr>
              <a:t>&lt;</a:t>
            </a:r>
            <a:r>
              <a:rPr lang="en-US" sz="2000" b="1" dirty="0" smtClean="0">
                <a:latin typeface="Times New Roman"/>
                <a:cs typeface="Times New Roman"/>
              </a:rPr>
              <a:t> R</a:t>
            </a:r>
            <a:endParaRPr lang="ru-RU" sz="2000" b="1" dirty="0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print"/>
          <a:srcRect l="27391" t="31125" r="58773" b="59031"/>
          <a:stretch>
            <a:fillRect/>
          </a:stretch>
        </p:blipFill>
        <p:spPr bwMode="auto">
          <a:xfrm>
            <a:off x="6156176" y="5661248"/>
            <a:ext cx="18002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s://fs00.infourok.ru/images/doc/181/207565/img11.jpg"/>
          <p:cNvPicPr>
            <a:picLocks noChangeAspect="1" noChangeArrowheads="1"/>
          </p:cNvPicPr>
          <p:nvPr/>
        </p:nvPicPr>
        <p:blipFill>
          <a:blip r:embed="rId3" cstate="print"/>
          <a:srcRect l="36476" t="27950" r="34230" b="30694"/>
          <a:stretch>
            <a:fillRect/>
          </a:stretch>
        </p:blipFill>
        <p:spPr bwMode="auto">
          <a:xfrm>
            <a:off x="3275856" y="2564904"/>
            <a:ext cx="2448272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0"/>
            <a:ext cx="6116712" cy="2132856"/>
          </a:xfrm>
          <a:prstGeom prst="rect">
            <a:avLst/>
          </a:prstGeom>
          <a:noFill/>
        </p:spPr>
      </p:pic>
      <p:pic>
        <p:nvPicPr>
          <p:cNvPr id="18434" name="Picture 2" descr="https://ds04.infourok.ru/uploads/ex/0278/0011f04f-3d9aa3c3/img7.jpg"/>
          <p:cNvPicPr>
            <a:picLocks noChangeAspect="1" noChangeArrowheads="1"/>
          </p:cNvPicPr>
          <p:nvPr/>
        </p:nvPicPr>
        <p:blipFill>
          <a:blip r:embed="rId3" cstate="print"/>
          <a:srcRect l="30313" t="57350" r="27950" b="5901"/>
          <a:stretch>
            <a:fillRect/>
          </a:stretch>
        </p:blipFill>
        <p:spPr bwMode="auto">
          <a:xfrm>
            <a:off x="467544" y="1988840"/>
            <a:ext cx="3816424" cy="25202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88024" y="2276872"/>
            <a:ext cx="39805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Радиус сферы, проведенный в точку касания, перпендикулярен к касательной плоскости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788024" y="3948732"/>
            <a:ext cx="381642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Если радиус сферы перпендикулярен к плоскости, </a:t>
            </a:r>
            <a:r>
              <a:rPr lang="ru-RU" sz="2400" dirty="0" smtClean="0"/>
              <a:t>проходящей</a:t>
            </a:r>
            <a:r>
              <a:rPr lang="ru-RU" sz="2000" dirty="0" smtClean="0"/>
              <a:t> через его конец, лежащий на сфере, то эта плоскость является касательной к сфере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74638"/>
            <a:ext cx="4402832" cy="1143000"/>
          </a:xfrm>
        </p:spPr>
        <p:txBody>
          <a:bodyPr>
            <a:noAutofit/>
          </a:bodyPr>
          <a:lstStyle/>
          <a:p>
            <a:pPr algn="r"/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Касательная плоскость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Площадь сферы</a:t>
            </a:r>
          </a:p>
        </p:txBody>
      </p:sp>
      <p:pic>
        <p:nvPicPr>
          <p:cNvPr id="20484" name="Picture 4" descr="https://im0-tub-ru.yandex.net/i?id=35046a746e890a2532c2d74ea31689a4&amp;n=33&amp;w=375&amp;h=150"/>
          <p:cNvPicPr>
            <a:picLocks noChangeAspect="1" noChangeArrowheads="1"/>
          </p:cNvPicPr>
          <p:nvPr/>
        </p:nvPicPr>
        <p:blipFill>
          <a:blip r:embed="rId3" cstate="print"/>
          <a:srcRect l="-6048" r="9281" b="14321"/>
          <a:stretch>
            <a:fillRect/>
          </a:stretch>
        </p:blipFill>
        <p:spPr bwMode="auto">
          <a:xfrm>
            <a:off x="4572000" y="4437112"/>
            <a:ext cx="3456384" cy="1224136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</p:pic>
      <p:pic>
        <p:nvPicPr>
          <p:cNvPr id="20486" name="Picture 6" descr="https://im0-tub-ru.yandex.net/i?id=bf5607736e01a56f47c917bc2b169e73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700808"/>
            <a:ext cx="2952328" cy="2943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102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СФЕРА и ШАР</vt:lpstr>
      <vt:lpstr>Определение</vt:lpstr>
      <vt:lpstr>Тело вращения</vt:lpstr>
      <vt:lpstr>Уравнение сферы</vt:lpstr>
      <vt:lpstr>Взаимное расположение  сферы и плоскости</vt:lpstr>
      <vt:lpstr>Касательная плоскость</vt:lpstr>
      <vt:lpstr>Площадь сферы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СФЕРА и ШАР</dc:title>
  <dc:creator>Марина Ушакова</dc:creator>
  <cp:lastModifiedBy>Марина Ушакова</cp:lastModifiedBy>
  <cp:revision>1</cp:revision>
  <dcterms:created xsi:type="dcterms:W3CDTF">2019-12-22T09:15:14Z</dcterms:created>
  <dcterms:modified xsi:type="dcterms:W3CDTF">2019-12-22T10:16:57Z</dcterms:modified>
</cp:coreProperties>
</file>