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sldIdLst>
    <p:sldId id="256" r:id="rId3"/>
    <p:sldId id="274" r:id="rId4"/>
    <p:sldId id="258" r:id="rId5"/>
    <p:sldId id="257" r:id="rId6"/>
    <p:sldId id="262" r:id="rId7"/>
    <p:sldId id="261" r:id="rId8"/>
    <p:sldId id="263" r:id="rId9"/>
    <p:sldId id="264" r:id="rId10"/>
    <p:sldId id="265" r:id="rId11"/>
    <p:sldId id="275" r:id="rId12"/>
    <p:sldId id="267" r:id="rId13"/>
    <p:sldId id="270" r:id="rId14"/>
    <p:sldId id="277" r:id="rId15"/>
    <p:sldId id="280" r:id="rId16"/>
    <p:sldId id="279" r:id="rId17"/>
    <p:sldId id="281" r:id="rId18"/>
    <p:sldId id="283" r:id="rId19"/>
    <p:sldId id="282" r:id="rId20"/>
    <p:sldId id="272" r:id="rId21"/>
    <p:sldId id="276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00FF00"/>
    <a:srgbClr val="C9AD37"/>
    <a:srgbClr val="CC9900"/>
    <a:srgbClr val="BFA229"/>
    <a:srgbClr val="FFCC99"/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12C8C85-51F0-491E-9774-3900AFEF0FD7}" styleName="Светлый стиль 2 —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E8B1032C-EA38-4F05-BA0D-38AFFFC7BED3}" styleName="Светлый стиль 3 —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>
      <p:cViewPr varScale="1">
        <p:scale>
          <a:sx n="70" d="100"/>
          <a:sy n="70" d="100"/>
        </p:scale>
        <p:origin x="1410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4348" y="214290"/>
            <a:ext cx="7772400" cy="1470025"/>
          </a:xfrm>
          <a:gradFill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5400000" scaled="0"/>
          </a:gradFill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28728" y="1785926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AF74E-50D2-498C-93A6-338FD8FBD707}" type="datetimeFigureOut">
              <a:rPr lang="en-US" smtClean="0"/>
              <a:pPr/>
              <a:t>1/5/2020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EBE45-77DC-491E-93E3-006FE92EB9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AF74E-50D2-498C-93A6-338FD8FBD707}" type="datetimeFigureOut">
              <a:rPr lang="en-US" smtClean="0"/>
              <a:pPr/>
              <a:t>1/5/2020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EBE45-77DC-491E-93E3-006FE92EB9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AF74E-50D2-498C-93A6-338FD8FBD707}" type="datetimeFigureOut">
              <a:rPr lang="en-US" smtClean="0"/>
              <a:pPr/>
              <a:t>1/5/2020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EBE45-77DC-491E-93E3-006FE92EB9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gradFill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5400000" scaled="0"/>
          </a:gradFill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AF74E-50D2-498C-93A6-338FD8FBD707}" type="datetimeFigureOut">
              <a:rPr lang="en-US" smtClean="0"/>
              <a:pPr/>
              <a:t>1/5/2020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EBE45-77DC-491E-93E3-006FE92EB9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AF74E-50D2-498C-93A6-338FD8FBD707}" type="datetimeFigureOut">
              <a:rPr lang="en-US" smtClean="0"/>
              <a:pPr/>
              <a:t>1/5/2020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EBE45-77DC-491E-93E3-006FE92EB9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AF74E-50D2-498C-93A6-338FD8FBD707}" type="datetimeFigureOut">
              <a:rPr lang="en-US" smtClean="0"/>
              <a:pPr/>
              <a:t>1/5/2020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EBE45-77DC-491E-93E3-006FE92EB9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AF74E-50D2-498C-93A6-338FD8FBD707}" type="datetimeFigureOut">
              <a:rPr lang="en-US" smtClean="0"/>
              <a:pPr/>
              <a:t>1/5/2020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EBE45-77DC-491E-93E3-006FE92EB9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AF74E-50D2-498C-93A6-338FD8FBD707}" type="datetimeFigureOut">
              <a:rPr lang="en-US" smtClean="0"/>
              <a:pPr/>
              <a:t>1/5/2020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EBE45-77DC-491E-93E3-006FE92EB9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AF74E-50D2-498C-93A6-338FD8FBD707}" type="datetimeFigureOut">
              <a:rPr lang="en-US" smtClean="0"/>
              <a:pPr/>
              <a:t>1/5/2020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EBE45-77DC-491E-93E3-006FE92EB9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AF74E-50D2-498C-93A6-338FD8FBD707}" type="datetimeFigureOut">
              <a:rPr lang="en-US" smtClean="0"/>
              <a:pPr/>
              <a:t>1/5/2020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EBE45-77DC-491E-93E3-006FE92EB9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AF74E-50D2-498C-93A6-338FD8FBD707}" type="datetimeFigureOut">
              <a:rPr lang="en-US" smtClean="0"/>
              <a:pPr/>
              <a:t>1/5/2020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EBE45-77DC-491E-93E3-006FE92EB9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gradFill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5400000" scaled="0"/>
          </a:gra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solidFill>
            <a:srgbClr val="CC6600">
              <a:alpha val="14902"/>
            </a:srgbClr>
          </a:solidFill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9AF74E-50D2-498C-93A6-338FD8FBD707}" type="datetimeFigureOut">
              <a:rPr lang="en-US" smtClean="0"/>
              <a:pPr/>
              <a:t>1/5/2020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3EBE45-77DC-491E-93E3-006FE92EB96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FFCC99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FFCC99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FFCC99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FFCC99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FFCC99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" Target="slide3.xml"/><Relationship Id="rId1" Type="http://schemas.openxmlformats.org/officeDocument/2006/relationships/slideLayout" Target="../slideLayouts/slideLayout1.xml"/><Relationship Id="rId6" Type="http://schemas.openxmlformats.org/officeDocument/2006/relationships/slide" Target="slide13.xml"/><Relationship Id="rId5" Type="http://schemas.openxmlformats.org/officeDocument/2006/relationships/slide" Target="slide17.xml"/><Relationship Id="rId4" Type="http://schemas.openxmlformats.org/officeDocument/2006/relationships/slide" Target="slide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" Target="slide8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Relationship Id="rId5" Type="http://schemas.openxmlformats.org/officeDocument/2006/relationships/slide" Target="slide1.xml"/><Relationship Id="rId4" Type="http://schemas.openxmlformats.org/officeDocument/2006/relationships/slide" Target="slide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83480"/>
            <a:ext cx="7697824" cy="1766259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ru-RU" sz="3600" b="1" dirty="0">
                <a:latin typeface="Arial" panose="020B0604020202020204" pitchFamily="34" charset="0"/>
                <a:cs typeface="Arial" panose="020B0604020202020204" pitchFamily="34" charset="0"/>
              </a:rPr>
              <a:t>Сочинение-описание </a:t>
            </a:r>
            <a:r>
              <a:rPr lang="ru-RU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по картине</a:t>
            </a:r>
            <a:r>
              <a:rPr lang="ru-RU" sz="4000" i="1" cap="all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4000" i="1" cap="all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Ю.Н. Кротова </a:t>
            </a:r>
            <a:b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«Куклы»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Скругленная прямоугольная выноска 3">
            <a:hlinkClick r:id="rId2" action="ppaction://hlinksldjump"/>
          </p:cNvPr>
          <p:cNvSpPr/>
          <p:nvPr/>
        </p:nvSpPr>
        <p:spPr>
          <a:xfrm>
            <a:off x="1470440" y="2239263"/>
            <a:ext cx="2295872" cy="864096"/>
          </a:xfrm>
          <a:prstGeom prst="wedgeRoundRectCallou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Сведения о художнике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7" name="Скругленная прямоугольная выноска 6">
            <a:hlinkClick r:id="rId3" action="ppaction://hlinksldjump"/>
          </p:cNvPr>
          <p:cNvSpPr/>
          <p:nvPr/>
        </p:nvSpPr>
        <p:spPr>
          <a:xfrm>
            <a:off x="395536" y="3420297"/>
            <a:ext cx="2295872" cy="1172227"/>
          </a:xfrm>
          <a:prstGeom prst="wedgeRoundRectCallou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Репродукция картины «Куклы»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8" name="Скругленная прямоугольная выноска 7">
            <a:hlinkClick r:id="rId4" action="ppaction://hlinksldjump"/>
          </p:cNvPr>
          <p:cNvSpPr/>
          <p:nvPr/>
        </p:nvSpPr>
        <p:spPr>
          <a:xfrm>
            <a:off x="4139952" y="2239263"/>
            <a:ext cx="1570576" cy="824439"/>
          </a:xfrm>
          <a:prstGeom prst="wedgeRoundRectCallou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План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9" name="Скругленная прямоугольная выноска 8">
            <a:hlinkClick r:id="rId5" action="ppaction://hlinksldjump"/>
          </p:cNvPr>
          <p:cNvSpPr/>
          <p:nvPr/>
        </p:nvSpPr>
        <p:spPr>
          <a:xfrm>
            <a:off x="6317137" y="3356992"/>
            <a:ext cx="2295872" cy="1298838"/>
          </a:xfrm>
          <a:prstGeom prst="wedgeRoundRectCallou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Образцы предложений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2" name="Скругленная прямоугольная выноска 11">
            <a:hlinkClick r:id="rId6" action="ppaction://hlinksldjump"/>
          </p:cNvPr>
          <p:cNvSpPr/>
          <p:nvPr/>
        </p:nvSpPr>
        <p:spPr>
          <a:xfrm>
            <a:off x="6084168" y="2297579"/>
            <a:ext cx="1712277" cy="747464"/>
          </a:xfrm>
          <a:prstGeom prst="wedgeRoundRectCallou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Вспомним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3448" y="0"/>
            <a:ext cx="8229600" cy="692696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Описание картины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836712"/>
            <a:ext cx="8928992" cy="5904656"/>
          </a:xfrm>
          <a:solidFill>
            <a:schemeClr val="bg2">
              <a:lumMod val="90000"/>
            </a:schemeClr>
          </a:solidFill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tx1"/>
                </a:solidFill>
                <a:hlinkClick r:id="rId2" action="ppaction://hlinksldjump"/>
              </a:rPr>
              <a:t>Сюжет картины (О чем повествуется в картине?)</a:t>
            </a:r>
            <a:endParaRPr lang="ru-RU" sz="3600" dirty="0" smtClean="0">
              <a:solidFill>
                <a:schemeClr val="tx1"/>
              </a:solidFill>
            </a:endParaRPr>
          </a:p>
          <a:p>
            <a:r>
              <a:rPr lang="ru-RU" sz="3600" dirty="0" smtClean="0">
                <a:solidFill>
                  <a:schemeClr val="tx1"/>
                </a:solidFill>
                <a:hlinkClick r:id="rId3" action="ppaction://hlinksldjump"/>
              </a:rPr>
              <a:t>Что изображено на переднем плане?</a:t>
            </a:r>
            <a:endParaRPr lang="ru-RU" sz="3600" dirty="0" smtClean="0">
              <a:solidFill>
                <a:schemeClr val="tx1"/>
              </a:solidFill>
            </a:endParaRPr>
          </a:p>
          <a:p>
            <a:r>
              <a:rPr lang="ru-RU" sz="3600" dirty="0" smtClean="0">
                <a:solidFill>
                  <a:schemeClr val="tx1"/>
                </a:solidFill>
                <a:hlinkClick r:id="rId4" action="ppaction://hlinksldjump"/>
              </a:rPr>
              <a:t>Что изображено на заднем плане картины?</a:t>
            </a:r>
            <a:endParaRPr lang="ru-RU" sz="3600" dirty="0" smtClean="0">
              <a:solidFill>
                <a:schemeClr val="tx1"/>
              </a:solidFill>
            </a:endParaRPr>
          </a:p>
          <a:p>
            <a:r>
              <a:rPr lang="ru-RU" sz="3600" dirty="0" smtClean="0">
                <a:solidFill>
                  <a:schemeClr val="tx1"/>
                </a:solidFill>
                <a:hlinkClick r:id="rId2" action="ppaction://hlinksldjump"/>
              </a:rPr>
              <a:t>Опишите героев картины </a:t>
            </a:r>
            <a:endParaRPr lang="ru-RU" sz="3600" dirty="0" smtClean="0">
              <a:solidFill>
                <a:schemeClr val="tx1"/>
              </a:solidFill>
            </a:endParaRPr>
          </a:p>
          <a:p>
            <a:r>
              <a:rPr lang="ru-RU" sz="3600" dirty="0" smtClean="0">
                <a:solidFill>
                  <a:schemeClr val="tx1"/>
                </a:solidFill>
                <a:hlinkClick r:id="rId2" action="ppaction://hlinksldjump"/>
              </a:rPr>
              <a:t>Детали картины </a:t>
            </a:r>
            <a:endParaRPr lang="ru-RU" sz="3600" dirty="0" smtClean="0">
              <a:solidFill>
                <a:schemeClr val="tx1"/>
              </a:solidFill>
            </a:endParaRPr>
          </a:p>
          <a:p>
            <a:r>
              <a:rPr lang="ru-RU" sz="3600" dirty="0">
                <a:solidFill>
                  <a:schemeClr val="tx1"/>
                </a:solidFill>
                <a:hlinkClick r:id="rId2" action="ppaction://hlinksldjump"/>
              </a:rPr>
              <a:t>основные цвета (краски) картины (почему художник выбрал именно их)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460432" y="6237312"/>
            <a:ext cx="683568" cy="620688"/>
          </a:xfrm>
          <a:prstGeom prst="actionButtonHom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3317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" t="959" r="42028" b="44315"/>
          <a:stretch/>
        </p:blipFill>
        <p:spPr>
          <a:xfrm>
            <a:off x="113220" y="2105852"/>
            <a:ext cx="5688632" cy="463551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113220" y="244779"/>
            <a:ext cx="2082516" cy="138499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1. Сколько кукол у девочки?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361573" y="244779"/>
            <a:ext cx="3440279" cy="156966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2. Какие впечатления у вас вызывают куклы ?</a:t>
            </a:r>
            <a:endParaRPr lang="ru-RU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5981216" y="491000"/>
            <a:ext cx="2952328" cy="107721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3. Чем они вас привлекают? </a:t>
            </a:r>
            <a:endParaRPr lang="ru-RU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5975375" y="1988840"/>
            <a:ext cx="2952328" cy="206210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4. Какие примечательные детали есть у каждой куклы</a:t>
            </a:r>
            <a:endParaRPr lang="ru-RU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5907559" y="4293096"/>
            <a:ext cx="3087960" cy="206210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3200" dirty="0"/>
              <a:t>5</a:t>
            </a:r>
            <a:r>
              <a:rPr lang="ru-RU" sz="3200" dirty="0" smtClean="0"/>
              <a:t>. Описывая кукол, используйте прилагательные </a:t>
            </a:r>
            <a:endParaRPr lang="ru-RU" sz="3200" dirty="0"/>
          </a:p>
        </p:txBody>
      </p:sp>
      <p:sp>
        <p:nvSpPr>
          <p:cNvPr id="11" name="Управляющая кнопка: домой 10">
            <a:hlinkClick r:id="rId3" action="ppaction://hlinksldjump" highlightClick="1"/>
          </p:cNvPr>
          <p:cNvSpPr/>
          <p:nvPr/>
        </p:nvSpPr>
        <p:spPr>
          <a:xfrm>
            <a:off x="8532440" y="6237312"/>
            <a:ext cx="611560" cy="620688"/>
          </a:xfrm>
          <a:prstGeom prst="actionButtonHom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6941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9852" y="0"/>
            <a:ext cx="2016224" cy="563354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r>
              <a:rPr lang="ru-RU" dirty="0" smtClean="0"/>
              <a:t>План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07504" y="751994"/>
            <a:ext cx="9036496" cy="501675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1.</a:t>
            </a:r>
            <a:r>
              <a:rPr lang="ru-R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200" b="1" dirty="0">
                <a:latin typeface="Arial" panose="020B0604020202020204" pitchFamily="34" charset="0"/>
                <a:cs typeface="Arial" panose="020B0604020202020204" pitchFamily="34" charset="0"/>
              </a:rPr>
              <a:t>Слово о художнике</a:t>
            </a:r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(Стиль художника)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3200" b="1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ru-R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ru-RU" sz="3200" b="1" dirty="0">
                <a:latin typeface="Arial" panose="020B0604020202020204" pitchFamily="34" charset="0"/>
                <a:cs typeface="Arial" panose="020B0604020202020204" pitchFamily="34" charset="0"/>
              </a:rPr>
              <a:t>Описание картины </a:t>
            </a:r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(«Своей </a:t>
            </a:r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картиной художник хотел показать, </a:t>
            </a:r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что…»)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3200" b="1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ru-R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ru-RU" sz="3200" b="1" dirty="0">
                <a:latin typeface="Arial" panose="020B0604020202020204" pitchFamily="34" charset="0"/>
                <a:cs typeface="Arial" panose="020B0604020202020204" pitchFamily="34" charset="0"/>
              </a:rPr>
              <a:t>Композиция картины:</a:t>
            </a:r>
          </a:p>
          <a:p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а) </a:t>
            </a:r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главная героиня </a:t>
            </a:r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картины (внешность, поза, </a:t>
            </a:r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одежда).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б) </a:t>
            </a:r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выразительные детали каждой куклы.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в) </a:t>
            </a:r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местонахождение кукол и девочки.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3200" b="1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US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ru-RU" sz="3200" b="1" dirty="0">
                <a:latin typeface="Arial" panose="020B0604020202020204" pitchFamily="34" charset="0"/>
                <a:cs typeface="Arial" panose="020B0604020202020204" pitchFamily="34" charset="0"/>
              </a:rPr>
              <a:t>Основная мысль картины</a:t>
            </a:r>
          </a:p>
          <a:p>
            <a:r>
              <a:rPr lang="ru-RU" sz="3200" b="1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ru-R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  </a:t>
            </a:r>
            <a:r>
              <a:rPr lang="ru-RU" sz="3200" b="1" dirty="0">
                <a:latin typeface="Arial" panose="020B0604020202020204" pitchFamily="34" charset="0"/>
                <a:cs typeface="Arial" panose="020B0604020202020204" pitchFamily="34" charset="0"/>
              </a:rPr>
              <a:t>Моё отношение к картине.</a:t>
            </a:r>
          </a:p>
        </p:txBody>
      </p:sp>
      <p:pic>
        <p:nvPicPr>
          <p:cNvPr id="5" name="Рисунок 4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7537" y="6165304"/>
            <a:ext cx="836463" cy="692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5073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3968914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427984"/>
                <a:gridCol w="4716016"/>
              </a:tblGrid>
              <a:tr h="1369924">
                <a:tc gridSpan="2"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Запятая в предложениях с однородными членами </a:t>
                      </a:r>
                      <a:endParaRPr lang="ru-RU" sz="4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491598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  <a:cs typeface="AngsanaUPC" panose="02020603050405020304" pitchFamily="18" charset="-34"/>
                        </a:rPr>
                        <a:t>При бессоюзном</a:t>
                      </a:r>
                      <a:r>
                        <a:rPr lang="ru-RU" sz="2400" baseline="0" dirty="0" smtClean="0">
                          <a:solidFill>
                            <a:schemeClr val="tx1"/>
                          </a:solidFill>
                          <a:cs typeface="AngsanaUPC" panose="02020603050405020304" pitchFamily="18" charset="-34"/>
                        </a:rPr>
                        <a:t> соединении, перечислительной интонации</a:t>
                      </a:r>
                    </a:p>
                    <a:p>
                      <a:pPr algn="ctr"/>
                      <a:r>
                        <a:rPr lang="ru-RU" sz="3200" b="1" baseline="0" dirty="0" smtClean="0">
                          <a:solidFill>
                            <a:schemeClr val="tx1"/>
                          </a:solidFill>
                          <a:cs typeface="AngsanaUPC" panose="02020603050405020304" pitchFamily="18" charset="-34"/>
                        </a:rPr>
                        <a:t>О, О, О, 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 smtClean="0"/>
                    </a:p>
                    <a:p>
                      <a:pPr algn="ctr"/>
                      <a:r>
                        <a:rPr lang="ru-RU" sz="2400" dirty="0" smtClean="0"/>
                        <a:t>Кукла, на переднем плане, сидела в голубой</a:t>
                      </a:r>
                      <a:r>
                        <a:rPr lang="ru-RU" sz="2400" baseline="0" dirty="0" smtClean="0"/>
                        <a:t> рубашке, на ногах </a:t>
                      </a:r>
                      <a:endParaRPr lang="ru-RU" sz="2400" dirty="0"/>
                    </a:p>
                  </a:txBody>
                  <a:tcPr/>
                </a:tc>
              </a:tr>
              <a:tr h="2601623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При однородных соединительных и разделительных союзах</a:t>
                      </a:r>
                    </a:p>
                    <a:p>
                      <a:pPr algn="ctr"/>
                      <a:r>
                        <a:rPr lang="ru-RU" sz="3600" b="1" baseline="0" dirty="0" smtClean="0">
                          <a:solidFill>
                            <a:schemeClr val="tx1"/>
                          </a:solidFill>
                          <a:cs typeface="AngsanaUPC" panose="02020603050405020304" pitchFamily="18" charset="-34"/>
                        </a:rPr>
                        <a:t>О </a:t>
                      </a:r>
                      <a:r>
                        <a:rPr lang="ru-RU" sz="1800" b="1" baseline="0" dirty="0" smtClean="0">
                          <a:solidFill>
                            <a:schemeClr val="tx1"/>
                          </a:solidFill>
                          <a:cs typeface="AngsanaUPC" panose="02020603050405020304" pitchFamily="18" charset="-34"/>
                        </a:rPr>
                        <a:t>и</a:t>
                      </a:r>
                      <a:r>
                        <a:rPr lang="ru-RU" sz="3600" b="1" baseline="0" dirty="0" smtClean="0">
                          <a:solidFill>
                            <a:schemeClr val="tx1"/>
                          </a:solidFill>
                          <a:cs typeface="AngsanaUPC" panose="02020603050405020304" pitchFamily="18" charset="-34"/>
                        </a:rPr>
                        <a:t> О</a:t>
                      </a:r>
                    </a:p>
                    <a:p>
                      <a:pPr algn="ctr"/>
                      <a:r>
                        <a:rPr lang="ru-RU" sz="3600" b="1" baseline="0" dirty="0" smtClean="0">
                          <a:solidFill>
                            <a:schemeClr val="tx1"/>
                          </a:solidFill>
                          <a:cs typeface="AngsanaUPC" panose="02020603050405020304" pitchFamily="18" charset="-34"/>
                        </a:rPr>
                        <a:t>О </a:t>
                      </a:r>
                      <a:r>
                        <a:rPr lang="ru-RU" sz="1800" b="1" baseline="0" dirty="0" smtClean="0">
                          <a:solidFill>
                            <a:schemeClr val="tx1"/>
                          </a:solidFill>
                          <a:cs typeface="AngsanaUPC" panose="02020603050405020304" pitchFamily="18" charset="-34"/>
                        </a:rPr>
                        <a:t>или</a:t>
                      </a:r>
                      <a:r>
                        <a:rPr lang="ru-RU" sz="3600" b="1" baseline="0" dirty="0" smtClean="0">
                          <a:solidFill>
                            <a:schemeClr val="tx1"/>
                          </a:solidFill>
                          <a:cs typeface="AngsanaUPC" panose="02020603050405020304" pitchFamily="18" charset="-34"/>
                        </a:rPr>
                        <a:t> О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sz="2400" dirty="0" smtClean="0"/>
                        <a:t>На картине </a:t>
                      </a:r>
                      <a:r>
                        <a:rPr lang="ru-RU" sz="2400" u="none" dirty="0" smtClean="0"/>
                        <a:t>художник</a:t>
                      </a:r>
                      <a:r>
                        <a:rPr lang="ru-RU" sz="2400" b="1" i="0" dirty="0" smtClean="0"/>
                        <a:t> </a:t>
                      </a:r>
                      <a:r>
                        <a:rPr lang="ru-RU" sz="2400" b="0" i="0" u="none" spc="100" baseline="0" dirty="0" smtClean="0"/>
                        <a:t>изобразил</a:t>
                      </a:r>
                      <a:r>
                        <a:rPr lang="ru-RU" sz="2400" b="1" i="0" baseline="0" dirty="0" smtClean="0"/>
                        <a:t> </a:t>
                      </a:r>
                      <a:r>
                        <a:rPr lang="ru-RU" sz="2400" baseline="0" dirty="0" smtClean="0"/>
                        <a:t>разных кукол с</a:t>
                      </a:r>
                      <a:r>
                        <a:rPr lang="ru-RU" sz="2000" baseline="0" dirty="0" smtClean="0"/>
                        <a:t> </a:t>
                      </a:r>
                      <a:r>
                        <a:rPr lang="ru-RU" sz="3600" u="wavyHeavy" baseline="0" dirty="0" smtClean="0"/>
                        <a:t>длинными</a:t>
                      </a:r>
                      <a:r>
                        <a:rPr lang="ru-RU" sz="2000" u="wavyHeavy" baseline="0" dirty="0" smtClean="0"/>
                        <a:t> </a:t>
                      </a:r>
                      <a:r>
                        <a:rPr lang="ru-RU" sz="2000" baseline="0" dirty="0" smtClean="0"/>
                        <a:t>и </a:t>
                      </a:r>
                      <a:r>
                        <a:rPr lang="ru-RU" sz="3600" u="wavyHeavy" baseline="0" dirty="0" smtClean="0"/>
                        <a:t>короткими</a:t>
                      </a:r>
                      <a:r>
                        <a:rPr lang="ru-RU" sz="3600" baseline="0" dirty="0" smtClean="0"/>
                        <a:t> </a:t>
                      </a:r>
                      <a:r>
                        <a:rPr lang="ru-RU" sz="2400" baseline="0" dirty="0" smtClean="0"/>
                        <a:t>волосами, </a:t>
                      </a:r>
                      <a:r>
                        <a:rPr lang="ru-RU" sz="3200" u="dotted" baseline="0" dirty="0" smtClean="0"/>
                        <a:t>в платьях</a:t>
                      </a:r>
                      <a:r>
                        <a:rPr lang="ru-RU" sz="3200" u="none" baseline="0" dirty="0" smtClean="0"/>
                        <a:t> или </a:t>
                      </a:r>
                      <a:r>
                        <a:rPr lang="ru-RU" sz="3200" u="dotted" baseline="0" dirty="0" smtClean="0"/>
                        <a:t>штанах. </a:t>
                      </a:r>
                      <a:endParaRPr lang="ru-RU" sz="3200" u="dotted" baseline="0" dirty="0"/>
                    </a:p>
                  </a:txBody>
                  <a:tcPr/>
                </a:tc>
              </a:tr>
              <a:tr h="1394855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При одиночных</a:t>
                      </a:r>
                      <a:r>
                        <a:rPr lang="ru-RU" baseline="0" dirty="0" smtClean="0"/>
                        <a:t> противительных союзах</a:t>
                      </a:r>
                    </a:p>
                    <a:p>
                      <a:pPr algn="ctr"/>
                      <a:r>
                        <a:rPr lang="ru-RU" sz="3200" b="1" baseline="0" dirty="0" smtClean="0">
                          <a:solidFill>
                            <a:schemeClr val="tx1"/>
                          </a:solidFill>
                          <a:cs typeface="AngsanaUPC" panose="02020603050405020304" pitchFamily="18" charset="-34"/>
                        </a:rPr>
                        <a:t>О, но О</a:t>
                      </a:r>
                    </a:p>
                    <a:p>
                      <a:pPr algn="ctr"/>
                      <a:r>
                        <a:rPr lang="ru-RU" sz="3200" b="1" baseline="0" dirty="0" smtClean="0">
                          <a:solidFill>
                            <a:schemeClr val="tx1"/>
                          </a:solidFill>
                          <a:cs typeface="AngsanaUPC" panose="02020603050405020304" pitchFamily="18" charset="-34"/>
                        </a:rPr>
                        <a:t>О, да (=но) О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" name="Рисунок 2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7537" y="6165304"/>
            <a:ext cx="836463" cy="692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6336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96752"/>
          </a:xfrm>
          <a:gradFill>
            <a:gsLst>
              <a:gs pos="0">
                <a:srgbClr val="FFC000"/>
              </a:gs>
              <a:gs pos="30000">
                <a:srgbClr val="FFFF00"/>
              </a:gs>
              <a:gs pos="77000">
                <a:srgbClr val="FFFF00"/>
              </a:gs>
              <a:gs pos="100000">
                <a:srgbClr val="FFC000"/>
              </a:gs>
            </a:gsLst>
          </a:gradFill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Правописание слов-помощников</a:t>
            </a:r>
            <a:b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существительных 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62196501"/>
              </p:ext>
            </p:extLst>
          </p:nvPr>
        </p:nvGraphicFramePr>
        <p:xfrm>
          <a:off x="0" y="1268760"/>
          <a:ext cx="9144000" cy="558924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9144000"/>
              </a:tblGrid>
              <a:tr h="558924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ru-RU" sz="4000" b="0" u="dbl" spc="300" baseline="0" dirty="0" smtClean="0">
                          <a:solidFill>
                            <a:srgbClr val="0099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</a:t>
                      </a:r>
                      <a:r>
                        <a:rPr lang="ru-RU" sz="4000" b="0" spc="30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</a:t>
                      </a:r>
                      <a:r>
                        <a:rPr lang="ru-RU" sz="4000" b="0" spc="3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л</a:t>
                      </a:r>
                      <a:r>
                        <a:rPr lang="ru-RU" sz="4000" b="0" spc="30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</a:t>
                      </a:r>
                      <a:r>
                        <a:rPr lang="ru-RU" sz="4000" b="0" u="dbl" spc="300" baseline="0" dirty="0" smtClean="0">
                          <a:solidFill>
                            <a:srgbClr val="0099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</a:t>
                      </a:r>
                      <a:r>
                        <a:rPr lang="ru-RU" sz="4000" b="0" spc="3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</a:t>
                      </a:r>
                      <a:r>
                        <a:rPr lang="ru-RU" sz="4000" b="0" spc="30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</a:t>
                      </a:r>
                      <a:r>
                        <a:rPr lang="ru-RU" sz="4000" b="1" spc="3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ru-RU" sz="4000" b="0" spc="30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</a:t>
                      </a:r>
                      <a:r>
                        <a:rPr lang="ru-RU" sz="4000" b="0" spc="300" dirty="0" err="1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</a:t>
                      </a:r>
                      <a:r>
                        <a:rPr lang="ru-RU" sz="4000" b="0" spc="30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</a:t>
                      </a:r>
                      <a:r>
                        <a:rPr lang="ru-RU" sz="4000" b="0" spc="300" dirty="0" err="1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</a:t>
                      </a:r>
                      <a:r>
                        <a:rPr lang="ru-RU" sz="4000" b="0" spc="30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дукц</a:t>
                      </a:r>
                      <a:r>
                        <a:rPr lang="ru-RU" sz="4000" b="0" spc="300" dirty="0" err="1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ИЯ</a:t>
                      </a:r>
                      <a:r>
                        <a:rPr lang="ru-RU" sz="4000" b="1" spc="3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ru-RU" sz="4000" b="0" spc="3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</a:t>
                      </a:r>
                      <a:r>
                        <a:rPr lang="ru-RU" sz="4000" b="0" spc="30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</a:t>
                      </a:r>
                      <a:r>
                        <a:rPr lang="ru-RU" sz="4000" b="0" spc="3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ва</a:t>
                      </a:r>
                      <a:r>
                        <a:rPr lang="ru-RU" sz="4000" b="0" u="sng" spc="300" dirty="0" smtClean="0">
                          <a:solidFill>
                            <a:srgbClr val="0099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</a:t>
                      </a:r>
                      <a:r>
                        <a:rPr lang="ru-RU" sz="4000" b="0" u="dbl" spc="300" baseline="0" dirty="0" smtClean="0">
                          <a:solidFill>
                            <a:srgbClr val="0099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Ч</a:t>
                      </a:r>
                      <a:r>
                        <a:rPr lang="ru-RU" sz="4000" b="0" spc="30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</a:t>
                      </a:r>
                      <a:r>
                        <a:rPr lang="ru-RU" sz="4000" b="0" u="dbl" spc="300" baseline="0" dirty="0" smtClean="0">
                          <a:solidFill>
                            <a:srgbClr val="0099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</a:t>
                      </a:r>
                      <a:r>
                        <a:rPr lang="ru-RU" sz="4000" b="0" spc="3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</a:t>
                      </a:r>
                      <a:r>
                        <a:rPr lang="ru-RU" sz="4000" b="0" spc="3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руба</a:t>
                      </a:r>
                      <a:r>
                        <a:rPr lang="ru-RU" sz="4000" b="0" u="dbl" spc="300" baseline="0" dirty="0" smtClean="0">
                          <a:solidFill>
                            <a:srgbClr val="0099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Ш</a:t>
                      </a:r>
                      <a:r>
                        <a:rPr lang="ru-RU" sz="4000" b="0" spc="300" baseline="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</a:t>
                      </a:r>
                      <a:r>
                        <a:rPr lang="ru-RU" sz="4000" b="0" u="sng" spc="300" baseline="0" dirty="0" smtClean="0">
                          <a:solidFill>
                            <a:srgbClr val="0099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</a:t>
                      </a:r>
                      <a:r>
                        <a:rPr lang="ru-RU" sz="4000" b="0" u="dbl" spc="300" baseline="0" dirty="0" smtClean="0">
                          <a:solidFill>
                            <a:srgbClr val="0099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</a:t>
                      </a:r>
                      <a:r>
                        <a:rPr lang="ru-RU" sz="4000" b="0" spc="3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а, б</a:t>
                      </a:r>
                      <a:r>
                        <a:rPr lang="ru-RU" sz="4000" b="0" spc="300" baseline="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</a:t>
                      </a:r>
                      <a:r>
                        <a:rPr lang="ru-RU" sz="4000" b="0" u="dbl" spc="300" baseline="0" dirty="0" smtClean="0">
                          <a:solidFill>
                            <a:srgbClr val="0099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Ш</a:t>
                      </a:r>
                      <a:r>
                        <a:rPr lang="ru-RU" sz="4000" b="0" spc="3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</a:t>
                      </a:r>
                      <a:r>
                        <a:rPr lang="ru-RU" sz="4000" b="0" spc="300" baseline="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</a:t>
                      </a:r>
                      <a:r>
                        <a:rPr lang="ru-RU" sz="4000" b="0" u="dbl" spc="300" baseline="0" dirty="0" smtClean="0">
                          <a:solidFill>
                            <a:srgbClr val="0099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ЧК</a:t>
                      </a:r>
                      <a:r>
                        <a:rPr lang="ru-RU" sz="4000" b="0" spc="3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и, </a:t>
                      </a:r>
                      <a:r>
                        <a:rPr lang="ru-RU" sz="4000" b="0" u="none" spc="300" baseline="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</a:t>
                      </a:r>
                      <a:r>
                        <a:rPr lang="ru-RU" sz="4000" b="0" spc="300" baseline="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</a:t>
                      </a:r>
                      <a:r>
                        <a:rPr lang="ru-RU" sz="4000" b="0" u="sng" spc="300" baseline="0" dirty="0" err="1" smtClean="0">
                          <a:solidFill>
                            <a:srgbClr val="0099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Ж</a:t>
                      </a:r>
                      <a:r>
                        <a:rPr lang="ru-RU" sz="4000" b="0" u="dbl" spc="300" baseline="0" dirty="0" err="1" smtClean="0">
                          <a:solidFill>
                            <a:srgbClr val="009900"/>
                          </a:solidFill>
                          <a:uFill>
                            <a:solidFill>
                              <a:schemeClr val="accent3">
                                <a:lumMod val="50000"/>
                              </a:schemeClr>
                            </a:solidFill>
                          </a:u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</a:t>
                      </a:r>
                      <a:r>
                        <a:rPr lang="ru-RU" sz="4000" b="0" spc="300" baseline="0" dirty="0" err="1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</a:t>
                      </a:r>
                      <a:r>
                        <a:rPr lang="ru-RU" sz="4000" b="0" spc="300" baseline="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ми</a:t>
                      </a:r>
                      <a:r>
                        <a:rPr lang="ru-RU" sz="4000" b="0" spc="3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в</a:t>
                      </a:r>
                      <a:r>
                        <a:rPr lang="ru-RU" sz="4000" b="0" spc="300" baseline="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</a:t>
                      </a:r>
                      <a:r>
                        <a:rPr lang="ru-RU" sz="4000" b="0" spc="3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л</a:t>
                      </a:r>
                      <a:r>
                        <a:rPr lang="ru-RU" sz="4000" b="0" spc="300" baseline="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</a:t>
                      </a:r>
                      <a:r>
                        <a:rPr lang="ru-RU" sz="4000" b="0" u="dbl" spc="300" baseline="0" dirty="0" smtClean="0">
                          <a:solidFill>
                            <a:srgbClr val="0099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</a:t>
                      </a:r>
                      <a:r>
                        <a:rPr lang="ru-RU" sz="4000" b="0" spc="3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ами, пл</a:t>
                      </a:r>
                      <a:r>
                        <a:rPr lang="ru-RU" sz="4000" b="0" spc="300" baseline="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</a:t>
                      </a:r>
                      <a:r>
                        <a:rPr lang="ru-RU" sz="4000" b="0" spc="3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</a:t>
                      </a:r>
                      <a:r>
                        <a:rPr lang="ru-RU" sz="4000" b="0" spc="300" baseline="0" dirty="0" smtClean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Ь</a:t>
                      </a:r>
                      <a:r>
                        <a:rPr lang="ru-RU" sz="4000" b="0" spc="3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</a:t>
                      </a:r>
                      <a:r>
                        <a:rPr lang="ru-RU" sz="4000" b="0" u="dbl" spc="300" baseline="0" dirty="0" smtClean="0">
                          <a:solidFill>
                            <a:srgbClr val="0099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ШК</a:t>
                      </a:r>
                      <a:r>
                        <a:rPr lang="ru-RU" sz="4000" b="0" spc="3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</a:t>
                      </a:r>
                      <a:endParaRPr lang="ru-RU" sz="4800" b="0" spc="3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5" name="Рисунок 4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7537" y="6165304"/>
            <a:ext cx="836463" cy="692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5501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340768"/>
          </a:xfrm>
          <a:gradFill>
            <a:gsLst>
              <a:gs pos="0">
                <a:srgbClr val="FFC000"/>
              </a:gs>
              <a:gs pos="30000">
                <a:srgbClr val="FFFF00"/>
              </a:gs>
              <a:gs pos="77000">
                <a:srgbClr val="FFFF00"/>
              </a:gs>
              <a:gs pos="100000">
                <a:srgbClr val="FFC000"/>
              </a:gs>
            </a:gsLst>
          </a:gradFill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Правописание слов-помощников </a:t>
            </a:r>
            <a:b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прилагательных 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63436867"/>
              </p:ext>
            </p:extLst>
          </p:nvPr>
        </p:nvGraphicFramePr>
        <p:xfrm>
          <a:off x="0" y="1412776"/>
          <a:ext cx="9144000" cy="545592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9144000"/>
              </a:tblGrid>
              <a:tr h="5445224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ru-RU" sz="4400" b="0" spc="300" baseline="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</a:t>
                      </a:r>
                      <a:r>
                        <a:rPr lang="ru-RU" sz="4400" b="0" spc="300" baseline="0" dirty="0" err="1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</a:t>
                      </a:r>
                      <a:r>
                        <a:rPr lang="ru-RU" sz="4400" b="0" spc="300" baseline="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л</a:t>
                      </a:r>
                      <a:r>
                        <a:rPr lang="ru-RU" sz="4400" b="0" spc="300" baseline="0" dirty="0" err="1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</a:t>
                      </a:r>
                      <a:r>
                        <a:rPr lang="ru-RU" sz="4400" b="0" spc="300" baseline="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</a:t>
                      </a:r>
                      <a:r>
                        <a:rPr lang="ru-RU" sz="4400" b="0" spc="300" baseline="0" dirty="0" err="1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</a:t>
                      </a:r>
                      <a:r>
                        <a:rPr lang="ru-RU" sz="4400" b="0" spc="300" baseline="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</a:t>
                      </a:r>
                      <a:r>
                        <a:rPr lang="ru-RU" sz="4400" b="0" spc="300" baseline="0" dirty="0" err="1" smtClean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Ь</a:t>
                      </a:r>
                      <a:r>
                        <a:rPr lang="ru-RU" sz="4400" b="0" u="dbl" spc="300" baseline="0" dirty="0" err="1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</a:t>
                      </a:r>
                      <a:r>
                        <a:rPr lang="ru-RU" sz="4400" b="0" spc="300" baseline="0" dirty="0" err="1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</a:t>
                      </a:r>
                      <a:r>
                        <a:rPr lang="ru-RU" sz="4400" b="0" spc="300" baseline="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</a:t>
                      </a:r>
                      <a:r>
                        <a:rPr lang="ru-RU" sz="4400" b="0" spc="3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ru-RU" sz="4400" b="0" spc="300" baseline="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л</a:t>
                      </a:r>
                      <a:r>
                        <a:rPr lang="ru-RU" sz="4400" b="0" spc="300" baseline="0" dirty="0" err="1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</a:t>
                      </a:r>
                      <a:r>
                        <a:rPr lang="ru-RU" sz="4400" b="0" spc="300" baseline="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</a:t>
                      </a:r>
                      <a:r>
                        <a:rPr lang="ru-RU" sz="4400" b="0" spc="300" baseline="0" dirty="0" err="1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</a:t>
                      </a:r>
                      <a:r>
                        <a:rPr lang="ru-RU" sz="4400" b="0" spc="300" baseline="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рн</a:t>
                      </a:r>
                      <a:r>
                        <a:rPr lang="ru-RU" sz="4400" b="0" spc="300" baseline="0" dirty="0" err="1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</a:t>
                      </a:r>
                      <a:r>
                        <a:rPr lang="ru-RU" sz="4400" b="0" spc="300" baseline="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</a:t>
                      </a:r>
                      <a:r>
                        <a:rPr lang="ru-RU" sz="4400" b="0" spc="3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ru-RU" sz="4400" b="0" spc="300" baseline="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кр</a:t>
                      </a:r>
                      <a:r>
                        <a:rPr lang="ru-RU" sz="4400" b="0" spc="300" baseline="0" dirty="0" err="1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</a:t>
                      </a:r>
                      <a:r>
                        <a:rPr lang="ru-RU" sz="4400" b="0" spc="300" baseline="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</a:t>
                      </a:r>
                      <a:r>
                        <a:rPr lang="ru-RU" sz="4400" b="0" spc="300" baseline="0" dirty="0" err="1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</a:t>
                      </a:r>
                      <a:r>
                        <a:rPr lang="ru-RU" sz="4400" b="0" u="sng" spc="300" baseline="0" dirty="0" err="1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ЧН</a:t>
                      </a:r>
                      <a:r>
                        <a:rPr lang="ru-RU" sz="4400" b="0" spc="300" baseline="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ая</a:t>
                      </a:r>
                      <a:r>
                        <a:rPr lang="ru-RU" sz="4400" b="0" spc="3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ru-RU" sz="4400" b="0" u="dbl" spc="300" baseline="0" dirty="0" err="1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</a:t>
                      </a:r>
                      <a:r>
                        <a:rPr lang="ru-RU" sz="4400" b="0" spc="300" baseline="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ин</a:t>
                      </a:r>
                      <a:r>
                        <a:rPr lang="ru-RU" sz="4400" b="0" spc="300" baseline="0" dirty="0" err="1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</a:t>
                      </a:r>
                      <a:r>
                        <a:rPr lang="ru-RU" sz="4400" b="0" spc="300" baseline="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й</a:t>
                      </a:r>
                      <a:r>
                        <a:rPr lang="ru-RU" sz="4400" b="0" spc="3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ru-RU" sz="4400" b="0" u="sng" spc="300" baseline="0" dirty="0" err="1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</a:t>
                      </a:r>
                      <a:r>
                        <a:rPr lang="ru-RU" sz="4400" b="0" spc="300" baseline="0" dirty="0" err="1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</a:t>
                      </a:r>
                      <a:r>
                        <a:rPr lang="ru-RU" sz="4400" b="0" spc="300" baseline="0" dirty="0" err="1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СХ</a:t>
                      </a:r>
                      <a:r>
                        <a:rPr lang="ru-RU" sz="4400" b="0" spc="300" baseline="0" dirty="0" err="1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</a:t>
                      </a:r>
                      <a:r>
                        <a:rPr lang="ru-RU" sz="4400" b="0" spc="300" baseline="0" dirty="0" err="1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Щ</a:t>
                      </a:r>
                      <a:r>
                        <a:rPr lang="ru-RU" sz="4400" b="0" spc="300" baseline="0" dirty="0" err="1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АЮ</a:t>
                      </a:r>
                      <a:r>
                        <a:rPr lang="ru-RU" sz="4400" b="0" spc="300" baseline="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щ</a:t>
                      </a:r>
                      <a:r>
                        <a:rPr lang="ru-RU" sz="4400" b="0" spc="300" baseline="0" dirty="0" err="1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АЯ</a:t>
                      </a:r>
                      <a:r>
                        <a:rPr lang="ru-RU" sz="4400" b="0" spc="3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л</a:t>
                      </a:r>
                      <a:r>
                        <a:rPr lang="ru-RU" sz="4400" b="0" spc="300" baseline="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</a:t>
                      </a:r>
                      <a:r>
                        <a:rPr lang="ru-RU" sz="4400" b="0" u="dbl" spc="300" baseline="0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</a:t>
                      </a:r>
                      <a:r>
                        <a:rPr lang="ru-RU" sz="4400" b="0" spc="3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</a:t>
                      </a:r>
                      <a:r>
                        <a:rPr lang="ru-RU" sz="4400" b="0" spc="300" baseline="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ИЙ</a:t>
                      </a:r>
                      <a:r>
                        <a:rPr lang="ru-RU" sz="4400" b="0" spc="3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у</a:t>
                      </a:r>
                      <a:r>
                        <a:rPr lang="ru-RU" sz="4400" b="0" u="dbl" spc="300" baseline="0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Х</a:t>
                      </a:r>
                      <a:r>
                        <a:rPr lang="ru-RU" sz="4400" b="0" spc="300" baseline="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</a:t>
                      </a:r>
                      <a:r>
                        <a:rPr lang="ru-RU" sz="4400" b="0" u="sng" spc="300" baseline="0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Ж</a:t>
                      </a:r>
                      <a:r>
                        <a:rPr lang="ru-RU" sz="4400" b="0" spc="300" baseline="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</a:t>
                      </a:r>
                      <a:r>
                        <a:rPr lang="ru-RU" sz="4400" b="0" u="sng" spc="300" baseline="0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НН</a:t>
                      </a:r>
                      <a:r>
                        <a:rPr lang="ru-RU" sz="4400" b="0" spc="300" baseline="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АЯ</a:t>
                      </a:r>
                      <a:r>
                        <a:rPr lang="ru-RU" sz="4400" b="0" spc="3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ru-RU" sz="4400" b="0" spc="3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5" name="Рисунок 4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7537" y="6165304"/>
            <a:ext cx="836463" cy="692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5464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465"/>
            <a:ext cx="9149961" cy="6853535"/>
          </a:xfrm>
          <a:prstGeom prst="rect">
            <a:avLst/>
          </a:prstGeom>
        </p:spPr>
      </p:pic>
      <p:pic>
        <p:nvPicPr>
          <p:cNvPr id="5" name="Рисунок 4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7537" y="6165304"/>
            <a:ext cx="836463" cy="692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42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ru-RU" u="sng" dirty="0">
                <a:latin typeface="Arial" panose="020B0604020202020204" pitchFamily="34" charset="0"/>
                <a:cs typeface="Arial" panose="020B0604020202020204" pitchFamily="34" charset="0"/>
              </a:rPr>
              <a:t>Построить первое предложение по образцу </a:t>
            </a:r>
            <a:endParaRPr lang="ru-RU" dirty="0"/>
          </a:p>
        </p:txBody>
      </p:sp>
      <p:sp>
        <p:nvSpPr>
          <p:cNvPr id="4" name="Объект 3"/>
          <p:cNvSpPr txBox="1">
            <a:spLocks noGrp="1"/>
          </p:cNvSpPr>
          <p:nvPr>
            <p:ph idx="1"/>
          </p:nvPr>
        </p:nvSpPr>
        <p:spPr>
          <a:xfrm>
            <a:off x="457200" y="1600200"/>
            <a:ext cx="8229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ctr">
              <a:buNone/>
            </a:pPr>
            <a:r>
              <a:rPr lang="ru-RU" sz="4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«Передо </a:t>
            </a:r>
            <a:r>
              <a:rPr lang="ru-RU" sz="4400" b="1" i="1" dirty="0">
                <a:latin typeface="Arial" panose="020B0604020202020204" pitchFamily="34" charset="0"/>
                <a:cs typeface="Arial" panose="020B0604020202020204" pitchFamily="34" charset="0"/>
              </a:rPr>
              <a:t>мной репродукция картины</a:t>
            </a:r>
            <a:r>
              <a:rPr lang="ru-RU" sz="4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…»</a:t>
            </a:r>
            <a:endParaRPr lang="ru-RU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8532440" y="6309320"/>
            <a:ext cx="611560" cy="548680"/>
          </a:xfrm>
          <a:prstGeom prst="actionButtonHom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5967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4000" dirty="0"/>
              <a:t>Художнику удалось очень точно передать, ту атмосферу летнего, солнечного денечка, когда никуда не надо спешить и можно наиграться вдоволь в свои любимые игрушки</a:t>
            </a:r>
            <a:r>
              <a:rPr lang="ru-RU" dirty="0"/>
              <a:t>.</a:t>
            </a:r>
          </a:p>
          <a:p>
            <a:endParaRPr lang="ru-RU" dirty="0"/>
          </a:p>
        </p:txBody>
      </p:sp>
      <p:sp>
        <p:nvSpPr>
          <p:cNvPr id="4" name="Заголовок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vert="horz" lIns="91440" tIns="45720" rIns="91440" bIns="45720" rtlCol="0" anchor="ctr">
            <a:normAutofit fontScale="9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u="sng" dirty="0" smtClean="0">
                <a:latin typeface="Arial" panose="020B0604020202020204" pitchFamily="34" charset="0"/>
                <a:cs typeface="Arial" panose="020B0604020202020204" pitchFamily="34" charset="0"/>
              </a:rPr>
              <a:t>Образец последнего предложения</a:t>
            </a:r>
            <a:endParaRPr lang="ru-RU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8532440" y="6309320"/>
            <a:ext cx="611560" cy="548680"/>
          </a:xfrm>
          <a:prstGeom prst="actionButtonHom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9007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1" y="116632"/>
            <a:ext cx="6624736" cy="864096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   Избегайте повторов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2635" y="1268760"/>
            <a:ext cx="8638729" cy="4527784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ru-RU" sz="3200" b="1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Главная героиня </a:t>
            </a:r>
            <a:r>
              <a:rPr lang="ru-RU" sz="32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картины </a:t>
            </a:r>
            <a:r>
              <a:rPr lang="ru-RU" sz="3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ru-RU" sz="3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девочка, опрятная, ухоженная;</a:t>
            </a:r>
            <a:endParaRPr lang="ru-RU" sz="3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32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Художник</a:t>
            </a:r>
            <a:r>
              <a:rPr lang="ru-RU" sz="3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ru-RU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художник, живописец, мастер </a:t>
            </a:r>
            <a:r>
              <a:rPr lang="ru-RU" sz="3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кисти, Ю.Н. Кротов;</a:t>
            </a:r>
            <a:endParaRPr lang="ru-RU" sz="3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32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Рисовать </a:t>
            </a:r>
            <a:r>
              <a:rPr lang="ru-RU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ru-RU" sz="3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создает, пишет, изображает;</a:t>
            </a:r>
          </a:p>
          <a:p>
            <a:r>
              <a:rPr lang="ru-RU" sz="3200" b="1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Картина</a:t>
            </a:r>
            <a:r>
              <a:rPr lang="ru-RU" sz="3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полотно, холст, репродукция;</a:t>
            </a:r>
            <a:endParaRPr lang="ru-RU" sz="3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3200" b="1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Играть </a:t>
            </a:r>
            <a:r>
              <a:rPr lang="ru-RU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ru-RU" sz="3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развлекаться, веселиться;</a:t>
            </a:r>
          </a:p>
          <a:p>
            <a:r>
              <a:rPr lang="ru-RU" sz="3200" b="1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Куклы</a:t>
            </a:r>
            <a:r>
              <a:rPr lang="ru-RU" sz="3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 игрушки, подружки.</a:t>
            </a:r>
          </a:p>
        </p:txBody>
      </p:sp>
      <p:pic>
        <p:nvPicPr>
          <p:cNvPr id="4" name="Рисунок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3960" y="6228592"/>
            <a:ext cx="760040" cy="629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5791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864096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Сочинение-описание – это… 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9856" y="2060848"/>
            <a:ext cx="8784976" cy="304698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	Описать</a:t>
            </a:r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 - значит указать, раскрыть какие-то важные признаки, характерные черты, особенности, по которым мы можем узнать или представить предмет </a:t>
            </a:r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описания</a:t>
            </a:r>
          </a:p>
          <a:p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	В</a:t>
            </a:r>
            <a:r>
              <a:rPr lang="ru-R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сочинении-описании </a:t>
            </a:r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есть такие части как общее впечатление и детали </a:t>
            </a:r>
            <a:endParaRPr lang="ru-RU" sz="3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532440" y="6309320"/>
            <a:ext cx="611560" cy="548680"/>
          </a:xfrm>
          <a:prstGeom prst="actionButtonHom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0835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004048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004048" y="659011"/>
            <a:ext cx="4137074" cy="489364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dirty="0" smtClean="0"/>
              <a:t>Ананьева Диана Вадимовна </a:t>
            </a:r>
          </a:p>
          <a:p>
            <a:pPr>
              <a:lnSpc>
                <a:spcPct val="150000"/>
              </a:lnSpc>
            </a:pPr>
            <a:r>
              <a:rPr lang="ru-RU" sz="2800" dirty="0" smtClean="0"/>
              <a:t>Студентка НФИ </a:t>
            </a:r>
            <a:r>
              <a:rPr lang="ru-RU" sz="2800" dirty="0" err="1" smtClean="0"/>
              <a:t>КемГУ</a:t>
            </a:r>
            <a:r>
              <a:rPr lang="ru-RU" sz="2800" dirty="0" smtClean="0"/>
              <a:t> </a:t>
            </a:r>
          </a:p>
          <a:p>
            <a:pPr>
              <a:lnSpc>
                <a:spcPct val="150000"/>
              </a:lnSpc>
            </a:pPr>
            <a:r>
              <a:rPr lang="ru-RU" sz="2800" dirty="0" smtClean="0"/>
              <a:t>Факультета филологии</a:t>
            </a:r>
          </a:p>
          <a:p>
            <a:pPr>
              <a:lnSpc>
                <a:spcPct val="150000"/>
              </a:lnSpc>
            </a:pPr>
            <a:r>
              <a:rPr lang="ru-RU" sz="2800" dirty="0" smtClean="0"/>
              <a:t>4 курс, гр.Рра-16-1</a:t>
            </a:r>
          </a:p>
          <a:p>
            <a:pPr>
              <a:lnSpc>
                <a:spcPct val="150000"/>
              </a:lnSpc>
            </a:pPr>
            <a:r>
              <a:rPr lang="ru-RU" sz="2800" dirty="0" err="1" smtClean="0"/>
              <a:t>Эл.почта</a:t>
            </a:r>
            <a:r>
              <a:rPr lang="ru-RU" sz="2800" dirty="0" smtClean="0"/>
              <a:t>: </a:t>
            </a:r>
            <a:r>
              <a:rPr lang="en-US" sz="2800" dirty="0" smtClean="0"/>
              <a:t>dianka_ananeva@mail.ru</a:t>
            </a:r>
            <a:endParaRPr lang="ru-RU" sz="2800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28526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368152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4900" b="1" cap="all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Юрий Николаевич Кротов 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7392" y="1628800"/>
            <a:ext cx="4264608" cy="455509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  <a:t>Р</a:t>
            </a: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одился </a:t>
            </a:r>
            <a: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  <a:t>в 1964 </a:t>
            </a: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году.</a:t>
            </a:r>
          </a:p>
          <a:p>
            <a: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  <a:t>Р</a:t>
            </a: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усский </a:t>
            </a:r>
            <a: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  <a:t>художник, стиль которого - импрессионизм, его так и называют - "солнечный импрессионист". 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1651969"/>
            <a:ext cx="3975906" cy="4903490"/>
          </a:xfrm>
          <a:prstGeom prst="rect">
            <a:avLst/>
          </a:prstGeom>
        </p:spPr>
      </p:pic>
      <p:sp>
        <p:nvSpPr>
          <p:cNvPr id="3" name="Управляющая кнопка: домой 2">
            <a:hlinkClick r:id="rId3" action="ppaction://hlinksldjump" highlightClick="1"/>
          </p:cNvPr>
          <p:cNvSpPr/>
          <p:nvPr/>
        </p:nvSpPr>
        <p:spPr>
          <a:xfrm>
            <a:off x="8532440" y="6309320"/>
            <a:ext cx="611560" cy="548680"/>
          </a:xfrm>
          <a:prstGeom prst="actionButtonHom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1216" y="116632"/>
            <a:ext cx="7931224" cy="670396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r>
              <a:rPr lang="ru-RU" sz="5400" dirty="0" smtClean="0"/>
              <a:t> </a:t>
            </a:r>
            <a:r>
              <a:rPr lang="ru-RU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Биографическая справка</a:t>
            </a:r>
            <a:endParaRPr lang="en-US"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4340" y="951349"/>
            <a:ext cx="8784976" cy="563231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Юрий </a:t>
            </a:r>
            <a:r>
              <a:rPr lang="ru-RU" sz="3000" dirty="0">
                <a:latin typeface="Arial" panose="020B0604020202020204" pitchFamily="34" charset="0"/>
                <a:cs typeface="Arial" panose="020B0604020202020204" pitchFamily="34" charset="0"/>
              </a:rPr>
              <a:t>Кротов родился в 1964 г., в Краснодарском крае в станице, расположенной на берегу Азовского моря. В 1983 году окончил Московскую Среднюю Художественную Школу при институте им. В.И. Сурикова. </a:t>
            </a:r>
            <a:r>
              <a:rPr lang="ru-RU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r>
              <a:rPr lang="ru-RU" sz="3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Юрий </a:t>
            </a:r>
            <a:r>
              <a:rPr lang="ru-RU" sz="3000" dirty="0">
                <a:latin typeface="Arial" panose="020B0604020202020204" pitchFamily="34" charset="0"/>
                <a:cs typeface="Arial" panose="020B0604020202020204" pitchFamily="34" charset="0"/>
              </a:rPr>
              <a:t>Кротов - русский художник, стиль которого - импрессионизм, его так и называют - "солнечный импрессионист". В своих работах мастер продолжает развивать линию московской школы живописи, опираясь на традиции русского импрессионизма конца девятнадцатого - начала двадцатого веков. </a:t>
            </a:r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532440" y="6309320"/>
            <a:ext cx="611560" cy="548680"/>
          </a:xfrm>
          <a:prstGeom prst="actionButtonHom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616" y="188640"/>
            <a:ext cx="8229600" cy="724942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Стиль творчества художника 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7172" y="1292562"/>
            <a:ext cx="8964488" cy="446276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	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Его </a:t>
            </a:r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стиль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, основанный на традициях московской школы живописи - традициях русского импрессионизма периода конца XIХ-начала XX вв., - яркий колорит, эмоциональная насыщенность способствовали тому, что творчество художника обрело множество поклонников в разных странах 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мира.</a:t>
            </a:r>
          </a:p>
          <a:p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	Творениям 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Юрия Кротова свойственны совершенства академической техники письма, яркий колорит и эмоциональная насыщенность.</a:t>
            </a:r>
          </a:p>
        </p:txBody>
      </p:sp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8532440" y="6309320"/>
            <a:ext cx="611560" cy="548680"/>
          </a:xfrm>
          <a:prstGeom prst="actionButtonHom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4038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0311" y="170608"/>
            <a:ext cx="8754113" cy="1143000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Тема детства в творчестве Ю.Н Кротова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0311" y="1351995"/>
            <a:ext cx="5040560" cy="526297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  Особый 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мир творчества Юрия Кротова – </a:t>
            </a:r>
            <a:r>
              <a:rPr lang="ru-RU" sz="2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мир детства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. Мир беззаботности и непринужденности свойственный только детям. 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Художнику 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удивительным образом удается передать весь спектр детской эмоциональности - от лукавых глазенок, хитрых улыбок и звонкого смеха до 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задумчивости.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0871" y="1355407"/>
            <a:ext cx="3719269" cy="5229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Управляющая кнопка: домой 4">
            <a:hlinkClick r:id="rId3" action="ppaction://hlinksldjump" highlightClick="1"/>
          </p:cNvPr>
          <p:cNvSpPr/>
          <p:nvPr/>
        </p:nvSpPr>
        <p:spPr>
          <a:xfrm>
            <a:off x="8532440" y="6309320"/>
            <a:ext cx="611560" cy="548680"/>
          </a:xfrm>
          <a:prstGeom prst="actionButtonHom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5507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>Тема детства в творчестве Ю.Н Кротова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355976" y="1551542"/>
            <a:ext cx="4631199" cy="529375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600" dirty="0" smtClean="0"/>
              <a:t>	</a:t>
            </a:r>
            <a:r>
              <a:rPr lang="ru-RU" sz="2600" dirty="0" smtClean="0">
                <a:solidFill>
                  <a:srgbClr val="FF0000"/>
                </a:solidFill>
              </a:rPr>
              <a:t>Детские </a:t>
            </a:r>
            <a:r>
              <a:rPr lang="ru-RU" sz="2600" dirty="0">
                <a:solidFill>
                  <a:srgbClr val="FF0000"/>
                </a:solidFill>
              </a:rPr>
              <a:t>образы </a:t>
            </a:r>
            <a:r>
              <a:rPr lang="ru-RU" sz="2600" dirty="0"/>
              <a:t>– еще одна большая тема в творчестве Юрия Кротова. Этот мир он хорошо знает и искусно воссоздает: непринужденность, свобода в передаче движений, непосредственность детского мира переживаний от лукавых глазенок и звонкого смеха до погружения в себя. Очаровательный и беззаботный мир.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21" y="2004625"/>
            <a:ext cx="4104456" cy="43875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Управляющая кнопка: домой 6">
            <a:hlinkClick r:id="rId3" action="ppaction://hlinksldjump" highlightClick="1"/>
          </p:cNvPr>
          <p:cNvSpPr/>
          <p:nvPr/>
        </p:nvSpPr>
        <p:spPr>
          <a:xfrm>
            <a:off x="8532440" y="6309320"/>
            <a:ext cx="611560" cy="548680"/>
          </a:xfrm>
          <a:prstGeom prst="actionButtonHom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1517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629338"/>
            <a:ext cx="8316416" cy="602660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4716016" y="188640"/>
            <a:ext cx="4320480" cy="65527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860032" y="188640"/>
            <a:ext cx="4032448" cy="65527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>
            <a:hlinkClick r:id="rId4" action="ppaction://hlinksldjump"/>
          </p:cNvPr>
          <p:cNvSpPr/>
          <p:nvPr/>
        </p:nvSpPr>
        <p:spPr>
          <a:xfrm>
            <a:off x="179512" y="188640"/>
            <a:ext cx="4752528" cy="43204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323528" y="45194"/>
            <a:ext cx="8460432" cy="490066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Куклы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Управляющая кнопка: домой 1">
            <a:hlinkClick r:id="rId5" action="ppaction://hlinksldjump" highlightClick="1"/>
          </p:cNvPr>
          <p:cNvSpPr/>
          <p:nvPr/>
        </p:nvSpPr>
        <p:spPr>
          <a:xfrm>
            <a:off x="8460432" y="6309320"/>
            <a:ext cx="683568" cy="552734"/>
          </a:xfrm>
          <a:prstGeom prst="actionButtonHom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0839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392" r="437"/>
          <a:stretch/>
        </p:blipFill>
        <p:spPr>
          <a:xfrm>
            <a:off x="4716016" y="150466"/>
            <a:ext cx="4320481" cy="67075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179512" y="620688"/>
            <a:ext cx="4104456" cy="55092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Что изображено на переднем плане картины? </a:t>
            </a:r>
            <a:b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Опишите внешний вид девочки, её позу и выражение лица.</a:t>
            </a:r>
            <a:b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Что выражает поза девочки?</a:t>
            </a:r>
          </a:p>
        </p:txBody>
      </p:sp>
    </p:spTree>
    <p:extLst>
      <p:ext uri="{BB962C8B-B14F-4D97-AF65-F5344CB8AC3E}">
        <p14:creationId xmlns:p14="http://schemas.microsoft.com/office/powerpoint/2010/main" val="3723151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5_book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F70BBBFD-AEF8-4896-BBF8-8B04058838E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Шаблон оформления с открытой книгой</Template>
  <TotalTime>904</TotalTime>
  <Words>475</Words>
  <Application>Microsoft Office PowerPoint</Application>
  <PresentationFormat>Экран (4:3)</PresentationFormat>
  <Paragraphs>80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6" baseType="lpstr">
      <vt:lpstr>AngsanaUPC</vt:lpstr>
      <vt:lpstr>Arial</vt:lpstr>
      <vt:lpstr>Calibri</vt:lpstr>
      <vt:lpstr>Times New Roman</vt:lpstr>
      <vt:lpstr>Wingdings</vt:lpstr>
      <vt:lpstr>5_books</vt:lpstr>
      <vt:lpstr>Сочинение-описание по картине Ю.Н. Кротова  «Куклы»</vt:lpstr>
      <vt:lpstr>Сочинение-описание – это… </vt:lpstr>
      <vt:lpstr>Юрий Николаевич Кротов </vt:lpstr>
      <vt:lpstr> Биографическая справка</vt:lpstr>
      <vt:lpstr>Стиль творчества художника </vt:lpstr>
      <vt:lpstr>Тема детства в творчестве Ю.Н Кротова</vt:lpstr>
      <vt:lpstr>Тема детства в творчестве Ю.Н Кротова</vt:lpstr>
      <vt:lpstr>Куклы</vt:lpstr>
      <vt:lpstr>Презентация PowerPoint</vt:lpstr>
      <vt:lpstr>Описание картины</vt:lpstr>
      <vt:lpstr>Презентация PowerPoint</vt:lpstr>
      <vt:lpstr>План</vt:lpstr>
      <vt:lpstr>Презентация PowerPoint</vt:lpstr>
      <vt:lpstr>Правописание слов-помощников существительных </vt:lpstr>
      <vt:lpstr>Правописание слов-помощников  прилагательных </vt:lpstr>
      <vt:lpstr>Презентация PowerPoint</vt:lpstr>
      <vt:lpstr>Построить первое предложение по образцу </vt:lpstr>
      <vt:lpstr>Образец последнего предложения</vt:lpstr>
      <vt:lpstr>    Избегайте повторов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Сочинение-описание по картине «Дети с собакой и котенком» АРТУР ДЖОН ЭЛСЛИ</dc:title>
  <dc:subject>Шаблон оформления</dc:subject>
  <dc:creator>Диана</dc:creator>
  <cp:keywords/>
  <dc:description>Шаблон оформления
Корпорация Майкрософт</dc:description>
  <cp:lastModifiedBy>Диана</cp:lastModifiedBy>
  <cp:revision>73</cp:revision>
  <dcterms:created xsi:type="dcterms:W3CDTF">2019-11-27T15:46:09Z</dcterms:created>
  <dcterms:modified xsi:type="dcterms:W3CDTF">2020-01-05T14:20:13Z</dcterms:modified>
  <cp:category>Шаблон оформления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TC019087019991</vt:lpwstr>
  </property>
</Properties>
</file>