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  <p:sldMasterId id="2147483876" r:id="rId2"/>
    <p:sldMasterId id="2147483900" r:id="rId3"/>
  </p:sldMasterIdLst>
  <p:notesMasterIdLst>
    <p:notesMasterId r:id="rId25"/>
  </p:notesMasterIdLst>
  <p:sldIdLst>
    <p:sldId id="276" r:id="rId4"/>
    <p:sldId id="277" r:id="rId5"/>
    <p:sldId id="279" r:id="rId6"/>
    <p:sldId id="280" r:id="rId7"/>
    <p:sldId id="258" r:id="rId8"/>
    <p:sldId id="263" r:id="rId9"/>
    <p:sldId id="264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B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74970" autoAdjust="0"/>
  </p:normalViewPr>
  <p:slideViewPr>
    <p:cSldViewPr>
      <p:cViewPr>
        <p:scale>
          <a:sx n="81" d="100"/>
          <a:sy n="81" d="100"/>
        </p:scale>
        <p:origin x="-1692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AB4EFE-2680-4ED2-BA15-17E37A182E51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F704ED-841A-44A7-A364-87EA35D67A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594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8C28DF8-CEED-4BDB-B504-85A6E7FC1B32}" type="slidenum">
              <a:rPr lang="ru-RU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695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Нажмите на звездочку напротив правильного ответа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704ED-841A-44A7-A364-87EA35D67AF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1753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Нажмите на звездочку напротив правильного ответа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704ED-841A-44A7-A364-87EA35D67AF8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1753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Нажмите на звездочку напротив правильного ответа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704ED-841A-44A7-A364-87EA35D67AF8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1753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Нажмите на звездочку напротив правильного ответа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704ED-841A-44A7-A364-87EA35D67AF8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1753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Нажмите на звездочку напротив правильного ответа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704ED-841A-44A7-A364-87EA35D67AF8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1753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F704ED-841A-44A7-A364-87EA35D67AF8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4576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8666607-4E8A-4A1F-ABAF-337E5E734B60}" type="slidenum">
              <a:rPr lang="ru-RU" smtClean="0">
                <a:solidFill>
                  <a:prstClr val="black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7311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FC68-0F2F-43C2-BF23-011C25FCECE8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19CC3-D6E9-416B-A71B-7E159C91D4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FC68-0F2F-43C2-BF23-011C25FCECE8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19CC3-D6E9-416B-A71B-7E159C91D4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FC68-0F2F-43C2-BF23-011C25FCECE8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19CC3-D6E9-416B-A71B-7E159C91D4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3961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2233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5616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4190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147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6408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5597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974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FC68-0F2F-43C2-BF23-011C25FCECE8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19CC3-D6E9-416B-A71B-7E159C91D4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2445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749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4352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1170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773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4172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27526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5975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43408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143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FC68-0F2F-43C2-BF23-011C25FCECE8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19CC3-D6E9-416B-A71B-7E159C91D4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0940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104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8853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906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FC68-0F2F-43C2-BF23-011C25FCECE8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19CC3-D6E9-416B-A71B-7E159C91D4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FC68-0F2F-43C2-BF23-011C25FCECE8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19CC3-D6E9-416B-A71B-7E159C91D4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FC68-0F2F-43C2-BF23-011C25FCECE8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19CC3-D6E9-416B-A71B-7E159C91D4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FC68-0F2F-43C2-BF23-011C25FCECE8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19CC3-D6E9-416B-A71B-7E159C91D4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FC68-0F2F-43C2-BF23-011C25FCECE8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19CC3-D6E9-416B-A71B-7E159C91D4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FC68-0F2F-43C2-BF23-011C25FCECE8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E19CC3-D6E9-416B-A71B-7E159C91D4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3FC68-0F2F-43C2-BF23-011C25FCECE8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E19CC3-D6E9-416B-A71B-7E159C91D4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854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05.01.2020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2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slide" Target="slide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7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&#1088;&#1072;&#1073;&#1086;&#1095;&#1080;&#1081;%20&#1089;&#1090;&#1086;&#1083;%20windows%207\&#1048;&#1047;&#1054;%20&#1048;&#1083;&#1083;&#1102;&#1089;&#1090;&#1088;&#1072;&#1094;&#1080;&#1103;%20&#1090;&#1074;&#1086;&#1077;&#1081;%20&#1082;&#1085;&#1080;&#1078;&#1082;&#1080;%20&#1043;&#1091;&#1089;&#1080;%20-%20&#1083;&#1077;&#1073;&#1077;&#1076;&#1080;%203%20&#1082;&#1083;\&#1057;&#1057;&#1057;&#1056;_-_&#1042;_&#1043;&#1054;&#1057;&#1058;&#1071;&#1061;_&#1059;_&#1057;&#1050;&#1040;&#1047;&#1050;&#1048;_(mp3ostrov.com).mp3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jp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6.png"/><Relationship Id="rId11" Type="http://schemas.openxmlformats.org/officeDocument/2006/relationships/image" Target="../media/image21.gif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jpg"/><Relationship Id="rId9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slide" Target="slide9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4852988"/>
            <a:ext cx="8458200" cy="12223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/>
          </a:p>
        </p:txBody>
      </p:sp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708" y="381000"/>
            <a:ext cx="9132584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331640" y="1800217"/>
            <a:ext cx="6678904" cy="1998260"/>
          </a:xfrm>
          <a:prstGeom prst="rect">
            <a:avLst/>
          </a:prstGeom>
          <a:noFill/>
        </p:spPr>
        <p:txBody>
          <a:bodyPr wrap="none">
            <a:prstTxWarp prst="textPlain">
              <a:avLst>
                <a:gd name="adj" fmla="val 50179"/>
              </a:avLst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 smtClean="0">
                <a:ln w="2857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anose="02050604050505020204" pitchFamily="18" charset="0"/>
                <a:ea typeface="Times New Roman" pitchFamily="18" charset="0"/>
                <a:cs typeface="Times New Roman" pitchFamily="18" charset="0"/>
              </a:rPr>
              <a:t>Театр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 smtClean="0">
                <a:ln w="2857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Bookman Old Style" panose="02050604050505020204" pitchFamily="18" charset="0"/>
                <a:ea typeface="Times New Roman" pitchFamily="18" charset="0"/>
                <a:cs typeface="Times New Roman" pitchFamily="18" charset="0"/>
              </a:rPr>
              <a:t> Сказки</a:t>
            </a:r>
            <a:endParaRPr lang="ru-RU" sz="5400" b="1" i="1" dirty="0">
              <a:ln w="28575">
                <a:solidFill>
                  <a:schemeClr val="bg2">
                    <a:lumMod val="2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Bookman Old Style" panose="02050604050505020204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0246" name="TextBox 9"/>
          <p:cNvSpPr txBox="1">
            <a:spLocks noChangeArrowheads="1"/>
          </p:cNvSpPr>
          <p:nvPr/>
        </p:nvSpPr>
        <p:spPr bwMode="auto">
          <a:xfrm>
            <a:off x="4466935" y="882650"/>
            <a:ext cx="18473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ru-RU" sz="2000" b="1" dirty="0">
              <a:solidFill>
                <a:srgbClr val="0000FF"/>
              </a:solidFill>
              <a:latin typeface="Franklin Gothic Book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33456" y="1800217"/>
            <a:ext cx="68770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+mn-ea"/>
                <a:cs typeface="Times New Roman" pitchFamily="18" charset="0"/>
              </a:rPr>
              <a:t>Подумай ещё!</a:t>
            </a:r>
            <a:endParaRPr lang="ru-RU" b="1" dirty="0">
              <a:latin typeface="Bookman Old Style" panose="02050604050505020204" pitchFamily="18" charset="0"/>
            </a:endParaRP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803" t="9858" r="8444" b="7394"/>
          <a:stretch/>
        </p:blipFill>
        <p:spPr>
          <a:xfrm>
            <a:off x="2627784" y="1268760"/>
            <a:ext cx="4119650" cy="4622086"/>
          </a:xfrm>
        </p:spPr>
      </p:pic>
      <p:sp>
        <p:nvSpPr>
          <p:cNvPr id="5" name="Скругленный прямоугольник 4">
            <a:hlinkClick r:id="" action="ppaction://noaction" highlightClick="1"/>
          </p:cNvPr>
          <p:cNvSpPr/>
          <p:nvPr/>
        </p:nvSpPr>
        <p:spPr>
          <a:xfrm>
            <a:off x="611560" y="5751512"/>
            <a:ext cx="1770560" cy="8813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63500" cmpd="dbl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  <a:hlinkClick r:id="rId4" action="ppaction://hlinksldjump"/>
              </a:rPr>
              <a:t>НАЗАД</a:t>
            </a:r>
            <a:endParaRPr lang="ru-RU" sz="28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78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9472" y="260648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 smtClean="0">
                <a:ln w="11430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-180528" y="476672"/>
            <a:ext cx="8716055" cy="71438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36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Bookman Old Style" panose="02050604050505020204" pitchFamily="18" charset="0"/>
                <a:cs typeface="Arial"/>
              </a:rPr>
              <a:t>          </a:t>
            </a:r>
            <a:r>
              <a:rPr lang="ru-RU" sz="43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Bookman Old Style" panose="02050604050505020204" pitchFamily="18" charset="0"/>
                <a:cs typeface="Arial"/>
              </a:rPr>
              <a:t>Игра «Загадки по сказкам»</a:t>
            </a:r>
          </a:p>
          <a:p>
            <a:endParaRPr lang="ru-RU" dirty="0">
              <a:latin typeface="Bookman Old Style" panose="02050604050505020204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787496" y="1124744"/>
            <a:ext cx="7358114" cy="19442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Он сумел поймать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</a:rPr>
              <a:t>волчишку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,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Он поймал лису и мишку.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Он поймал их не сачком,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А поймал он их бочком.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 flipH="1">
            <a:off x="571472" y="4857760"/>
            <a:ext cx="5072098" cy="500066"/>
          </a:xfrm>
        </p:spPr>
        <p:txBody>
          <a:bodyPr>
            <a:normAutofit lnSpcReduction="10000"/>
          </a:bodyPr>
          <a:lstStyle/>
          <a:p>
            <a:endParaRPr lang="ru-RU" sz="2800" b="1" spc="50" dirty="0" smtClean="0">
              <a:ln w="11430">
                <a:solidFill>
                  <a:srgbClr val="800000"/>
                </a:solidFill>
              </a:ln>
              <a:gradFill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 flipH="1">
            <a:off x="9143999" y="414338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50051" y="4913865"/>
            <a:ext cx="50460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50" dirty="0" smtClean="0">
                <a:ln w="11430">
                  <a:solidFill>
                    <a:srgbClr val="800000"/>
                  </a:solidFill>
                </a:ln>
                <a:solidFill>
                  <a:schemeClr val="accent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Мишка-косолапый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87496" y="6001542"/>
            <a:ext cx="5008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50" dirty="0" smtClean="0">
                <a:ln w="11430">
                  <a:solidFill>
                    <a:srgbClr val="800000"/>
                  </a:solidFill>
                </a:ln>
                <a:solidFill>
                  <a:schemeClr val="accent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Зайка-</a:t>
            </a:r>
            <a:r>
              <a:rPr lang="ru-RU" sz="3600" b="1" spc="50" dirty="0" err="1" smtClean="0">
                <a:ln w="11430">
                  <a:solidFill>
                    <a:srgbClr val="800000"/>
                  </a:solidFill>
                </a:ln>
                <a:solidFill>
                  <a:schemeClr val="accent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побегайка</a:t>
            </a:r>
            <a:endParaRPr lang="ru-RU" sz="3600" b="1" spc="50" dirty="0" smtClean="0">
              <a:ln w="11430">
                <a:solidFill>
                  <a:srgbClr val="800000"/>
                </a:solidFill>
              </a:ln>
              <a:solidFill>
                <a:schemeClr val="accent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3824189"/>
            <a:ext cx="50817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50" dirty="0" smtClean="0">
                <a:ln w="11430">
                  <a:solidFill>
                    <a:srgbClr val="800000"/>
                  </a:solidFill>
                </a:ln>
                <a:solidFill>
                  <a:schemeClr val="accent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Бычок-смоляной бочок</a:t>
            </a:r>
          </a:p>
        </p:txBody>
      </p:sp>
      <p:sp>
        <p:nvSpPr>
          <p:cNvPr id="2" name="Солнце 1">
            <a:hlinkClick r:id="rId3" action="ppaction://hlinksldjump"/>
          </p:cNvPr>
          <p:cNvSpPr/>
          <p:nvPr/>
        </p:nvSpPr>
        <p:spPr>
          <a:xfrm>
            <a:off x="6466692" y="3767987"/>
            <a:ext cx="914400" cy="914400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2879" y="4864942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192" y="5854637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386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+mn-ea"/>
                <a:cs typeface="Times New Roman" pitchFamily="18" charset="0"/>
              </a:rPr>
              <a:t>Верно!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89983" y="1124744"/>
            <a:ext cx="4986273" cy="498627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Скругленный прямоугольник 4">
            <a:hlinkClick r:id="" action="ppaction://noaction" highlightClick="1"/>
          </p:cNvPr>
          <p:cNvSpPr/>
          <p:nvPr/>
        </p:nvSpPr>
        <p:spPr>
          <a:xfrm>
            <a:off x="451520" y="5661248"/>
            <a:ext cx="2000264" cy="8995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63500" cmpd="dbl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  <a:hlinkClick r:id="rId3" action="ppaction://hlinksldjump"/>
              </a:rPr>
              <a:t>ДАЛЕЕ</a:t>
            </a:r>
            <a:endParaRPr lang="ru-RU" sz="28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916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+mn-ea"/>
                <a:cs typeface="Times New Roman" pitchFamily="18" charset="0"/>
              </a:rPr>
              <a:t>Подумай ещё!</a:t>
            </a:r>
            <a:endParaRPr lang="ru-RU" b="1" dirty="0">
              <a:latin typeface="Bookman Old Style" panose="02050604050505020204" pitchFamily="18" charset="0"/>
            </a:endParaRP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803" t="9858" r="8444" b="7394"/>
          <a:stretch/>
        </p:blipFill>
        <p:spPr>
          <a:xfrm>
            <a:off x="2627784" y="1268760"/>
            <a:ext cx="4119650" cy="4622086"/>
          </a:xfrm>
        </p:spPr>
      </p:pic>
      <p:sp>
        <p:nvSpPr>
          <p:cNvPr id="5" name="Скругленный прямоугольник 4">
            <a:hlinkClick r:id="" action="ppaction://noaction" highlightClick="1"/>
          </p:cNvPr>
          <p:cNvSpPr/>
          <p:nvPr/>
        </p:nvSpPr>
        <p:spPr>
          <a:xfrm>
            <a:off x="611560" y="5751512"/>
            <a:ext cx="1770560" cy="8813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63500" cmpd="dbl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  <a:hlinkClick r:id="rId4" action="ppaction://hlinksldjump"/>
              </a:rPr>
              <a:t>НАЗАД</a:t>
            </a:r>
            <a:endParaRPr lang="ru-RU" sz="28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210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9472" y="260648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 smtClean="0">
                <a:ln w="11430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-180528" y="476672"/>
            <a:ext cx="8716055" cy="71438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36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Bookman Old Style" panose="02050604050505020204" pitchFamily="18" charset="0"/>
                <a:cs typeface="Arial"/>
              </a:rPr>
              <a:t>          </a:t>
            </a:r>
            <a:r>
              <a:rPr lang="ru-RU" sz="43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Bookman Old Style" panose="02050604050505020204" pitchFamily="18" charset="0"/>
                <a:cs typeface="Arial"/>
              </a:rPr>
              <a:t>Игра «Загадки по сказкам»</a:t>
            </a:r>
          </a:p>
          <a:p>
            <a:endParaRPr lang="ru-RU" dirty="0">
              <a:latin typeface="Bookman Old Style" panose="02050604050505020204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811759" y="1124744"/>
            <a:ext cx="7358114" cy="20882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У Алёнушки-сестрицы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Унесли братишку птицы.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Высоко они летят,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Далеко они глядят.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 flipH="1">
            <a:off x="571472" y="4857760"/>
            <a:ext cx="5072098" cy="500066"/>
          </a:xfrm>
        </p:spPr>
        <p:txBody>
          <a:bodyPr>
            <a:normAutofit lnSpcReduction="10000"/>
          </a:bodyPr>
          <a:lstStyle/>
          <a:p>
            <a:endParaRPr lang="ru-RU" sz="2800" b="1" spc="50" dirty="0" smtClean="0">
              <a:ln w="11430">
                <a:solidFill>
                  <a:srgbClr val="800000"/>
                </a:solidFill>
              </a:ln>
              <a:gradFill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 flipH="1">
            <a:off x="9143999" y="414338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50051" y="4913865"/>
            <a:ext cx="46860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50" dirty="0" smtClean="0">
                <a:ln w="11430">
                  <a:solidFill>
                    <a:srgbClr val="800000"/>
                  </a:solidFill>
                </a:ln>
                <a:solidFill>
                  <a:schemeClr val="accent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Гуси-лебеди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87496" y="6001542"/>
            <a:ext cx="46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50" dirty="0" smtClean="0">
                <a:ln w="11430">
                  <a:solidFill>
                    <a:srgbClr val="800000"/>
                  </a:solidFill>
                </a:ln>
                <a:solidFill>
                  <a:schemeClr val="accent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Жар-птицы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3824189"/>
            <a:ext cx="2345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50" dirty="0" smtClean="0">
                <a:ln w="11430">
                  <a:solidFill>
                    <a:srgbClr val="800000"/>
                  </a:solidFill>
                </a:ln>
                <a:solidFill>
                  <a:schemeClr val="accent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Вороны</a:t>
            </a:r>
          </a:p>
        </p:txBody>
      </p:sp>
      <p:sp>
        <p:nvSpPr>
          <p:cNvPr id="2" name="Солнце 1">
            <a:hlinkClick r:id="rId3" action="ppaction://hlinksldjump"/>
          </p:cNvPr>
          <p:cNvSpPr/>
          <p:nvPr/>
        </p:nvSpPr>
        <p:spPr>
          <a:xfrm>
            <a:off x="4511899" y="3717032"/>
            <a:ext cx="914400" cy="914400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797152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899" y="5803155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0835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+mn-ea"/>
                <a:cs typeface="Times New Roman" pitchFamily="18" charset="0"/>
              </a:rPr>
              <a:t>Верно!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89983" y="1124744"/>
            <a:ext cx="4986273" cy="498627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Скругленный прямоугольник 4">
            <a:hlinkClick r:id="" action="ppaction://noaction" highlightClick="1"/>
          </p:cNvPr>
          <p:cNvSpPr/>
          <p:nvPr/>
        </p:nvSpPr>
        <p:spPr>
          <a:xfrm>
            <a:off x="451520" y="5661248"/>
            <a:ext cx="2000264" cy="8995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63500" cmpd="dbl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  <a:hlinkClick r:id="rId3" action="ppaction://hlinksldjump"/>
              </a:rPr>
              <a:t>ДАЛЕЕ</a:t>
            </a:r>
            <a:endParaRPr lang="ru-RU" sz="28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2308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+mn-ea"/>
                <a:cs typeface="Times New Roman" pitchFamily="18" charset="0"/>
              </a:rPr>
              <a:t>Подумай ещё!</a:t>
            </a:r>
            <a:endParaRPr lang="ru-RU" b="1" dirty="0">
              <a:latin typeface="Bookman Old Style" panose="02050604050505020204" pitchFamily="18" charset="0"/>
            </a:endParaRP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803" t="9858" r="8444" b="7394"/>
          <a:stretch/>
        </p:blipFill>
        <p:spPr>
          <a:xfrm>
            <a:off x="2627784" y="1268760"/>
            <a:ext cx="4119650" cy="4622086"/>
          </a:xfrm>
        </p:spPr>
      </p:pic>
      <p:sp>
        <p:nvSpPr>
          <p:cNvPr id="5" name="Скругленный прямоугольник 4">
            <a:hlinkClick r:id="" action="ppaction://noaction" highlightClick="1"/>
          </p:cNvPr>
          <p:cNvSpPr/>
          <p:nvPr/>
        </p:nvSpPr>
        <p:spPr>
          <a:xfrm>
            <a:off x="611560" y="5751512"/>
            <a:ext cx="1770560" cy="8813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63500" cmpd="dbl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  <a:hlinkClick r:id="rId4" action="ppaction://hlinksldjump"/>
              </a:rPr>
              <a:t>НАЗАД</a:t>
            </a:r>
            <a:endParaRPr lang="ru-RU" sz="28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65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9472" y="260648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 smtClean="0">
                <a:ln w="11430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-180528" y="476672"/>
            <a:ext cx="8716055" cy="71438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36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Bookman Old Style" panose="02050604050505020204" pitchFamily="18" charset="0"/>
                <a:cs typeface="Arial"/>
              </a:rPr>
              <a:t>          </a:t>
            </a:r>
            <a:r>
              <a:rPr lang="ru-RU" sz="43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Bookman Old Style" panose="02050604050505020204" pitchFamily="18" charset="0"/>
                <a:cs typeface="Arial"/>
              </a:rPr>
              <a:t>Игра «Загадки по сказкам»</a:t>
            </a:r>
          </a:p>
          <a:p>
            <a:endParaRPr lang="ru-RU" dirty="0">
              <a:latin typeface="Bookman Old Style" panose="02050604050505020204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787496" y="1124744"/>
            <a:ext cx="7358114" cy="216024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Перед волком не дрожал,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От медведя убежал,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А лисице на зубок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Все ж попался...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 flipH="1">
            <a:off x="571472" y="4857760"/>
            <a:ext cx="5072098" cy="500066"/>
          </a:xfrm>
        </p:spPr>
        <p:txBody>
          <a:bodyPr>
            <a:normAutofit lnSpcReduction="10000"/>
          </a:bodyPr>
          <a:lstStyle/>
          <a:p>
            <a:endParaRPr lang="ru-RU" sz="2800" b="1" spc="50" dirty="0" smtClean="0">
              <a:ln w="11430">
                <a:solidFill>
                  <a:srgbClr val="800000"/>
                </a:solidFill>
              </a:ln>
              <a:gradFill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 flipH="1">
            <a:off x="9143999" y="414338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50051" y="4913865"/>
            <a:ext cx="20937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50" dirty="0" smtClean="0">
                <a:ln w="11430">
                  <a:solidFill>
                    <a:srgbClr val="800000"/>
                  </a:solidFill>
                </a:ln>
                <a:solidFill>
                  <a:schemeClr val="accent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Пирожок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87496" y="6001542"/>
            <a:ext cx="3640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50" dirty="0" smtClean="0">
                <a:ln w="11430">
                  <a:solidFill>
                    <a:srgbClr val="800000"/>
                  </a:solidFill>
                </a:ln>
                <a:solidFill>
                  <a:schemeClr val="accent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Ёж-колючий бок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3824189"/>
            <a:ext cx="2345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50" dirty="0" smtClean="0">
                <a:ln w="11430">
                  <a:solidFill>
                    <a:srgbClr val="800000"/>
                  </a:solidFill>
                </a:ln>
                <a:solidFill>
                  <a:schemeClr val="accent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Колобок</a:t>
            </a:r>
          </a:p>
        </p:txBody>
      </p:sp>
      <p:sp>
        <p:nvSpPr>
          <p:cNvPr id="2" name="Солнце 1">
            <a:hlinkClick r:id="rId3" action="ppaction://hlinksldjump"/>
          </p:cNvPr>
          <p:cNvSpPr/>
          <p:nvPr/>
        </p:nvSpPr>
        <p:spPr>
          <a:xfrm>
            <a:off x="4569891" y="3717032"/>
            <a:ext cx="914400" cy="914400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984" y="4797152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891" y="5803155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951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+mn-ea"/>
                <a:cs typeface="Times New Roman" pitchFamily="18" charset="0"/>
              </a:rPr>
              <a:t>Верно!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89983" y="1124744"/>
            <a:ext cx="4986273" cy="498627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Скругленный прямоугольник 4">
            <a:hlinkClick r:id="" action="ppaction://noaction" highlightClick="1"/>
          </p:cNvPr>
          <p:cNvSpPr/>
          <p:nvPr/>
        </p:nvSpPr>
        <p:spPr>
          <a:xfrm>
            <a:off x="451520" y="5661248"/>
            <a:ext cx="2000264" cy="8995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63500" cmpd="dbl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  <a:hlinkClick r:id="rId3" action="ppaction://hlinksldjump"/>
              </a:rPr>
              <a:t>ДАЛЕЕ</a:t>
            </a:r>
            <a:endParaRPr lang="ru-RU" sz="28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0577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+mn-ea"/>
                <a:cs typeface="Times New Roman" pitchFamily="18" charset="0"/>
              </a:rPr>
              <a:t>Подумай ещё!</a:t>
            </a:r>
            <a:endParaRPr lang="ru-RU" b="1" dirty="0">
              <a:latin typeface="Bookman Old Style" panose="02050604050505020204" pitchFamily="18" charset="0"/>
            </a:endParaRP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803" t="9858" r="8444" b="7394"/>
          <a:stretch/>
        </p:blipFill>
        <p:spPr>
          <a:xfrm>
            <a:off x="2627784" y="1268760"/>
            <a:ext cx="4119650" cy="4622086"/>
          </a:xfrm>
        </p:spPr>
      </p:pic>
      <p:sp>
        <p:nvSpPr>
          <p:cNvPr id="5" name="Скругленный прямоугольник 4">
            <a:hlinkClick r:id="" action="ppaction://noaction" highlightClick="1"/>
          </p:cNvPr>
          <p:cNvSpPr/>
          <p:nvPr/>
        </p:nvSpPr>
        <p:spPr>
          <a:xfrm>
            <a:off x="611560" y="5751512"/>
            <a:ext cx="1770560" cy="8813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63500" cmpd="dbl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  <a:hlinkClick r:id="rId5" action="ppaction://hlinksldjump"/>
              </a:rPr>
              <a:t>НАЗАД</a:t>
            </a:r>
            <a:endParaRPr lang="ru-RU" sz="28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79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1432" y="4763"/>
            <a:ext cx="9137649" cy="685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241425" y="1124744"/>
            <a:ext cx="7020000" cy="923330"/>
          </a:xfrm>
          <a:prstGeom prst="rect">
            <a:avLst/>
          </a:prstGeom>
          <a:noFill/>
        </p:spPr>
        <p:txBody>
          <a:bodyPr spcFirstLastPara="1" wrap="none">
            <a:prstTxWarp prst="textPlain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2857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Добро пожаловать</a:t>
            </a:r>
            <a:r>
              <a:rPr lang="ru-RU" sz="5400" b="1" dirty="0">
                <a:ln w="28575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!</a:t>
            </a:r>
          </a:p>
        </p:txBody>
      </p:sp>
      <p:pic>
        <p:nvPicPr>
          <p:cNvPr id="6" name="СССР_-_В_ГОСТЯХ_У_СКАЗКИ_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01675" y="5589588"/>
            <a:ext cx="5397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зима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8638" y="571500"/>
            <a:ext cx="1800225" cy="1714500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</p:pic>
      <p:pic>
        <p:nvPicPr>
          <p:cNvPr id="1027" name="весна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84148" y="903993"/>
            <a:ext cx="1870807" cy="1084847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</p:pic>
      <p:pic>
        <p:nvPicPr>
          <p:cNvPr id="1028" name="лето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07267" y="571500"/>
            <a:ext cx="1748790" cy="1714500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</p:pic>
      <p:pic>
        <p:nvPicPr>
          <p:cNvPr id="1029" name="осень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96715" y="980728"/>
            <a:ext cx="1893047" cy="1162397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1150" y="4313039"/>
            <a:ext cx="1760887" cy="1303734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91815" y="4248886"/>
            <a:ext cx="960119" cy="1432041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000625" y="4214813"/>
            <a:ext cx="1500187" cy="1500187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19144" y="4219555"/>
            <a:ext cx="1389063" cy="1490702"/>
          </a:xfrm>
          <a:prstGeom prst="rect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</p:pic>
      <p:sp>
        <p:nvSpPr>
          <p:cNvPr id="10" name="молодцы 9"/>
          <p:cNvSpPr/>
          <p:nvPr/>
        </p:nvSpPr>
        <p:spPr>
          <a:xfrm>
            <a:off x="2357438" y="2786063"/>
            <a:ext cx="4214812" cy="7699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МОЛОДЦЫ!</a:t>
            </a:r>
          </a:p>
        </p:txBody>
      </p:sp>
      <p:pic>
        <p:nvPicPr>
          <p:cNvPr id="1035" name="помидор 11"/>
          <p:cNvPicPr>
            <a:picLocks noChangeAspect="1" noChangeArrowheads="1" noCrop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0026" y="2464911"/>
            <a:ext cx="1941075" cy="1584802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Управляющая кнопка: далее 12">
            <a:hlinkClick r:id="" action="ppaction://hlinkshowjump?jump=nextslide" highlightClick="1"/>
          </p:cNvPr>
          <p:cNvSpPr/>
          <p:nvPr/>
        </p:nvSpPr>
        <p:spPr>
          <a:xfrm>
            <a:off x="4071938" y="6143625"/>
            <a:ext cx="571500" cy="357188"/>
          </a:xfrm>
          <a:prstGeom prst="actionButtonForwardNex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19849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713" r="9762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52047" y="1196752"/>
            <a:ext cx="3445727" cy="547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19672" y="563182"/>
            <a:ext cx="5904657" cy="923330"/>
          </a:xfrm>
          <a:custGeom>
            <a:avLst/>
            <a:gdLst>
              <a:gd name="connsiteX0" fmla="*/ 0 w 5862247"/>
              <a:gd name="connsiteY0" fmla="*/ 0 h 923330"/>
              <a:gd name="connsiteX1" fmla="*/ 5862247 w 5862247"/>
              <a:gd name="connsiteY1" fmla="*/ 0 h 923330"/>
              <a:gd name="connsiteX2" fmla="*/ 5862247 w 5862247"/>
              <a:gd name="connsiteY2" fmla="*/ 923330 h 923330"/>
              <a:gd name="connsiteX3" fmla="*/ 0 w 5862247"/>
              <a:gd name="connsiteY3" fmla="*/ 923330 h 923330"/>
              <a:gd name="connsiteX4" fmla="*/ 0 w 5862247"/>
              <a:gd name="connsiteY4" fmla="*/ 0 h 923330"/>
              <a:gd name="connsiteX0" fmla="*/ 0 w 5862247"/>
              <a:gd name="connsiteY0" fmla="*/ 435150 h 1358480"/>
              <a:gd name="connsiteX1" fmla="*/ 3300396 w 5862247"/>
              <a:gd name="connsiteY1" fmla="*/ 0 h 1358480"/>
              <a:gd name="connsiteX2" fmla="*/ 5862247 w 5862247"/>
              <a:gd name="connsiteY2" fmla="*/ 435150 h 1358480"/>
              <a:gd name="connsiteX3" fmla="*/ 5862247 w 5862247"/>
              <a:gd name="connsiteY3" fmla="*/ 1358480 h 1358480"/>
              <a:gd name="connsiteX4" fmla="*/ 0 w 5862247"/>
              <a:gd name="connsiteY4" fmla="*/ 1358480 h 1358480"/>
              <a:gd name="connsiteX5" fmla="*/ 0 w 5862247"/>
              <a:gd name="connsiteY5" fmla="*/ 435150 h 1358480"/>
              <a:gd name="connsiteX0" fmla="*/ 52754 w 5862247"/>
              <a:gd name="connsiteY0" fmla="*/ 980273 h 1358480"/>
              <a:gd name="connsiteX1" fmla="*/ 3300396 w 5862247"/>
              <a:gd name="connsiteY1" fmla="*/ 0 h 1358480"/>
              <a:gd name="connsiteX2" fmla="*/ 5862247 w 5862247"/>
              <a:gd name="connsiteY2" fmla="*/ 435150 h 1358480"/>
              <a:gd name="connsiteX3" fmla="*/ 5862247 w 5862247"/>
              <a:gd name="connsiteY3" fmla="*/ 1358480 h 1358480"/>
              <a:gd name="connsiteX4" fmla="*/ 0 w 5862247"/>
              <a:gd name="connsiteY4" fmla="*/ 1358480 h 1358480"/>
              <a:gd name="connsiteX5" fmla="*/ 52754 w 5862247"/>
              <a:gd name="connsiteY5" fmla="*/ 980273 h 1358480"/>
              <a:gd name="connsiteX0" fmla="*/ 52754 w 5862247"/>
              <a:gd name="connsiteY0" fmla="*/ 980273 h 1358480"/>
              <a:gd name="connsiteX1" fmla="*/ 3300396 w 5862247"/>
              <a:gd name="connsiteY1" fmla="*/ 0 h 1358480"/>
              <a:gd name="connsiteX2" fmla="*/ 5791908 w 5862247"/>
              <a:gd name="connsiteY2" fmla="*/ 1173703 h 1358480"/>
              <a:gd name="connsiteX3" fmla="*/ 5862247 w 5862247"/>
              <a:gd name="connsiteY3" fmla="*/ 1358480 h 1358480"/>
              <a:gd name="connsiteX4" fmla="*/ 0 w 5862247"/>
              <a:gd name="connsiteY4" fmla="*/ 1358480 h 1358480"/>
              <a:gd name="connsiteX5" fmla="*/ 52754 w 5862247"/>
              <a:gd name="connsiteY5" fmla="*/ 980273 h 1358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62247" h="1358480">
                <a:moveTo>
                  <a:pt x="52754" y="980273"/>
                </a:moveTo>
                <a:cubicBezTo>
                  <a:pt x="1135301" y="975900"/>
                  <a:pt x="2217849" y="4373"/>
                  <a:pt x="3300396" y="0"/>
                </a:cubicBezTo>
                <a:lnTo>
                  <a:pt x="5791908" y="1173703"/>
                </a:lnTo>
                <a:lnTo>
                  <a:pt x="5862247" y="1358480"/>
                </a:lnTo>
                <a:lnTo>
                  <a:pt x="0" y="1358480"/>
                </a:lnTo>
                <a:lnTo>
                  <a:pt x="52754" y="980273"/>
                </a:lnTo>
                <a:close/>
              </a:path>
            </a:pathLst>
          </a:custGeom>
          <a:noFill/>
        </p:spPr>
        <p:txBody>
          <a:bodyPr wrap="squar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Молодцы, ребята!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 rot="2604031">
            <a:off x="1663700" y="568325"/>
            <a:ext cx="2686050" cy="1546225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4" name="Овал 13"/>
          <p:cNvSpPr/>
          <p:nvPr/>
        </p:nvSpPr>
        <p:spPr>
          <a:xfrm rot="18883718">
            <a:off x="4518819" y="435768"/>
            <a:ext cx="2930526" cy="167481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5643563" y="2357438"/>
            <a:ext cx="3028950" cy="1716087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142875" y="2286000"/>
            <a:ext cx="2857500" cy="1571625"/>
          </a:xfrm>
          <a:prstGeom prst="ellipse">
            <a:avLst/>
          </a:prstGeom>
          <a:solidFill>
            <a:srgbClr val="F38DE4"/>
          </a:solidFill>
          <a:ln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7" name="Овал 16"/>
          <p:cNvSpPr/>
          <p:nvPr/>
        </p:nvSpPr>
        <p:spPr>
          <a:xfrm rot="18993098">
            <a:off x="1265238" y="4156075"/>
            <a:ext cx="3222625" cy="184785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8" name="Овал 17"/>
          <p:cNvSpPr/>
          <p:nvPr/>
        </p:nvSpPr>
        <p:spPr>
          <a:xfrm rot="2493313">
            <a:off x="4351338" y="4378325"/>
            <a:ext cx="3194050" cy="1625600"/>
          </a:xfrm>
          <a:prstGeom prst="ellipse">
            <a:avLst/>
          </a:prstGeom>
          <a:solidFill>
            <a:srgbClr val="F5A657"/>
          </a:solidFill>
          <a:ln>
            <a:solidFill>
              <a:srgbClr val="9052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20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2357438" y="2071688"/>
            <a:ext cx="4000500" cy="2071687"/>
          </a:xfrm>
          <a:prstGeom prst="ellipse">
            <a:avLst/>
          </a:prstGeom>
          <a:solidFill>
            <a:srgbClr val="BEFA52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FF0000"/>
                </a:solidFill>
              </a:rPr>
              <a:t>Виды театра в ДОУ</a:t>
            </a:r>
            <a:endParaRPr lang="ru-RU" sz="28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2894773">
            <a:off x="1928750" y="877227"/>
            <a:ext cx="211408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Пальчиковый театр</a:t>
            </a:r>
          </a:p>
        </p:txBody>
      </p:sp>
      <p:sp>
        <p:nvSpPr>
          <p:cNvPr id="10" name="Прямоугольник 9"/>
          <p:cNvSpPr/>
          <p:nvPr/>
        </p:nvSpPr>
        <p:spPr>
          <a:xfrm rot="18775459">
            <a:off x="4816217" y="953311"/>
            <a:ext cx="2357454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Теневой театр</a:t>
            </a:r>
            <a:endParaRPr lang="ru-RU" sz="2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9552" y="2621157"/>
            <a:ext cx="16760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Кукольный</a:t>
            </a:r>
          </a:p>
          <a:p>
            <a:pPr>
              <a:defRPr/>
            </a:pPr>
            <a:r>
              <a:rPr lang="ru-RU" sz="2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Би-Ба-</a:t>
            </a:r>
            <a:r>
              <a:rPr lang="ru-RU" sz="2400" b="1" dirty="0" err="1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Бо</a:t>
            </a:r>
            <a:endParaRPr lang="ru-RU" sz="2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29388" y="2928934"/>
            <a:ext cx="21048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Театр игрушек</a:t>
            </a:r>
            <a:endParaRPr lang="ru-RU" sz="2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8714929">
            <a:off x="1880639" y="4918073"/>
            <a:ext cx="17905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Театр масок</a:t>
            </a:r>
            <a:endParaRPr lang="ru-RU" sz="2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 rot="2596992">
            <a:off x="4567680" y="4820332"/>
            <a:ext cx="2926154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Настольный театр</a:t>
            </a:r>
            <a:endParaRPr lang="ru-RU" sz="2400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8319">
            <a:off x="4981695" y="3215481"/>
            <a:ext cx="687826" cy="668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04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67809" y="188640"/>
            <a:ext cx="400052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ln w="11430">
                  <a:solidFill>
                    <a:srgbClr val="002060"/>
                  </a:solidFill>
                </a:ln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Театральные загадки</a:t>
            </a:r>
            <a:endParaRPr lang="ru-RU" sz="3200" b="1" dirty="0">
              <a:ln w="11430">
                <a:solidFill>
                  <a:srgbClr val="002060"/>
                </a:solidFill>
              </a:ln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075" name="слива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6893" y="1785564"/>
            <a:ext cx="2168441" cy="1584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6" name="яблоко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79117" y="2906948"/>
            <a:ext cx="1431678" cy="22946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заг. арбуз 7"/>
          <p:cNvSpPr/>
          <p:nvPr/>
        </p:nvSpPr>
        <p:spPr>
          <a:xfrm>
            <a:off x="392906" y="3417094"/>
            <a:ext cx="2357438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Стоит на сцене загражденье,</a:t>
            </a:r>
          </a:p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Красивое на удивленье!</a:t>
            </a:r>
          </a:p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Умельцем сделана - не фирмой,</a:t>
            </a:r>
          </a:p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А как зовется? - Просто... </a:t>
            </a:r>
          </a:p>
        </p:txBody>
      </p:sp>
      <p:sp>
        <p:nvSpPr>
          <p:cNvPr id="12" name="заг. груша 11"/>
          <p:cNvSpPr/>
          <p:nvPr/>
        </p:nvSpPr>
        <p:spPr>
          <a:xfrm>
            <a:off x="3512906" y="5297055"/>
            <a:ext cx="258087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То на сцене - лес,</a:t>
            </a:r>
          </a:p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То башня до небес,</a:t>
            </a:r>
          </a:p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То город, то деревня,</a:t>
            </a:r>
          </a:p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Ты угадал, наверно:</a:t>
            </a:r>
          </a:p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Чтоб получить овации,</a:t>
            </a:r>
          </a:p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Что нужно?</a:t>
            </a:r>
          </a:p>
        </p:txBody>
      </p:sp>
      <p:pic>
        <p:nvPicPr>
          <p:cNvPr id="3079" name="груша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315" y="3640992"/>
            <a:ext cx="1990057" cy="15887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заг малина 13"/>
          <p:cNvSpPr/>
          <p:nvPr/>
        </p:nvSpPr>
        <p:spPr>
          <a:xfrm>
            <a:off x="3512906" y="2547165"/>
            <a:ext cx="25117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Артисты там работают,</a:t>
            </a:r>
          </a:p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А зрители им хлопают,</a:t>
            </a:r>
          </a:p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Спектакль в цирке - на арене,</a:t>
            </a:r>
          </a:p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В театре кукол где? - На...</a:t>
            </a:r>
          </a:p>
        </p:txBody>
      </p:sp>
      <p:pic>
        <p:nvPicPr>
          <p:cNvPr id="3081" name="арбуз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0011" y="4834253"/>
            <a:ext cx="1847797" cy="18477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84" name="малина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85654" y="834627"/>
            <a:ext cx="2048122" cy="1645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Управляющая кнопка: далее 16">
            <a:hlinkClick r:id="" action="ppaction://hlinkshowjump?jump=nextslide" highlightClick="1"/>
          </p:cNvPr>
          <p:cNvSpPr/>
          <p:nvPr/>
        </p:nvSpPr>
        <p:spPr>
          <a:xfrm>
            <a:off x="8001000" y="6118655"/>
            <a:ext cx="571500" cy="357187"/>
          </a:xfrm>
          <a:prstGeom prst="actionButtonForwardNext">
            <a:avLst/>
          </a:prstGeom>
          <a:solidFill>
            <a:schemeClr val="bg1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заг. слива 3"/>
          <p:cNvSpPr/>
          <p:nvPr/>
        </p:nvSpPr>
        <p:spPr>
          <a:xfrm>
            <a:off x="512461" y="771960"/>
            <a:ext cx="247649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Артист на сцене - кукловод,</a:t>
            </a:r>
          </a:p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А зритель в зале там - народ.</a:t>
            </a:r>
          </a:p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Артисту смотрят все на руку,</a:t>
            </a:r>
          </a:p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Что за театр</a:t>
            </a:r>
            <a:r>
              <a:rPr lang="ru-RU" sz="1400" b="1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1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заг. яблоко 5"/>
          <p:cNvSpPr/>
          <p:nvPr/>
        </p:nvSpPr>
        <p:spPr>
          <a:xfrm>
            <a:off x="6370901" y="1093067"/>
            <a:ext cx="242887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Куклу на руку надел,</a:t>
            </a:r>
          </a:p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Замяукал, песню спел,</a:t>
            </a:r>
          </a:p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Поменял перчатку -</a:t>
            </a:r>
          </a:p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Шут сплясал вприсядку!</a:t>
            </a:r>
          </a:p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Кто куклу за собой ведет? -</a:t>
            </a:r>
          </a:p>
          <a:p>
            <a:pPr algn="ctr"/>
            <a:r>
              <a:rPr lang="ru-RU" sz="1400" b="1" dirty="0">
                <a:solidFill>
                  <a:schemeClr val="accent3">
                    <a:lumMod val="50000"/>
                  </a:schemeClr>
                </a:solidFill>
              </a:rPr>
              <a:t>Ведет по сцене... </a:t>
            </a:r>
          </a:p>
        </p:txBody>
      </p:sp>
    </p:spTree>
    <p:extLst>
      <p:ext uri="{BB962C8B-B14F-4D97-AF65-F5344CB8AC3E}">
        <p14:creationId xmlns:p14="http://schemas.microsoft.com/office/powerpoint/2010/main" val="3852158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9472" y="260648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 smtClean="0">
                <a:ln w="11430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-180528" y="476672"/>
            <a:ext cx="8716055" cy="71438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36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Bookman Old Style" panose="02050604050505020204" pitchFamily="18" charset="0"/>
                <a:cs typeface="Arial"/>
              </a:rPr>
              <a:t>          </a:t>
            </a:r>
            <a:r>
              <a:rPr lang="ru-RU" sz="43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Bookman Old Style" panose="02050604050505020204" pitchFamily="18" charset="0"/>
                <a:cs typeface="Arial"/>
              </a:rPr>
              <a:t>Игра «Загадки по сказкам»</a:t>
            </a:r>
          </a:p>
          <a:p>
            <a:endParaRPr lang="ru-RU" dirty="0">
              <a:latin typeface="Bookman Old Style" panose="02050604050505020204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787496" y="908720"/>
            <a:ext cx="7358114" cy="26341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Всех на свете он добрей,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Лечит он больных зверей,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И однажды бегемота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Вытащил он из болота.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Он известен, знаменит,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Это доктор...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 flipH="1">
            <a:off x="571472" y="4857760"/>
            <a:ext cx="5072098" cy="500066"/>
          </a:xfrm>
        </p:spPr>
        <p:txBody>
          <a:bodyPr>
            <a:normAutofit lnSpcReduction="10000"/>
          </a:bodyPr>
          <a:lstStyle/>
          <a:p>
            <a:endParaRPr lang="ru-RU" sz="2800" b="1" spc="50" dirty="0" smtClean="0">
              <a:ln w="11430">
                <a:solidFill>
                  <a:srgbClr val="800000"/>
                </a:solidFill>
              </a:ln>
              <a:gradFill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 flipH="1">
            <a:off x="9143999" y="414338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50051" y="4913865"/>
            <a:ext cx="20937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50" dirty="0" smtClean="0">
                <a:ln w="11430">
                  <a:solidFill>
                    <a:srgbClr val="800000"/>
                  </a:solidFill>
                </a:ln>
                <a:solidFill>
                  <a:schemeClr val="accent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Айболит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87496" y="6001542"/>
            <a:ext cx="2272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50" dirty="0" err="1" smtClean="0">
                <a:ln w="11430">
                  <a:solidFill>
                    <a:srgbClr val="800000"/>
                  </a:solidFill>
                </a:ln>
                <a:solidFill>
                  <a:schemeClr val="accent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Карлсон</a:t>
            </a:r>
            <a:endParaRPr lang="ru-RU" sz="3600" b="1" spc="50" dirty="0" smtClean="0">
              <a:ln w="11430">
                <a:solidFill>
                  <a:srgbClr val="800000"/>
                </a:solidFill>
              </a:ln>
              <a:solidFill>
                <a:schemeClr val="accent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3824189"/>
            <a:ext cx="2345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50" dirty="0" err="1" smtClean="0">
                <a:ln w="11430">
                  <a:solidFill>
                    <a:srgbClr val="800000"/>
                  </a:solidFill>
                </a:ln>
                <a:solidFill>
                  <a:schemeClr val="accent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Кащей</a:t>
            </a:r>
            <a:endParaRPr lang="ru-RU" sz="3600" b="1" spc="50" dirty="0" smtClean="0">
              <a:ln w="11430">
                <a:solidFill>
                  <a:srgbClr val="800000"/>
                </a:solidFill>
              </a:ln>
              <a:solidFill>
                <a:schemeClr val="accent5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Солнце 1">
            <a:hlinkClick r:id="rId3" action="ppaction://hlinksldjump"/>
          </p:cNvPr>
          <p:cNvSpPr/>
          <p:nvPr/>
        </p:nvSpPr>
        <p:spPr>
          <a:xfrm>
            <a:off x="3419872" y="3717032"/>
            <a:ext cx="914400" cy="914400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965" y="4797152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5803155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+mn-ea"/>
                <a:cs typeface="Times New Roman" pitchFamily="18" charset="0"/>
              </a:rPr>
              <a:t>Верно!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89983" y="1124744"/>
            <a:ext cx="4986273" cy="498627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Скругленный прямоугольник 4">
            <a:hlinkClick r:id="" action="ppaction://noaction" highlightClick="1"/>
          </p:cNvPr>
          <p:cNvSpPr/>
          <p:nvPr/>
        </p:nvSpPr>
        <p:spPr>
          <a:xfrm>
            <a:off x="451520" y="5661248"/>
            <a:ext cx="2000264" cy="8995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63500" cmpd="dbl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  <a:hlinkClick r:id="rId3" action="ppaction://hlinksldjump"/>
              </a:rPr>
              <a:t>ДАЛЕЕ</a:t>
            </a:r>
            <a:endParaRPr lang="ru-RU" sz="28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+mn-ea"/>
                <a:cs typeface="Times New Roman" pitchFamily="18" charset="0"/>
              </a:rPr>
              <a:t>Подумай ещё!</a:t>
            </a:r>
            <a:endParaRPr lang="ru-RU" b="1" dirty="0">
              <a:latin typeface="Bookman Old Style" panose="02050604050505020204" pitchFamily="18" charset="0"/>
            </a:endParaRPr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803" t="9858" r="8444" b="7394"/>
          <a:stretch/>
        </p:blipFill>
        <p:spPr>
          <a:xfrm>
            <a:off x="2627784" y="1268760"/>
            <a:ext cx="4119650" cy="4622086"/>
          </a:xfrm>
        </p:spPr>
      </p:pic>
      <p:sp>
        <p:nvSpPr>
          <p:cNvPr id="5" name="Скругленный прямоугольник 4">
            <a:hlinkClick r:id="" action="ppaction://noaction" highlightClick="1"/>
          </p:cNvPr>
          <p:cNvSpPr/>
          <p:nvPr/>
        </p:nvSpPr>
        <p:spPr>
          <a:xfrm>
            <a:off x="611560" y="5751512"/>
            <a:ext cx="1770560" cy="88130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63500" cmpd="dbl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rgbClr val="002060"/>
                </a:solidFill>
                <a:cs typeface="Times New Roman" pitchFamily="18" charset="0"/>
                <a:hlinkClick r:id="rId4" action="ppaction://hlinksldjump"/>
              </a:rPr>
              <a:t>НАЗАД</a:t>
            </a:r>
            <a:endParaRPr lang="ru-RU" sz="28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9472" y="260648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spc="50" dirty="0" smtClean="0">
                <a:ln w="11430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>
                  <a:solidFill>
                    <a:srgbClr val="7030A0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-180528" y="476672"/>
            <a:ext cx="8716055" cy="71438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36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Bookman Old Style" panose="02050604050505020204" pitchFamily="18" charset="0"/>
                <a:cs typeface="Arial"/>
              </a:rPr>
              <a:t>          </a:t>
            </a:r>
            <a:r>
              <a:rPr lang="ru-RU" sz="4300" b="1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Bookman Old Style" panose="02050604050505020204" pitchFamily="18" charset="0"/>
                <a:cs typeface="Arial"/>
              </a:rPr>
              <a:t>Игра «Загадки по сказкам»</a:t>
            </a:r>
          </a:p>
          <a:p>
            <a:endParaRPr lang="ru-RU" dirty="0">
              <a:latin typeface="Bookman Old Style" panose="02050604050505020204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787496" y="908720"/>
            <a:ext cx="7358114" cy="26341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Что за странный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Человечек деревянный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На земле и под водой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Ищет ключик золотой?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Всюду нос суёт он длинный</a:t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>Кто же это? — ...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 flipH="1">
            <a:off x="571472" y="4857760"/>
            <a:ext cx="5072098" cy="500066"/>
          </a:xfrm>
        </p:spPr>
        <p:txBody>
          <a:bodyPr>
            <a:normAutofit lnSpcReduction="10000"/>
          </a:bodyPr>
          <a:lstStyle/>
          <a:p>
            <a:endParaRPr lang="ru-RU" sz="2800" b="1" spc="50" dirty="0" smtClean="0">
              <a:ln w="11430">
                <a:solidFill>
                  <a:srgbClr val="800000"/>
                </a:solidFill>
              </a:ln>
              <a:gradFill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lin ang="5400000" scaled="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 flipH="1">
            <a:off x="9143999" y="4143380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50051" y="4913865"/>
            <a:ext cx="20937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50" dirty="0" smtClean="0">
                <a:ln w="11430">
                  <a:solidFill>
                    <a:srgbClr val="800000"/>
                  </a:solidFill>
                </a:ln>
                <a:solidFill>
                  <a:schemeClr val="accent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Леший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787496" y="6001542"/>
            <a:ext cx="22723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50" dirty="0" smtClean="0">
                <a:ln w="11430">
                  <a:solidFill>
                    <a:srgbClr val="800000"/>
                  </a:solidFill>
                </a:ln>
                <a:solidFill>
                  <a:schemeClr val="accent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Буратино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3824189"/>
            <a:ext cx="23454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spc="50" dirty="0" smtClean="0">
                <a:ln w="11430">
                  <a:solidFill>
                    <a:srgbClr val="800000"/>
                  </a:solidFill>
                </a:ln>
                <a:solidFill>
                  <a:schemeClr val="accent5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Пьеро</a:t>
            </a:r>
          </a:p>
        </p:txBody>
      </p:sp>
      <p:sp>
        <p:nvSpPr>
          <p:cNvPr id="2" name="Солнце 1">
            <a:hlinkClick r:id="rId3" action="ppaction://hlinksldjump"/>
          </p:cNvPr>
          <p:cNvSpPr/>
          <p:nvPr/>
        </p:nvSpPr>
        <p:spPr>
          <a:xfrm>
            <a:off x="3419872" y="3717032"/>
            <a:ext cx="914400" cy="914400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965" y="4797152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5803155"/>
            <a:ext cx="938213" cy="93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460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  <a:ea typeface="+mn-ea"/>
                <a:cs typeface="Times New Roman" pitchFamily="18" charset="0"/>
              </a:rPr>
              <a:t>Верно!</a:t>
            </a: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89983" y="1124744"/>
            <a:ext cx="4986273" cy="498627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Скругленный прямоугольник 4">
            <a:hlinkClick r:id="" action="ppaction://noaction" highlightClick="1"/>
          </p:cNvPr>
          <p:cNvSpPr/>
          <p:nvPr/>
        </p:nvSpPr>
        <p:spPr>
          <a:xfrm>
            <a:off x="451520" y="5661248"/>
            <a:ext cx="2000264" cy="899540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63500" cmpd="dbl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cs typeface="Times New Roman" pitchFamily="18" charset="0"/>
                <a:hlinkClick r:id="rId3" action="ppaction://hlinksldjump"/>
              </a:rPr>
              <a:t>ДАЛЕЕ</a:t>
            </a:r>
            <a:endParaRPr lang="ru-RU" sz="2800" b="1" dirty="0">
              <a:solidFill>
                <a:srgbClr val="00206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542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654</TotalTime>
  <Words>304</Words>
  <Application>Microsoft Office PowerPoint</Application>
  <PresentationFormat>Экран (4:3)</PresentationFormat>
  <Paragraphs>101</Paragraphs>
  <Slides>21</Slides>
  <Notes>8</Notes>
  <HiddenSlides>0</HiddenSlides>
  <MMClips>1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Тема Office</vt:lpstr>
      <vt:lpstr>2_Тема Office</vt:lpstr>
      <vt:lpstr>3_Тема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Верно!</vt:lpstr>
      <vt:lpstr>Подумай ещё!</vt:lpstr>
      <vt:lpstr> </vt:lpstr>
      <vt:lpstr>Верно!</vt:lpstr>
      <vt:lpstr>Подумай ещё!</vt:lpstr>
      <vt:lpstr> </vt:lpstr>
      <vt:lpstr>Верно!</vt:lpstr>
      <vt:lpstr>Подумай ещё!</vt:lpstr>
      <vt:lpstr> </vt:lpstr>
      <vt:lpstr>Верно!</vt:lpstr>
      <vt:lpstr>Подумай ещё!</vt:lpstr>
      <vt:lpstr> </vt:lpstr>
      <vt:lpstr>Верно!</vt:lpstr>
      <vt:lpstr>Подумай ещё!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Иллюстрация  твоей книги</dc:title>
  <dc:creator>Екатерина</dc:creator>
  <cp:lastModifiedBy>Alex</cp:lastModifiedBy>
  <cp:revision>70</cp:revision>
  <dcterms:created xsi:type="dcterms:W3CDTF">2015-10-06T14:13:06Z</dcterms:created>
  <dcterms:modified xsi:type="dcterms:W3CDTF">2020-01-05T19:29:16Z</dcterms:modified>
</cp:coreProperties>
</file>