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0" autoAdjust="0"/>
    <p:restoredTop sz="94660"/>
  </p:normalViewPr>
  <p:slideViewPr>
    <p:cSldViewPr>
      <p:cViewPr varScale="1">
        <p:scale>
          <a:sx n="74" d="100"/>
          <a:sy n="74" d="100"/>
        </p:scale>
        <p:origin x="-12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178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78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97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9324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413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630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67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286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37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4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544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319A5-6CF7-452E-A083-A81E3C1816BF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E5E33-936B-4149-9917-C4335B2E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3933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5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8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9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6048671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 Narrow" panose="020B0606020202030204" pitchFamily="34" charset="0"/>
              </a:rPr>
              <a:t>Общая тема № 9.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«Система питания дизельного двигателя»</a:t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2000" b="1" dirty="0">
                <a:latin typeface="Arial Narrow" panose="020B0606020202030204" pitchFamily="34" charset="0"/>
              </a:rPr>
              <a:t/>
            </a:r>
            <a:br>
              <a:rPr lang="ru-RU" sz="2000" b="1" dirty="0"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/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Тема урока: </a:t>
            </a:r>
            <a:r>
              <a:rPr lang="ru-RU" sz="2400" b="1" dirty="0" smtClean="0">
                <a:latin typeface="Arial Narrow" panose="020B0606020202030204" pitchFamily="34" charset="0"/>
              </a:rPr>
              <a:t/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5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«Устройство и принцип работы  рядного топливного насоса высокого давления»</a:t>
            </a:r>
            <a:endParaRPr lang="ru-RU" sz="54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97352"/>
            <a:ext cx="6400800" cy="7200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94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1" y="23167"/>
            <a:ext cx="8784976" cy="193022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Arial Narrow" panose="020B0606020202030204" pitchFamily="34" charset="0"/>
              </a:rPr>
              <a:t>На дизелях устанавливают топливные насосы двух типов: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b="1" u="sng" dirty="0">
                <a:solidFill>
                  <a:srgbClr val="C00000"/>
                </a:solidFill>
                <a:latin typeface="Arial Narrow" panose="020B0606020202030204" pitchFamily="34" charset="0"/>
              </a:rPr>
              <a:t>р</a:t>
            </a:r>
            <a:r>
              <a:rPr lang="ru-RU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ядные</a:t>
            </a: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</a:t>
            </a:r>
            <a:r>
              <a:rPr lang="ru-RU" sz="3100" b="1" dirty="0" smtClean="0">
                <a:latin typeface="Arial Narrow" panose="020B0606020202030204" pitchFamily="34" charset="0"/>
              </a:rPr>
              <a:t>и </a:t>
            </a:r>
            <a:r>
              <a:rPr lang="ru-RU" b="1" u="sng" dirty="0">
                <a:solidFill>
                  <a:srgbClr val="C00000"/>
                </a:solidFill>
                <a:latin typeface="Arial Narrow" panose="020B0606020202030204" pitchFamily="34" charset="0"/>
              </a:rPr>
              <a:t>р</a:t>
            </a:r>
            <a:r>
              <a:rPr lang="ru-RU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аспределительного типа</a:t>
            </a:r>
            <a:endParaRPr lang="ru-RU" b="1" u="sng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772816"/>
            <a:ext cx="8928992" cy="432048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00B050"/>
                </a:solidFill>
                <a:latin typeface="Arial Narrow" panose="020B0606020202030204" pitchFamily="34" charset="0"/>
              </a:rPr>
              <a:t>Расшифровка насосов: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4УТНМ </a:t>
            </a:r>
            <a:r>
              <a:rPr lang="ru-RU" sz="4000" b="1" dirty="0" smtClean="0">
                <a:latin typeface="Arial Narrow" panose="020B0606020202030204" pitchFamily="34" charset="0"/>
              </a:rPr>
              <a:t>– </a:t>
            </a:r>
            <a:r>
              <a:rPr lang="ru-RU" sz="2800" b="1" dirty="0" err="1" smtClean="0">
                <a:latin typeface="Arial Narrow" panose="020B0606020202030204" pitchFamily="34" charset="0"/>
              </a:rPr>
              <a:t>четырехплунжерный</a:t>
            </a:r>
            <a:r>
              <a:rPr lang="ru-RU" sz="2800" b="1" dirty="0" smtClean="0">
                <a:latin typeface="Arial Narrow" panose="020B0606020202030204" pitchFamily="34" charset="0"/>
              </a:rPr>
              <a:t>, универсальный рядный топливный насос модернизированный.</a:t>
            </a:r>
          </a:p>
          <a:p>
            <a:pPr marL="0" indent="0">
              <a:buNone/>
            </a:pPr>
            <a:r>
              <a:rPr lang="ru-RU" sz="2800" b="1" dirty="0" smtClean="0">
                <a:latin typeface="Arial Narrow" panose="020B0606020202030204" pitchFamily="34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НД-21/2-4 </a:t>
            </a:r>
            <a:r>
              <a:rPr lang="ru-RU" sz="4000" b="1" dirty="0" smtClean="0">
                <a:latin typeface="Arial Narrow" panose="020B0606020202030204" pitchFamily="34" charset="0"/>
              </a:rPr>
              <a:t>- </a:t>
            </a:r>
            <a:r>
              <a:rPr lang="ru-RU" sz="2800" b="1" dirty="0" smtClean="0">
                <a:latin typeface="Arial Narrow" panose="020B0606020202030204" pitchFamily="34" charset="0"/>
              </a:rPr>
              <a:t>насос дизельный, распределительного типа, односекционный (21), для 2-4 цилиндров.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НД-22/6 </a:t>
            </a:r>
            <a:r>
              <a:rPr lang="ru-RU" sz="4000" b="1" dirty="0" smtClean="0">
                <a:latin typeface="Arial Narrow" panose="020B0606020202030204" pitchFamily="34" charset="0"/>
              </a:rPr>
              <a:t>- </a:t>
            </a:r>
            <a:r>
              <a:rPr lang="ru-RU" sz="2800" b="1" dirty="0" smtClean="0">
                <a:latin typeface="Arial Narrow" panose="020B0606020202030204" pitchFamily="34" charset="0"/>
              </a:rPr>
              <a:t>насос дизельный, распределительного типа, двухсекционный (22), для 6 цилиндров.</a:t>
            </a:r>
            <a:endParaRPr lang="ru-RU" sz="28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7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2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40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Arial Narrow" panose="020B0606020202030204" pitchFamily="34" charset="0"/>
              </a:rPr>
              <a:t>Рядный 4-х секционный ТНВД</a:t>
            </a:r>
          </a:p>
          <a:p>
            <a:pPr algn="ctr"/>
            <a:endParaRPr lang="ru-RU" sz="2400" b="1" dirty="0">
              <a:latin typeface="Arial Narrow" panose="020B0606020202030204" pitchFamily="34" charset="0"/>
            </a:endParaRPr>
          </a:p>
        </p:txBody>
      </p:sp>
      <p:pic>
        <p:nvPicPr>
          <p:cNvPr id="5" name="Рисунок 4" descr="https://besplatka.ua/aws/22/79/57/10/toplyak-yumz-photo-4fac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149420"/>
            <a:ext cx="5274469" cy="359573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45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Arial Narrow" panose="020B0606020202030204" pitchFamily="34" charset="0"/>
              </a:rPr>
              <a:t>Рядный 6 - секционный ТНВД</a:t>
            </a:r>
          </a:p>
          <a:p>
            <a:pPr algn="ctr"/>
            <a:endParaRPr lang="ru-RU" sz="2400" dirty="0"/>
          </a:p>
        </p:txBody>
      </p:sp>
      <p:pic>
        <p:nvPicPr>
          <p:cNvPr id="4" name="Рисунок 3" descr="https://i9.photo.2gis.com/images/branch/1/140737491605939_f7de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3" y="2132856"/>
            <a:ext cx="6768752" cy="37444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39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Arial Narrow" panose="020B0606020202030204" pitchFamily="34" charset="0"/>
              </a:rPr>
              <a:t>Рядный 8 - секционный ТНВД</a:t>
            </a:r>
          </a:p>
          <a:p>
            <a:pPr algn="ctr"/>
            <a:endParaRPr lang="ru-RU" sz="2400" b="1" dirty="0" smtClean="0">
              <a:latin typeface="Arial Narrow" panose="020B0606020202030204" pitchFamily="34" charset="0"/>
            </a:endParaRPr>
          </a:p>
          <a:p>
            <a:pPr algn="ctr"/>
            <a:endParaRPr lang="ru-RU" sz="2400" dirty="0"/>
          </a:p>
        </p:txBody>
      </p:sp>
      <p:pic>
        <p:nvPicPr>
          <p:cNvPr id="4" name="Рисунок 3" descr="http://remont-tnvd31.ru/wp-content/uploads/2018/12/euro-2_l8_compact-40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395985"/>
            <a:ext cx="5405129" cy="385852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30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smtClean="0">
                <a:latin typeface="Arial Narrow" panose="020B0606020202030204" pitchFamily="34" charset="0"/>
              </a:rPr>
              <a:t>6-</a:t>
            </a:r>
            <a:r>
              <a:rPr lang="ru-RU" sz="2400" b="1" dirty="0" smtClean="0">
                <a:latin typeface="Arial Narrow" panose="020B0606020202030204" pitchFamily="34" charset="0"/>
              </a:rPr>
              <a:t>секционный , </a:t>
            </a:r>
            <a:r>
              <a:rPr lang="en-US" sz="2400" b="1" dirty="0" smtClean="0">
                <a:latin typeface="Arial Narrow" panose="020B0606020202030204" pitchFamily="34" charset="0"/>
              </a:rPr>
              <a:t>V-</a:t>
            </a:r>
            <a:r>
              <a:rPr lang="ru-RU" sz="2400" b="1" dirty="0" smtClean="0">
                <a:latin typeface="Arial Narrow" panose="020B0606020202030204" pitchFamily="34" charset="0"/>
              </a:rPr>
              <a:t>образный ТНВД </a:t>
            </a:r>
          </a:p>
          <a:p>
            <a:pPr algn="ctr"/>
            <a:endParaRPr lang="ru-RU" sz="2400" dirty="0"/>
          </a:p>
        </p:txBody>
      </p:sp>
      <p:pic>
        <p:nvPicPr>
          <p:cNvPr id="4" name="Рисунок 3" descr="http://www.astradizel.ru/dvigyamz/toplivna/tnvd_323-324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5" y="2060848"/>
            <a:ext cx="5904656" cy="4320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5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Arial Narrow" panose="020B0606020202030204" pitchFamily="34" charset="0"/>
              </a:rPr>
              <a:t>8</a:t>
            </a:r>
            <a:r>
              <a:rPr lang="en-US" sz="2400" b="1" dirty="0" smtClean="0">
                <a:latin typeface="Arial Narrow" panose="020B0606020202030204" pitchFamily="34" charset="0"/>
              </a:rPr>
              <a:t>-</a:t>
            </a:r>
            <a:r>
              <a:rPr lang="ru-RU" sz="2400" b="1" dirty="0" smtClean="0">
                <a:latin typeface="Arial Narrow" panose="020B0606020202030204" pitchFamily="34" charset="0"/>
              </a:rPr>
              <a:t>секционный , </a:t>
            </a:r>
            <a:r>
              <a:rPr lang="en-US" sz="2400" b="1" dirty="0" smtClean="0">
                <a:latin typeface="Arial Narrow" panose="020B0606020202030204" pitchFamily="34" charset="0"/>
              </a:rPr>
              <a:t>V-</a:t>
            </a:r>
            <a:r>
              <a:rPr lang="ru-RU" sz="2400" b="1" dirty="0" smtClean="0">
                <a:latin typeface="Arial Narrow" panose="020B0606020202030204" pitchFamily="34" charset="0"/>
              </a:rPr>
              <a:t>образный ТНВД </a:t>
            </a:r>
          </a:p>
          <a:p>
            <a:pPr marL="0" indent="0" algn="ctr">
              <a:buNone/>
            </a:pPr>
            <a:endParaRPr lang="ru-RU" sz="2400" b="1" dirty="0" smtClean="0">
              <a:latin typeface="Arial Narrow" panose="020B0606020202030204" pitchFamily="34" charset="0"/>
            </a:endParaRPr>
          </a:p>
          <a:p>
            <a:pPr algn="ctr"/>
            <a:endParaRPr lang="ru-RU" sz="2400" b="1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 descr="https://ozapuske.ru/wp-content/uploads/2017/09/tnvd-1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204864"/>
            <a:ext cx="5418485" cy="403244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03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Виды топливных насосов высокого давления (ТНВД):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>
                <a:latin typeface="Arial Narrow" panose="020B0606020202030204" pitchFamily="34" charset="0"/>
              </a:rPr>
              <a:t>4</a:t>
            </a:r>
            <a:r>
              <a:rPr lang="en-US" sz="2400" b="1" dirty="0" smtClean="0">
                <a:latin typeface="Arial Narrow" panose="020B0606020202030204" pitchFamily="34" charset="0"/>
              </a:rPr>
              <a:t>-</a:t>
            </a:r>
            <a:r>
              <a:rPr lang="ru-RU" sz="2400" b="1" dirty="0" smtClean="0">
                <a:latin typeface="Arial Narrow" panose="020B0606020202030204" pitchFamily="34" charset="0"/>
              </a:rPr>
              <a:t>секционный ТНВД распределительного типа</a:t>
            </a:r>
          </a:p>
          <a:p>
            <a:pPr algn="ctr"/>
            <a:endParaRPr lang="ru-RU" sz="2400" b="1" dirty="0">
              <a:latin typeface="Arial Narrow" panose="020B0606020202030204" pitchFamily="34" charset="0"/>
            </a:endParaRPr>
          </a:p>
        </p:txBody>
      </p:sp>
      <p:pic>
        <p:nvPicPr>
          <p:cNvPr id="4" name="Рисунок 3" descr="http://www.gidravlica.ru/upload/1391088660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5050" y="2276872"/>
            <a:ext cx="4499198" cy="41764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4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Arial Narrow" panose="020B0606020202030204" pitchFamily="34" charset="0"/>
              </a:rPr>
              <a:t>р</a:t>
            </a:r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ядный ТНВД </a:t>
            </a:r>
            <a:b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600" b="1" dirty="0" smtClean="0">
                <a:latin typeface="Arial Narrow" panose="020B0606020202030204" pitchFamily="34" charset="0"/>
              </a:rPr>
              <a:t>состоит из </a:t>
            </a:r>
            <a:br>
              <a:rPr lang="ru-RU" sz="3600" b="1" dirty="0" smtClean="0">
                <a:latin typeface="Arial Narrow" panose="020B0606020202030204" pitchFamily="34" charset="0"/>
              </a:rPr>
            </a:br>
            <a:r>
              <a:rPr lang="ru-RU" sz="3600" b="1" dirty="0" smtClean="0">
                <a:latin typeface="Arial Narrow" panose="020B0606020202030204" pitchFamily="34" charset="0"/>
              </a:rPr>
              <a:t>следующих основных частей: </a:t>
            </a:r>
            <a:endParaRPr lang="ru-RU" sz="36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784976" cy="4209331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2469112" y="2996952"/>
            <a:ext cx="4176464" cy="1587624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Полость для расположения насосных секций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00340" y="4818856"/>
            <a:ext cx="4176464" cy="914400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Отсек для расположения кулачкового вала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2204864"/>
            <a:ext cx="4176464" cy="595674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Верхняя крышка</a:t>
            </a:r>
            <a:endParaRPr lang="ru-RU" sz="2000" b="1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032756" y="2800538"/>
            <a:ext cx="1306996" cy="2932718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Автоматическая муфта опережения впрыска топлива</a:t>
            </a:r>
          </a:p>
        </p:txBody>
      </p:sp>
      <p:sp>
        <p:nvSpPr>
          <p:cNvPr id="16" name="Прямоугольник с одним вырезанным углом 15"/>
          <p:cNvSpPr/>
          <p:nvPr/>
        </p:nvSpPr>
        <p:spPr>
          <a:xfrm>
            <a:off x="6804248" y="2800538"/>
            <a:ext cx="1872208" cy="2932718"/>
          </a:xfrm>
          <a:prstGeom prst="snip1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Arial Narrow" panose="020B0606020202030204" pitchFamily="34" charset="0"/>
              </a:rPr>
              <a:t>Всережимный регулятор</a:t>
            </a:r>
          </a:p>
        </p:txBody>
      </p:sp>
    </p:spTree>
    <p:extLst>
      <p:ext uri="{BB962C8B-B14F-4D97-AF65-F5344CB8AC3E}">
        <p14:creationId xmlns:p14="http://schemas.microsoft.com/office/powerpoint/2010/main" val="1270383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5" grpId="0" animBg="1"/>
      <p:bldP spid="1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63408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Устройство насосной секции ТНВД</a:t>
            </a:r>
            <a:endParaRPr lang="ru-RU" sz="36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196752"/>
            <a:ext cx="7200800" cy="5544616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latin typeface="Arial Narrow" panose="020B0606020202030204" pitchFamily="34" charset="0"/>
              </a:rPr>
              <a:t>1 -  рейка;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2 – винт;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3 – пружина;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4 – тарелка пружины;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5 – регулировочный болт толкателя;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6 – корпус толкателя;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7 – ролик;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8 – кулачок;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9 – плунжер;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10 – поворотная втулка;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11 – зубчатый венец;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12 – втулка плунжера;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13 – седо клапана;</a:t>
            </a:r>
          </a:p>
          <a:p>
            <a:r>
              <a:rPr lang="ru-RU" sz="1400" b="1" dirty="0" smtClean="0">
                <a:latin typeface="Arial Narrow" panose="020B0606020202030204" pitchFamily="34" charset="0"/>
              </a:rPr>
              <a:t>14 – нагнетательный клапан;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А – плунжерная пара;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Б – толкатель;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 – выступ;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Г – отсечной паз;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Д – осевой канал;</a:t>
            </a:r>
          </a:p>
          <a:p>
            <a:r>
              <a:rPr lang="ru-RU" sz="14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Е – впускное отверстие</a:t>
            </a:r>
          </a:p>
          <a:p>
            <a:endParaRPr lang="ru-RU" sz="1400" b="1" dirty="0">
              <a:latin typeface="Arial Narrow" panose="020B0606020202030204" pitchFamily="34" charset="0"/>
            </a:endParaRPr>
          </a:p>
        </p:txBody>
      </p:sp>
      <p:pic>
        <p:nvPicPr>
          <p:cNvPr id="5123" name="Picture 3" descr="C:\Users\ДНС\Desktop\УСТР\СПД5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524419"/>
            <a:ext cx="2592288" cy="53335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08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Схема работы секции ТНВД</a:t>
            </a:r>
            <a:endParaRPr lang="ru-RU" sz="36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6146" name="Picture 2" descr="C:\Users\ДНС\Desktop\УСТР\СПД6.jpe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8377534" cy="4536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25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/>
          </a:bodyPr>
          <a:lstStyle/>
          <a:p>
            <a:pPr algn="l"/>
            <a:r>
              <a:rPr lang="ru-RU" sz="36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Цель урока: </a:t>
            </a:r>
            <a:br>
              <a:rPr lang="ru-RU" sz="36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Изучить назначение, устройство и принцип работы рядного топливного насоса высокого давления (ТНВД).</a:t>
            </a:r>
            <a: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</a:br>
            <a:r>
              <a:rPr lang="ru-RU" sz="36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Задачи урока:</a:t>
            </a:r>
            <a:br>
              <a:rPr lang="ru-RU" sz="36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1.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Изучить виды топливных насосов высокого давления и их маркировку;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2. Изучить устройство рядного ТНВД;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3. Изучить принцип работы рядного ТНВД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</a:br>
            <a:endParaRPr lang="ru-RU" sz="3200" b="1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48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Вопрос 1</a:t>
            </a:r>
            <a:r>
              <a:rPr lang="ru-RU" sz="3600" b="1" dirty="0" smtClean="0">
                <a:latin typeface="Arial Narrow" panose="020B0606020202030204" pitchFamily="34" charset="0"/>
              </a:rPr>
              <a:t/>
            </a:r>
            <a:br>
              <a:rPr lang="ru-RU" sz="3600" b="1" dirty="0" smtClean="0">
                <a:latin typeface="Arial Narrow" panose="020B0606020202030204" pitchFamily="34" charset="0"/>
              </a:rPr>
            </a:br>
            <a:r>
              <a:rPr lang="ru-RU" sz="3600" b="1" dirty="0" smtClean="0">
                <a:latin typeface="Arial Narrow" panose="020B0606020202030204" pitchFamily="34" charset="0"/>
              </a:rPr>
              <a:t>Какой из указанных элементов не входит в систему питания дизельного двигателя?</a:t>
            </a:r>
            <a:endParaRPr lang="ru-RU" sz="36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248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Фильтр тонкой очистки топлива;</a:t>
            </a:r>
          </a:p>
          <a:p>
            <a:pPr marL="514350" indent="-514350">
              <a:buAutoNum type="arabicPeriod" startAt="2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Топливоподкачивающий насос;</a:t>
            </a:r>
          </a:p>
          <a:p>
            <a:pPr marL="514350" indent="-514350">
              <a:buAutoNum type="arabicPeriod" startAt="3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Центрифуга;</a:t>
            </a:r>
          </a:p>
          <a:p>
            <a:pPr marL="514350" indent="-514350">
              <a:buAutoNum type="arabicPeriod" startAt="4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Форсунка;</a:t>
            </a:r>
          </a:p>
          <a:p>
            <a:pPr marL="514350" indent="-514350">
              <a:buAutoNum type="arabicPeriod" startAt="5"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Фильтр-отстойник;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Arial Narrow" panose="020B0606020202030204" pitchFamily="34" charset="0"/>
              </a:rPr>
              <a:t>6.    ТНВД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94645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600" b="1" dirty="0">
                <a:solidFill>
                  <a:srgbClr val="C00000"/>
                </a:solidFill>
                <a:latin typeface="Arial Narrow" panose="020B0606020202030204" pitchFamily="34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Вопрос 2.</a:t>
            </a:r>
            <a:b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>Какой элемент системы </a:t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>питания дизеля </a:t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2400" b="1" dirty="0" smtClean="0">
                <a:latin typeface="Arial Narrow" panose="020B0606020202030204" pitchFamily="34" charset="0"/>
              </a:rPr>
              <a:t>показан на этом рисунке?</a:t>
            </a:r>
            <a:br>
              <a:rPr lang="ru-RU" sz="2400" b="1" dirty="0" smtClean="0">
                <a:latin typeface="Arial Narrow" panose="020B0606020202030204" pitchFamily="34" charset="0"/>
              </a:rPr>
            </a:br>
            <a:r>
              <a:rPr lang="ru-RU" sz="3600" b="1" dirty="0">
                <a:latin typeface="Arial Narrow" panose="020B0606020202030204" pitchFamily="34" charset="0"/>
              </a:rPr>
              <a:t/>
            </a:r>
            <a:br>
              <a:rPr lang="ru-RU" sz="3600" b="1" dirty="0">
                <a:latin typeface="Arial Narrow" panose="020B0606020202030204" pitchFamily="34" charset="0"/>
              </a:rPr>
            </a:br>
            <a:r>
              <a:rPr lang="ru-RU" sz="3600" b="1" dirty="0" smtClean="0">
                <a:latin typeface="Arial Narrow" panose="020B0606020202030204" pitchFamily="34" charset="0"/>
              </a:rPr>
              <a:t/>
            </a:r>
            <a:br>
              <a:rPr lang="ru-RU" sz="3600" b="1" dirty="0" smtClean="0">
                <a:latin typeface="Arial Narrow" panose="020B0606020202030204" pitchFamily="34" charset="0"/>
              </a:rPr>
            </a:br>
            <a:r>
              <a:rPr lang="ru-RU" sz="3600" b="1" dirty="0" smtClean="0">
                <a:latin typeface="Arial Narrow" panose="020B0606020202030204" pitchFamily="34" charset="0"/>
              </a:rPr>
              <a:t/>
            </a:r>
            <a:br>
              <a:rPr lang="ru-RU" sz="3600" b="1" dirty="0" smtClean="0">
                <a:latin typeface="Arial Narrow" panose="020B0606020202030204" pitchFamily="34" charset="0"/>
              </a:rPr>
            </a:br>
            <a:endParaRPr lang="ru-RU" sz="36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1026" name="Picture 2" descr="C:\Users\ДНС\Desktop\УСТР\СПД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79775"/>
            <a:ext cx="2918966" cy="39003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717032"/>
            <a:ext cx="7715200" cy="248924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Фильтр тонкой очистки топлива;</a:t>
            </a:r>
          </a:p>
          <a:p>
            <a:pPr marL="457200" indent="-457200">
              <a:buAutoNum type="arabicPeriod" startAt="2"/>
            </a:pPr>
            <a:r>
              <a:rPr lang="ru-RU" sz="2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Фильтр грубой очистки топлива (отстойник);</a:t>
            </a:r>
          </a:p>
          <a:p>
            <a:pPr marL="457200" indent="-457200">
              <a:buAutoNum type="arabicPeriod" startAt="3"/>
            </a:pPr>
            <a:r>
              <a:rPr lang="ru-RU" sz="2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Воздушный фильтр;</a:t>
            </a:r>
          </a:p>
          <a:p>
            <a:pPr marL="457200" indent="-457200">
              <a:buAutoNum type="arabicPeriod" startAt="4"/>
            </a:pPr>
            <a:r>
              <a:rPr lang="ru-RU" sz="2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Топливоподкачивающий насос;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5.    Топливный бак.</a:t>
            </a:r>
            <a:endParaRPr lang="ru-RU" sz="2400" b="1" dirty="0">
              <a:solidFill>
                <a:srgbClr val="0070C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5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42394"/>
          </a:xfrm>
        </p:spPr>
        <p:txBody>
          <a:bodyPr/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Вопрос 3</a:t>
            </a:r>
            <a: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.</a:t>
            </a:r>
            <a:br>
              <a:rPr lang="ru-RU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Как называется данный 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элемент системы питания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 дизеля?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544" y="3292496"/>
            <a:ext cx="8229600" cy="266429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Воздушный фильтр;</a:t>
            </a:r>
          </a:p>
          <a:p>
            <a:pPr marL="514350" indent="-514350">
              <a:buAutoNum type="arabicPeriod" startAt="2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Газовая турбина;</a:t>
            </a:r>
          </a:p>
          <a:p>
            <a:pPr marL="514350" indent="-514350">
              <a:buAutoNum type="arabicPeriod" startAt="3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Фильтр тонкой очистки топлива;</a:t>
            </a:r>
          </a:p>
          <a:p>
            <a:pPr marL="514350" indent="-514350">
              <a:buAutoNum type="arabicPeriod" startAt="4"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Фильтр грубой очистки топлива.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Arial Narrow" panose="020B0606020202030204" pitchFamily="34" charset="0"/>
              </a:rPr>
              <a:t>5.    Топливоподкачивающий насос.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2050" name="Picture 2" descr="C:\Users\ДНС\Desktop\УСТР\СПД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59984"/>
            <a:ext cx="2248074" cy="36010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3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Вопрос 4.</a:t>
            </a:r>
            <a:b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Какой элемент 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топливной системы 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показан 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на этом рисунке?</a:t>
            </a:r>
            <a:endParaRPr lang="ru-RU" sz="36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643476"/>
            <a:ext cx="8229600" cy="2304256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Воздушный фильтр;</a:t>
            </a:r>
          </a:p>
          <a:p>
            <a:pPr marL="457200" indent="-457200">
              <a:buAutoNum type="arabicPeriod" startAt="2"/>
            </a:pP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Топливный фильтр тонкой очистки;</a:t>
            </a:r>
          </a:p>
          <a:p>
            <a:pPr marL="457200" indent="-457200">
              <a:buAutoNum type="arabicPeriod" startAt="3"/>
            </a:pP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Масляная центрифуга;</a:t>
            </a:r>
          </a:p>
          <a:p>
            <a:pPr marL="457200" indent="-457200">
              <a:buAutoNum type="arabicPeriod" startAt="4"/>
            </a:pP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Топливный фильтр грубой очистки (отстойник);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5.   Газовая турбина.</a:t>
            </a:r>
            <a:endParaRPr lang="ru-RU" sz="2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3074" name="Picture 2" descr="C:\Users\ДНС\Desktop\УСТР\СПД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88640"/>
            <a:ext cx="2668067" cy="39152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80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1845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Вопрос 5.</a:t>
            </a:r>
            <a:br>
              <a:rPr lang="ru-RU" sz="36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Что изображено 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на данном</a:t>
            </a:r>
            <a:br>
              <a:rPr lang="ru-RU" sz="2800" b="1" dirty="0" smtClean="0">
                <a:latin typeface="Arial Narrow" panose="020B0606020202030204" pitchFamily="34" charset="0"/>
              </a:rPr>
            </a:br>
            <a:r>
              <a:rPr lang="ru-RU" sz="2800" b="1" dirty="0" smtClean="0">
                <a:latin typeface="Arial Narrow" panose="020B0606020202030204" pitchFamily="34" charset="0"/>
              </a:rPr>
              <a:t> рисунке?</a:t>
            </a:r>
            <a:endParaRPr lang="ru-RU" sz="2800" b="1" dirty="0">
              <a:latin typeface="Arial Narrow" panose="020B0606020202030204" pitchFamily="34" charset="0"/>
            </a:endParaRPr>
          </a:p>
        </p:txBody>
      </p:sp>
      <p:pic>
        <p:nvPicPr>
          <p:cNvPr id="4098" name="Picture 2" descr="C:\Users\ДНС\Desktop\УСТР\СПД4.jpe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60648"/>
            <a:ext cx="4330888" cy="37655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872145"/>
            <a:ext cx="8229600" cy="208823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Топливоподкачивающий насос;</a:t>
            </a:r>
          </a:p>
          <a:p>
            <a:pPr marL="514350" indent="-514350">
              <a:buAutoNum type="arabicPeriod" startAt="2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Фильтр тонкой очистки топлива;</a:t>
            </a:r>
          </a:p>
          <a:p>
            <a:pPr marL="514350" indent="-514350">
              <a:buAutoNum type="arabicPeriod" startAt="3"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Газовая турбина;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Arial Narrow" panose="020B0606020202030204" pitchFamily="34" charset="0"/>
              </a:rPr>
              <a:t>4.    Турбокомпрессор.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7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Arial Narrow" panose="020B0606020202030204" pitchFamily="34" charset="0"/>
              </a:rPr>
              <a:t>ПРАВИЛЬНЫЕ ОТВЕТЫ:</a:t>
            </a:r>
            <a:br>
              <a:rPr lang="ru-RU" sz="3600" b="1" dirty="0" smtClean="0">
                <a:latin typeface="Arial Narrow" panose="020B0606020202030204" pitchFamily="34" charset="0"/>
              </a:rPr>
            </a:br>
            <a:r>
              <a:rPr lang="ru-RU" sz="72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3-2-1-2-1</a:t>
            </a:r>
            <a:r>
              <a:rPr lang="ru-RU" sz="3600" b="1" dirty="0">
                <a:latin typeface="Arial Narrow" panose="020B0606020202030204" pitchFamily="34" charset="0"/>
              </a:rPr>
              <a:t/>
            </a:r>
            <a:br>
              <a:rPr lang="ru-RU" sz="3600" b="1" dirty="0">
                <a:latin typeface="Arial Narrow" panose="020B0606020202030204" pitchFamily="34" charset="0"/>
              </a:rPr>
            </a:br>
            <a:endParaRPr lang="ru-RU" sz="3600" b="1" dirty="0"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45638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600" b="1" u="sng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Критерии оценки: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«5»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 – </a:t>
            </a:r>
            <a:r>
              <a:rPr lang="ru-RU" b="1" dirty="0" smtClean="0">
                <a:latin typeface="Arial Narrow" panose="020B0606020202030204" pitchFamily="34" charset="0"/>
              </a:rPr>
              <a:t>без ошибок;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«4» 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– </a:t>
            </a:r>
            <a:r>
              <a:rPr lang="ru-RU" b="1" dirty="0" smtClean="0">
                <a:latin typeface="Arial Narrow" panose="020B0606020202030204" pitchFamily="34" charset="0"/>
              </a:rPr>
              <a:t>1 ошибка;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«3» 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– </a:t>
            </a:r>
            <a:r>
              <a:rPr lang="ru-RU" b="1" dirty="0" smtClean="0">
                <a:latin typeface="Arial Narrow" panose="020B0606020202030204" pitchFamily="34" charset="0"/>
              </a:rPr>
              <a:t>2 ошибки;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«2» </a:t>
            </a:r>
            <a:r>
              <a:rPr lang="ru-RU" sz="4000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– </a:t>
            </a:r>
            <a:r>
              <a:rPr lang="ru-RU" b="1" dirty="0" smtClean="0">
                <a:latin typeface="Arial Narrow" panose="020B0606020202030204" pitchFamily="34" charset="0"/>
              </a:rPr>
              <a:t>3 ошибки.</a:t>
            </a:r>
          </a:p>
          <a:p>
            <a:pPr algn="ctr"/>
            <a:endParaRPr lang="ru-RU" sz="3600" b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8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17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Основное назначение</a:t>
            </a:r>
            <a:br>
              <a:rPr lang="ru-RU" sz="4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</a:br>
            <a:r>
              <a:rPr lang="ru-RU" sz="4000" b="1" u="sng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 топливного насоса высокого давления</a:t>
            </a:r>
            <a:endParaRPr lang="ru-RU" sz="4000" b="1" u="sng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Топливный насос высокого давления (ТНВД) </a:t>
            </a:r>
            <a:r>
              <a:rPr lang="ru-RU" b="1" dirty="0" smtClean="0">
                <a:latin typeface="Arial Narrow" panose="020B0606020202030204" pitchFamily="34" charset="0"/>
              </a:rPr>
              <a:t>служит для подачи в цилиндры двигателя точно отмеренных порций топлива в определенный момент и под высоким давлением</a:t>
            </a:r>
            <a:endParaRPr lang="ru-RU" b="1" dirty="0">
              <a:latin typeface="Arial Narrow" panose="020B060602020203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5973417"/>
            <a:ext cx="1800200" cy="88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6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440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Общая тема № 9. «Система питания дизельного двигателя»    Тема урока:  «Устройство и принцип работы  рядного топливного насоса высокого давления»</vt:lpstr>
      <vt:lpstr>Цель урока:  Изучить назначение, устройство и принцип работы рядного топливного насоса высокого давления (ТНВД). Задачи урока: 1. Изучить виды топливных насосов высокого давления и их маркировку; 2. Изучить устройство рядного ТНВД; 3. Изучить принцип работы рядного ТНВД </vt:lpstr>
      <vt:lpstr>Вопрос 1 Какой из указанных элементов не входит в систему питания дизельного двигателя?</vt:lpstr>
      <vt:lpstr>  Вопрос 2. Какой элемент системы  питания дизеля  показан на этом рисунке?    </vt:lpstr>
      <vt:lpstr>Вопрос 3. Как называется данный  элемент системы питания  дизеля? </vt:lpstr>
      <vt:lpstr>Вопрос 4. Какой элемент  топливной системы  показан  на этом рисунке?</vt:lpstr>
      <vt:lpstr>Вопрос 5. Что изображено  на данном  рисунке?</vt:lpstr>
      <vt:lpstr>ПРАВИЛЬНЫЕ ОТВЕТЫ: 3-2-1-2-1 </vt:lpstr>
      <vt:lpstr>Основное назначение  топливного насоса высокого давления</vt:lpstr>
      <vt:lpstr>На дизелях устанавливают топливные насосы двух типов: рядные и распределительного типа</vt:lpstr>
      <vt:lpstr>Виды топливных насосов высокого давления (ТНВД):</vt:lpstr>
      <vt:lpstr>Виды топливных насосов высокого давления (ТНВД):</vt:lpstr>
      <vt:lpstr>Виды топливных насосов высокого давления (ТНВД):</vt:lpstr>
      <vt:lpstr>Виды топливных насосов высокого давления (ТНВД):</vt:lpstr>
      <vt:lpstr>Виды топливных насосов высокого давления (ТНВД):</vt:lpstr>
      <vt:lpstr>Виды топливных насосов высокого давления (ТНВД):</vt:lpstr>
      <vt:lpstr>рядный ТНВД  состоит из  следующих основных частей: </vt:lpstr>
      <vt:lpstr>Устройство насосной секции ТНВД</vt:lpstr>
      <vt:lpstr>Схема работы секции ТНВД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Windows User</cp:lastModifiedBy>
  <cp:revision>60</cp:revision>
  <dcterms:created xsi:type="dcterms:W3CDTF">2019-02-10T13:36:47Z</dcterms:created>
  <dcterms:modified xsi:type="dcterms:W3CDTF">2020-01-05T17:54:14Z</dcterms:modified>
</cp:coreProperties>
</file>