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60" r:id="rId6"/>
    <p:sldId id="261" r:id="rId7"/>
    <p:sldId id="264" r:id="rId8"/>
    <p:sldId id="265" r:id="rId9"/>
    <p:sldId id="263" r:id="rId10"/>
    <p:sldId id="25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884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0603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4573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8640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6809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5042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1959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5372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16327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138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57023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E00B01-FA53-4558-BF53-8772C3A859F8}" type="datetimeFigureOut">
              <a:rPr lang="ru-RU" smtClean="0"/>
              <a:t>20.11.2019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F3145-A8E8-4551-9D49-FAA11237B4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029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-68293" y="2630427"/>
            <a:ext cx="88204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«Особенности </a:t>
            </a:r>
            <a:r>
              <a:rPr lang="ru-RU" sz="2400" b="1" i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сенсорного развития детей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i="1" cap="all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старшего дошкольного возраста </a:t>
            </a:r>
            <a:r>
              <a:rPr lang="ru-RU" sz="2400" b="1" i="1" cap="all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нарушением  речи»</a:t>
            </a: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266209"/>
            <a:ext cx="2709281" cy="2592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70953" y="5934879"/>
            <a:ext cx="3173047" cy="923330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Студентка группы Ддаз-17-2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Суховских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Анастасия Владимировна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7504" y="22207"/>
            <a:ext cx="842493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Министерство науки и высшего образования Российской Федерации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Новокузнецкий институт (филиал)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федерального государственного бюджетного образовательного учреждения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высшего образования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«Кемеровский государственный университет»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Факультет психологии и педагогики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Кафедра дошкольной и специальной педагогики 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психологии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58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225169"/>
            <a:ext cx="8748464" cy="1015663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4242"/>
            <a:ext cx="3604500" cy="32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18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0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положения курсового исследования(методологический аппарат)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7" y="860214"/>
            <a:ext cx="8496944" cy="535531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изучения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сенсорное развитие  детей старшего дошкольного возраста.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характеристика особенностей сенсорного развития  детей  старшего дошкольного возраста с нарушением речи.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теоретическое обоснование и экспериментальное исследование особенностей сенсорного развития  детей  старшего дошкольного возраста с нарушением речи.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исследования: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Рассмотреть понятие сенсорного развития и его особенности  в старшем дошкольном возрасте.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Охарактеризовать особенности сенсорного развития  детей  старшего дошкольного возраста с нарушением речи.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исследование сенсорного развития детей старшего дошкольного возраста с нарушением речи.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 исследовать особенности сенсорного развития  детей  старшего дошкольного возраста с нарушением речи.</a:t>
            </a:r>
          </a:p>
          <a:p>
            <a:pPr marL="285750" lvl="0" indent="-285750">
              <a:buFont typeface="Wingdings" panose="05000000000000000000" pitchFamily="2" charset="2"/>
              <a:buChar char="v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Проанализировать результаты исследования.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теоретические: анализ научной литературы; эмпирические: эксперимент (констатирующий); математическая обработка результатов исследования.</a:t>
            </a:r>
          </a:p>
        </p:txBody>
      </p:sp>
    </p:spTree>
    <p:extLst>
      <p:ext uri="{BB962C8B-B14F-4D97-AF65-F5344CB8AC3E}">
        <p14:creationId xmlns:p14="http://schemas.microsoft.com/office/powerpoint/2010/main" val="286855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332656"/>
            <a:ext cx="892899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исследования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несмотря на то, что у детей старшего  дошкольного возраста с нарушением речи зрение и слух физиологически сохранны, сенсорное развитие характеризуется рядом особенностей, к которым относятся: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трудности при определении оттенков цветов и их названий,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сравнении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величин объектов по убыванию и возрастанию;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сложности опознания предметов в усложненных условиях (контур, зашумление, наложение);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затруднения в восприятии и воспроизведении неречевых и речевых звуков</a:t>
            </a: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нарушения ориентировки в пространстве и времени.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050" y="4437112"/>
            <a:ext cx="3513600" cy="21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690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26000" r="-2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284984"/>
            <a:ext cx="1873219" cy="2412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39752" y="0"/>
            <a:ext cx="5328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Экспериментальная работа проходила на базе МБ ДОУ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«Детский сад № 207» г.</a:t>
            </a:r>
            <a:r>
              <a:rPr kumimoji="0" lang="ru-RU" altLang="zh-CN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Новокузнецк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выборку исследования вошли 10 детей с нарушениями речи. </a:t>
            </a:r>
          </a:p>
          <a:p>
            <a:pPr lvl="0" indent="45085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altLang="zh-CN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Списочный состав группы детей представлен в таблице 1.</a:t>
            </a:r>
            <a:endParaRPr kumimoji="0" lang="ru-RU" altLang="zh-CN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0212792"/>
              </p:ext>
            </p:extLst>
          </p:nvPr>
        </p:nvGraphicFramePr>
        <p:xfrm>
          <a:off x="2051720" y="1995284"/>
          <a:ext cx="6498710" cy="352194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18726"/>
                <a:gridCol w="1336392"/>
                <a:gridCol w="4543592"/>
              </a:tblGrid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№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Код имени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Заключение учителя-логопеда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Андрей В.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Дизартрия ср. ст., ОНР </a:t>
                      </a:r>
                      <a:r>
                        <a:rPr lang="en-US" sz="1200">
                          <a:effectLst/>
                        </a:rPr>
                        <a:t>II</a:t>
                      </a:r>
                      <a:r>
                        <a:rPr lang="ru-RU" sz="1200">
                          <a:effectLst/>
                        </a:rPr>
                        <a:t> уровня.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Арина Н.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Дизартрия ср. ст., ОНР </a:t>
                      </a:r>
                      <a:r>
                        <a:rPr lang="en-US" sz="1200">
                          <a:effectLst/>
                        </a:rPr>
                        <a:t>II</a:t>
                      </a:r>
                      <a:r>
                        <a:rPr lang="ru-RU" sz="1200">
                          <a:effectLst/>
                        </a:rPr>
                        <a:t>- </a:t>
                      </a:r>
                      <a:r>
                        <a:rPr lang="en-US" sz="1200">
                          <a:effectLst/>
                        </a:rPr>
                        <a:t>III</a:t>
                      </a:r>
                      <a:r>
                        <a:rPr lang="ru-RU" sz="1200">
                          <a:effectLst/>
                        </a:rPr>
                        <a:t> уровня.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Ваня 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Дизартрия ср. ст., ОНР  </a:t>
                      </a:r>
                      <a:r>
                        <a:rPr lang="en-US" sz="1200" dirty="0">
                          <a:effectLst/>
                        </a:rPr>
                        <a:t>III</a:t>
                      </a:r>
                      <a:r>
                        <a:rPr lang="ru-RU" sz="1200" dirty="0">
                          <a:effectLst/>
                        </a:rPr>
                        <a:t> уровня.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4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Вера П.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Дизартрия ср. ст., ОНР </a:t>
                      </a:r>
                      <a:r>
                        <a:rPr lang="en-US" sz="1200" dirty="0">
                          <a:effectLst/>
                        </a:rPr>
                        <a:t>II</a:t>
                      </a:r>
                      <a:r>
                        <a:rPr lang="ru-RU" sz="1200" dirty="0">
                          <a:effectLst/>
                        </a:rPr>
                        <a:t>- </a:t>
                      </a:r>
                      <a:r>
                        <a:rPr lang="en-US" sz="1200" dirty="0">
                          <a:effectLst/>
                        </a:rPr>
                        <a:t>III</a:t>
                      </a:r>
                      <a:r>
                        <a:rPr lang="ru-RU" sz="1200" dirty="0">
                          <a:effectLst/>
                        </a:rPr>
                        <a:t> уровня.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5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Даниил Н.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Дизартрия ср. ст., ОНР </a:t>
                      </a:r>
                      <a:r>
                        <a:rPr lang="en-US" sz="1200" dirty="0">
                          <a:effectLst/>
                        </a:rPr>
                        <a:t>II</a:t>
                      </a:r>
                      <a:r>
                        <a:rPr lang="ru-RU" sz="1200" dirty="0">
                          <a:effectLst/>
                        </a:rPr>
                        <a:t>- </a:t>
                      </a:r>
                      <a:r>
                        <a:rPr lang="en-US" sz="1200" dirty="0">
                          <a:effectLst/>
                        </a:rPr>
                        <a:t>III</a:t>
                      </a:r>
                      <a:r>
                        <a:rPr lang="ru-RU" sz="1200" dirty="0">
                          <a:effectLst/>
                        </a:rPr>
                        <a:t> уровня.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Злата Л. 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Дизартрия ср. ст., ОНР </a:t>
                      </a:r>
                      <a:r>
                        <a:rPr lang="en-US" sz="1200" dirty="0">
                          <a:effectLst/>
                        </a:rPr>
                        <a:t>II</a:t>
                      </a:r>
                      <a:r>
                        <a:rPr lang="ru-RU" sz="1200" dirty="0">
                          <a:effectLst/>
                        </a:rPr>
                        <a:t>- </a:t>
                      </a:r>
                      <a:r>
                        <a:rPr lang="en-US" sz="1200" dirty="0">
                          <a:effectLst/>
                        </a:rPr>
                        <a:t>III</a:t>
                      </a:r>
                      <a:r>
                        <a:rPr lang="ru-RU" sz="1200" dirty="0">
                          <a:effectLst/>
                        </a:rPr>
                        <a:t> уровня.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Илья И.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Дизартрия ср. ст., ОНР </a:t>
                      </a:r>
                      <a:r>
                        <a:rPr lang="en-US" sz="1200" dirty="0">
                          <a:effectLst/>
                        </a:rPr>
                        <a:t>II</a:t>
                      </a:r>
                      <a:r>
                        <a:rPr lang="ru-RU" sz="1200" dirty="0">
                          <a:effectLst/>
                        </a:rPr>
                        <a:t>- </a:t>
                      </a:r>
                      <a:r>
                        <a:rPr lang="en-US" sz="1200" dirty="0">
                          <a:effectLst/>
                        </a:rPr>
                        <a:t>III</a:t>
                      </a:r>
                      <a:r>
                        <a:rPr lang="ru-RU" sz="1200" dirty="0">
                          <a:effectLst/>
                        </a:rPr>
                        <a:t> уровня.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Коля А.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Дизартрия ср. ст., ОНР </a:t>
                      </a:r>
                      <a:r>
                        <a:rPr lang="en-US" sz="1200" dirty="0">
                          <a:effectLst/>
                        </a:rPr>
                        <a:t>III</a:t>
                      </a:r>
                      <a:r>
                        <a:rPr lang="ru-RU" sz="1200" dirty="0">
                          <a:effectLst/>
                        </a:rPr>
                        <a:t> уровня.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Маша Т.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Дизартрия ср. ст., ОНР </a:t>
                      </a:r>
                      <a:r>
                        <a:rPr lang="en-US" sz="1200">
                          <a:effectLst/>
                        </a:rPr>
                        <a:t>III</a:t>
                      </a:r>
                      <a:r>
                        <a:rPr lang="ru-RU" sz="1200">
                          <a:effectLst/>
                        </a:rPr>
                        <a:t> уровня.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2017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>
                          <a:effectLst/>
                        </a:rPr>
                        <a:t>Таня С.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200" dirty="0">
                          <a:effectLst/>
                        </a:rPr>
                        <a:t>Дизартрия ср. ст., ОНР </a:t>
                      </a:r>
                      <a:r>
                        <a:rPr lang="en-US" sz="1200" dirty="0">
                          <a:effectLst/>
                        </a:rPr>
                        <a:t>II</a:t>
                      </a:r>
                      <a:r>
                        <a:rPr lang="ru-RU" sz="1200" dirty="0">
                          <a:effectLst/>
                        </a:rPr>
                        <a:t> уровня.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123728" y="5658511"/>
            <a:ext cx="6480720" cy="369332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450850" algn="l"/>
              </a:tabLs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0850" algn="l"/>
              </a:tabLst>
            </a:pPr>
            <a:r>
              <a:rPr kumimoji="0" lang="ru-RU" alt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Таблица 1– Характеристика экспериментальной выборки</a:t>
            </a:r>
            <a:endParaRPr kumimoji="0" lang="ru-RU" alt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26251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16632"/>
            <a:ext cx="892899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Экспериментальное исследование состояло из констатирующего этапа, который проводился с 01.10.2019 по 15.10.2019г.</a:t>
            </a:r>
          </a:p>
          <a:p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экспериментального исследования: выявить уровень сенсорного развития детей старшего дошкольного возраста с нарушением речи.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экспериментального исследования: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описать организационные основы исследования сенсорного развития  детей старшего дошкольного возраста с нарушением речи;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подобрать и обосновать диагностические методики, направленные на изучение сенсорного развития детей старшего дошкольного возраста с нарушением речи;</a:t>
            </a:r>
          </a:p>
          <a:p>
            <a:pPr marL="342900" lvl="0" indent="-342900">
              <a:buFont typeface="Courier New" panose="02070309020205020404" pitchFamily="49" charset="0"/>
              <a:buChar char="o"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экспериментально исследовать сенсорное развитие детей старшего дошкольного возраста с нарушением речи и проанализировать результаты исследования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0634" y="4266000"/>
            <a:ext cx="2982731" cy="25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962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9916"/>
            <a:ext cx="69847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Диагностические методики, направленные на исследование сенсорного развития детей старшего дошкольного возраста.</a:t>
            </a:r>
            <a:endParaRPr lang="ru-RU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1249857"/>
            <a:ext cx="8856984" cy="535531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изучения уровня сенсорного развития детей старшего дошкольного возраста с нарушением речи нами были использованы диагностические методики, разработанные Л.А.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Метиевой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Э.Я. Удаловой. 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1. Владение сенсорными эталонами.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исследование особенностей владения сенсорными эталонами детьми старшего дошкольного возраста с нарушением речи.</a:t>
            </a: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2. Узнавание сенсорных эталонов.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исследование умений детей старшего дошкольного возраста с нарушением речи узнавать сенсорные эталоны в разных условиях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3. Узнавание  неречевых и речевых звуков.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исследование умений  детей старшего дошкольного возраста с нарушением речи узнавать неречевые и речевые звуки.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4. Представления о пространстве.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исследование особенностей развития представлений о пространстве у детей старшего дошкольного возраста с нарушением речи.</a:t>
            </a: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5. Представления о времени.</a:t>
            </a: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исследование особенностей развития представлений о времени детей старшего дошкольного возраста с нарушением речи.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43374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41532"/>
            <a:ext cx="62646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результатов выполнения  диагностических заданий осуществлялась в баллах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810973"/>
            <a:ext cx="8784976" cy="4708981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1. Владение сенсорными эталонами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 правильно выполненная проба оценивалась в 1 балл.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Соответственно, высокий уровень – 5 баллов, средний уровень – 3-4 балла, низкий уровень – 1-2 балла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2. Узнавание сенсорных эталонов: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правильно выполненная проба оценивалась в 1 балл. </a:t>
            </a:r>
            <a:r>
              <a:rPr lang="ru-RU" sz="20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Соответственно, высокий уровень – 4 балла, средний уровень – 3 балла, низкий уровень – 1-2 балла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3. Узнавание  неречевых и речевых звуков: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 правильно выполненная проба оценивалась в 1 балл.  Соответственно, высокий уровень – 3 балла, средний уровень – 2 балла, низкий уровень – 1 балл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4. Представления о пространстве: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каждая  правильно выполненная проба оценивалась в 1 балл.  Соответственно, высокий уровень – 3 балла, средний уровень – 2 балла, низкий уровень – 1 балл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Методика № 5. Представления о времени: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правильный ответ ребенка оценивался в 1 балл.  Соответственно, высокий уровень – 3 балла, средний уровень – 2 балла, низкий уровень – 1 балл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6927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16632"/>
            <a:ext cx="896448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констатирующего этапа экспериментального исследования</a:t>
            </a:r>
          </a:p>
          <a:p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0020488"/>
              </p:ext>
            </p:extLst>
          </p:nvPr>
        </p:nvGraphicFramePr>
        <p:xfrm>
          <a:off x="395538" y="908720"/>
          <a:ext cx="8424934" cy="55446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25371"/>
                <a:gridCol w="1195014"/>
                <a:gridCol w="1194172"/>
                <a:gridCol w="1195014"/>
                <a:gridCol w="1195014"/>
                <a:gridCol w="1194172"/>
                <a:gridCol w="926177"/>
              </a:tblGrid>
              <a:tr h="35671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Ф.И. ребенка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Уровни по методикам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16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Методика №1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Методика №2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Методика №3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Методика №4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Методика №5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Уровень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1.Андрей В.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2.Арина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3.Ваня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4.Вера П.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5.Даниил Н.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262255" algn="l"/>
                          <a:tab pos="381000" algn="ctr"/>
                        </a:tabLs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6.Злата Л. 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7.Илья И.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8.Коля А.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9.Маша Т.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средний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  <a:tr h="471628">
                <a:tc>
                  <a:txBody>
                    <a:bodyPr/>
                    <a:lstStyle/>
                    <a:p>
                      <a:pPr marL="45720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50215" algn="l"/>
                        </a:tabLst>
                      </a:pPr>
                      <a:r>
                        <a:rPr lang="ru-RU" sz="1100">
                          <a:effectLst/>
                        </a:rPr>
                        <a:t>10.Таня С.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средний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низкий</a:t>
                      </a:r>
                      <a:endParaRPr lang="ru-RU" sz="1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низкий</a:t>
                      </a: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2769" marR="62769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708150" y="15970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60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0"/>
            <a:ext cx="64087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констатирующего </a:t>
            </a:r>
            <a:r>
              <a:rPr lang="ru-RU" sz="2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этапа представлены  на рисунке (см. рис.1).</a:t>
            </a:r>
            <a:endParaRPr lang="ru-RU" sz="2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4652046"/>
            <a:ext cx="7848872" cy="646331"/>
          </a:xfrm>
          <a:prstGeom prst="rect">
            <a:avLst/>
          </a:prstGeom>
          <a:solidFill>
            <a:schemeClr val="bg2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Рисунок 1– Результаты экспериментального исследования сенсорного развития  детей старшего дошкольного возраста с нарушением речи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38" t="5657" r="33676" b="72727"/>
          <a:stretch/>
        </p:blipFill>
        <p:spPr>
          <a:xfrm>
            <a:off x="1403648" y="926712"/>
            <a:ext cx="6382303" cy="37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354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1038</Words>
  <Application>Microsoft Office PowerPoint</Application>
  <PresentationFormat>Экран (4:3)</PresentationFormat>
  <Paragraphs>171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Настя</dc:creator>
  <cp:lastModifiedBy>Настя</cp:lastModifiedBy>
  <cp:revision>16</cp:revision>
  <dcterms:created xsi:type="dcterms:W3CDTF">2019-11-20T12:31:08Z</dcterms:created>
  <dcterms:modified xsi:type="dcterms:W3CDTF">2019-11-20T16:17:10Z</dcterms:modified>
</cp:coreProperties>
</file>