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0" r:id="rId5"/>
    <p:sldId id="258" r:id="rId6"/>
    <p:sldId id="259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2" autoAdjust="0"/>
    <p:restoredTop sz="94660"/>
  </p:normalViewPr>
  <p:slideViewPr>
    <p:cSldViewPr snapToGrid="0" showGuides="1">
      <p:cViewPr varScale="1">
        <p:scale>
          <a:sx n="52" d="100"/>
          <a:sy n="52" d="100"/>
        </p:scale>
        <p:origin x="667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A4B59-E288-4CD7-AEF0-92546139BC8E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B250-359C-4966-8501-12B3095BE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366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A4B59-E288-4CD7-AEF0-92546139BC8E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B250-359C-4966-8501-12B3095BE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903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A4B59-E288-4CD7-AEF0-92546139BC8E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B250-359C-4966-8501-12B3095BE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4806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A4B59-E288-4CD7-AEF0-92546139BC8E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B250-359C-4966-8501-12B3095BE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110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A4B59-E288-4CD7-AEF0-92546139BC8E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B250-359C-4966-8501-12B3095BE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128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A4B59-E288-4CD7-AEF0-92546139BC8E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B250-359C-4966-8501-12B3095BE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454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A4B59-E288-4CD7-AEF0-92546139BC8E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B250-359C-4966-8501-12B3095BE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883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A4B59-E288-4CD7-AEF0-92546139BC8E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B250-359C-4966-8501-12B3095BE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8964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A4B59-E288-4CD7-AEF0-92546139BC8E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B250-359C-4966-8501-12B3095BE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318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A4B59-E288-4CD7-AEF0-92546139BC8E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B250-359C-4966-8501-12B3095BE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94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A4B59-E288-4CD7-AEF0-92546139BC8E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8B250-359C-4966-8501-12B3095BE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350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A4B59-E288-4CD7-AEF0-92546139BC8E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78B250-359C-4966-8501-12B3095BE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9245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" y="-17463"/>
            <a:ext cx="12103100" cy="687546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7400" y="808038"/>
            <a:ext cx="9144000" cy="2387600"/>
          </a:xfrm>
        </p:spPr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</a:rPr>
              <a:t>Экономика родного края</a:t>
            </a:r>
            <a:endParaRPr lang="ru-RU" b="1" i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058319"/>
            <a:ext cx="9144000" cy="741362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bg1"/>
                </a:solidFill>
              </a:rPr>
              <a:t>(Республика Коми)</a:t>
            </a:r>
            <a:endParaRPr lang="ru-RU" sz="40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260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9" r="18339"/>
          <a:stretch>
            <a:fillRect/>
          </a:stretch>
        </p:blipFill>
        <p:spPr>
          <a:xfrm>
            <a:off x="-101600" y="-545690"/>
            <a:ext cx="122936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961" y="-606322"/>
            <a:ext cx="9383712" cy="7112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C000"/>
                </a:solidFill>
              </a:rPr>
              <a:t>Полезные </a:t>
            </a:r>
            <a:r>
              <a:rPr lang="ru-RU" b="1" i="1" dirty="0" smtClean="0">
                <a:solidFill>
                  <a:srgbClr val="FFC000"/>
                </a:solidFill>
              </a:rPr>
              <a:t>ископаемые</a:t>
            </a:r>
            <a:r>
              <a:rPr lang="ru-RU" b="1" i="1" dirty="0">
                <a:solidFill>
                  <a:srgbClr val="FFC000"/>
                </a:solidFill>
              </a:rPr>
              <a:t> </a:t>
            </a:r>
            <a:r>
              <a:rPr lang="ru-RU" b="1" i="1" dirty="0" smtClean="0">
                <a:solidFill>
                  <a:srgbClr val="FFC000"/>
                </a:solidFill>
              </a:rPr>
              <a:t>республики </a:t>
            </a:r>
            <a:r>
              <a:rPr lang="ru-RU" b="1" i="1" dirty="0" smtClean="0">
                <a:solidFill>
                  <a:srgbClr val="FFC000"/>
                </a:solidFill>
              </a:rPr>
              <a:t>Коми</a:t>
            </a:r>
            <a:endParaRPr lang="ru-RU" b="1" i="1" dirty="0">
              <a:solidFill>
                <a:srgbClr val="FFC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24465"/>
            <a:ext cx="654828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129088" algn="l"/>
              </a:tabLst>
            </a:pPr>
            <a:r>
              <a:rPr lang="ru-RU" sz="2400" b="1" i="0" dirty="0" smtClean="0">
                <a:solidFill>
                  <a:schemeClr val="bg1"/>
                </a:solidFill>
                <a:effectLst/>
                <a:latin typeface="+mj-lt"/>
              </a:rPr>
              <a:t>В недрах земли Республики Коми содержатся нефть и газ.   </a:t>
            </a:r>
            <a:r>
              <a:rPr lang="ru-RU" sz="2400" b="1" i="0" dirty="0" smtClean="0">
                <a:solidFill>
                  <a:schemeClr val="bg1"/>
                </a:solidFill>
                <a:effectLst/>
                <a:latin typeface="+mj-lt"/>
              </a:rPr>
              <a:t>Природный </a:t>
            </a:r>
            <a:r>
              <a:rPr lang="ru-RU" sz="2400" b="1" i="0" dirty="0" smtClean="0">
                <a:solidFill>
                  <a:schemeClr val="bg1"/>
                </a:solidFill>
                <a:effectLst/>
                <a:latin typeface="+mj-lt"/>
              </a:rPr>
              <a:t>газ и нефть </a:t>
            </a:r>
            <a:endParaRPr lang="ru-RU" sz="2400" b="1" i="0" dirty="0" smtClean="0">
              <a:solidFill>
                <a:schemeClr val="bg1"/>
              </a:solidFill>
              <a:effectLst/>
              <a:latin typeface="+mj-lt"/>
            </a:endParaRPr>
          </a:p>
          <a:p>
            <a:pPr>
              <a:tabLst>
                <a:tab pos="4129088" algn="l"/>
              </a:tabLst>
            </a:pPr>
            <a:r>
              <a:rPr lang="ru-RU" sz="2400" b="1" i="0" dirty="0" smtClean="0">
                <a:solidFill>
                  <a:schemeClr val="bg1"/>
                </a:solidFill>
                <a:effectLst/>
                <a:latin typeface="+mj-lt"/>
              </a:rPr>
              <a:t>добывают </a:t>
            </a:r>
            <a:r>
              <a:rPr lang="ru-RU" sz="2400" b="1" i="0" dirty="0" smtClean="0">
                <a:solidFill>
                  <a:schemeClr val="bg1"/>
                </a:solidFill>
                <a:effectLst/>
                <a:latin typeface="+mj-lt"/>
              </a:rPr>
              <a:t>в Тимано-Печорской </a:t>
            </a:r>
            <a:endParaRPr lang="ru-RU" sz="2400" b="1" i="0" dirty="0" smtClean="0">
              <a:solidFill>
                <a:schemeClr val="bg1"/>
              </a:solidFill>
              <a:effectLst/>
              <a:latin typeface="+mj-lt"/>
            </a:endParaRPr>
          </a:p>
          <a:p>
            <a:pPr>
              <a:tabLst>
                <a:tab pos="4129088" algn="l"/>
              </a:tabLst>
            </a:pPr>
            <a:r>
              <a:rPr lang="ru-RU" sz="2400" b="1" i="0" dirty="0" smtClean="0">
                <a:solidFill>
                  <a:schemeClr val="bg1"/>
                </a:solidFill>
                <a:effectLst/>
                <a:latin typeface="+mj-lt"/>
              </a:rPr>
              <a:t>нефтегазоносной </a:t>
            </a:r>
            <a:r>
              <a:rPr lang="ru-RU" sz="2400" b="1" i="0" dirty="0" smtClean="0">
                <a:solidFill>
                  <a:schemeClr val="bg1"/>
                </a:solidFill>
                <a:effectLst/>
                <a:latin typeface="+mj-lt"/>
              </a:rPr>
              <a:t>провинции. </a:t>
            </a:r>
            <a:endParaRPr lang="ru-RU" sz="2400" b="1" i="0" dirty="0" smtClean="0">
              <a:solidFill>
                <a:schemeClr val="bg1"/>
              </a:solidFill>
              <a:effectLst/>
              <a:latin typeface="+mj-lt"/>
            </a:endParaRPr>
          </a:p>
          <a:p>
            <a:r>
              <a:rPr lang="ru-RU" sz="2400" b="1" i="0" dirty="0" smtClean="0">
                <a:solidFill>
                  <a:schemeClr val="bg1"/>
                </a:solidFill>
                <a:effectLst/>
                <a:latin typeface="+mj-lt"/>
              </a:rPr>
              <a:t>Это </a:t>
            </a:r>
            <a:r>
              <a:rPr lang="ru-RU" sz="2400" b="1" i="0" dirty="0" smtClean="0">
                <a:solidFill>
                  <a:schemeClr val="bg1"/>
                </a:solidFill>
                <a:effectLst/>
                <a:latin typeface="+mj-lt"/>
              </a:rPr>
              <a:t>в </a:t>
            </a:r>
            <a:r>
              <a:rPr lang="ru-RU" sz="2400" b="1" i="0" dirty="0" smtClean="0">
                <a:solidFill>
                  <a:schemeClr val="bg1"/>
                </a:solidFill>
                <a:effectLst/>
                <a:latin typeface="+mj-lt"/>
              </a:rPr>
              <a:t>окрестностях</a:t>
            </a:r>
          </a:p>
          <a:p>
            <a:r>
              <a:rPr lang="ru-RU" sz="2400" b="1" i="0" dirty="0" smtClean="0">
                <a:solidFill>
                  <a:schemeClr val="bg1"/>
                </a:solidFill>
                <a:effectLst/>
                <a:latin typeface="+mj-lt"/>
              </a:rPr>
              <a:t> </a:t>
            </a:r>
            <a:r>
              <a:rPr lang="ru-RU" sz="2400" b="1" i="0" dirty="0" smtClean="0">
                <a:solidFill>
                  <a:schemeClr val="bg1"/>
                </a:solidFill>
                <a:effectLst/>
                <a:latin typeface="+mj-lt"/>
              </a:rPr>
              <a:t>Усинска и </a:t>
            </a:r>
            <a:r>
              <a:rPr lang="ru-RU" sz="2400" b="1" i="0" dirty="0" smtClean="0">
                <a:solidFill>
                  <a:schemeClr val="bg1"/>
                </a:solidFill>
                <a:effectLst/>
                <a:latin typeface="+mj-lt"/>
              </a:rPr>
              <a:t>Ухты. </a:t>
            </a:r>
          </a:p>
          <a:p>
            <a:endParaRPr lang="ru-RU" sz="24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Небольшое 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месторождение </a:t>
            </a:r>
            <a:endParaRPr lang="ru-RU" sz="24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серы 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известно </a:t>
            </a:r>
            <a:endParaRPr lang="ru-RU" sz="24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на 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Южном </a:t>
            </a:r>
            <a:r>
              <a:rPr lang="ru-RU" sz="2400" b="1" dirty="0" err="1">
                <a:solidFill>
                  <a:schemeClr val="bg1"/>
                </a:solidFill>
                <a:latin typeface="+mj-lt"/>
              </a:rPr>
              <a:t>Тимане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. </a:t>
            </a:r>
            <a:endParaRPr lang="ru-RU" sz="24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Калийная 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и каменная 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соль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добывается у села </a:t>
            </a:r>
            <a:r>
              <a:rPr lang="ru-RU" sz="2400" b="1" dirty="0" err="1">
                <a:solidFill>
                  <a:schemeClr val="bg1"/>
                </a:solidFill>
                <a:latin typeface="+mj-lt"/>
              </a:rPr>
              <a:t>Серегово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. </a:t>
            </a:r>
          </a:p>
        </p:txBody>
      </p:sp>
      <p:pic>
        <p:nvPicPr>
          <p:cNvPr id="1026" name="Picture 2" descr="https://img-fotki.yandex.ru/get/370413/199203331.198/0_166605_9a4dbd76_ori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4907" y="2418734"/>
            <a:ext cx="3558047" cy="26824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brodv.ru/wp-content/uploads/2019/09/XXL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591" y="-303726"/>
            <a:ext cx="3608439" cy="24347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s00.yaplakal.com/pics/pics_original/1/4/2/38424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97" y="1652574"/>
            <a:ext cx="3767806" cy="25507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8430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9" r="18339"/>
          <a:stretch>
            <a:fillRect/>
          </a:stretch>
        </p:blipFill>
        <p:spPr>
          <a:xfrm>
            <a:off x="0" y="0"/>
            <a:ext cx="122936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5988" y="-34925"/>
            <a:ext cx="9383712" cy="711200"/>
          </a:xfrm>
        </p:spPr>
        <p:txBody>
          <a:bodyPr/>
          <a:lstStyle/>
          <a:p>
            <a:r>
              <a:rPr lang="ru-RU" b="1" i="1" dirty="0" smtClean="0">
                <a:solidFill>
                  <a:srgbClr val="FFC000"/>
                </a:solidFill>
              </a:rPr>
              <a:t>Полезные ископаемые республики Коми</a:t>
            </a:r>
            <a:endParaRPr lang="ru-RU" b="1" i="1" dirty="0">
              <a:solidFill>
                <a:srgbClr val="FFC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6982" y="516194"/>
            <a:ext cx="126104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Около 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Воркуты и Инты расположены </a:t>
            </a:r>
            <a:endParaRPr lang="ru-RU" sz="24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крупные 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месторождения, </a:t>
            </a:r>
            <a:endParaRPr lang="ru-RU" sz="24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в 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котором добывают 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каменный уголь.</a:t>
            </a:r>
          </a:p>
          <a:p>
            <a:r>
              <a:rPr lang="ru-RU" sz="2400" b="1" dirty="0">
                <a:solidFill>
                  <a:schemeClr val="bg1"/>
                </a:solidFill>
                <a:latin typeface="+mj-lt"/>
              </a:rPr>
              <a:t>Природные каменные материалы: </a:t>
            </a:r>
            <a:endParaRPr lang="ru-RU" sz="24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гипсы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, </a:t>
            </a:r>
            <a:r>
              <a:rPr lang="ru-RU" sz="2400" b="1" dirty="0" err="1" smtClean="0">
                <a:solidFill>
                  <a:schemeClr val="bg1"/>
                </a:solidFill>
                <a:latin typeface="+mj-lt"/>
              </a:rPr>
              <a:t>известняки,кварциты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и песчаники </a:t>
            </a:r>
            <a:endParaRPr lang="ru-RU" sz="24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также 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разрабатываются на данной территории.  </a:t>
            </a:r>
            <a:endParaRPr lang="ru-RU" sz="24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Рудные 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ископаемые составляют большой процент </a:t>
            </a:r>
            <a:endParaRPr lang="ru-RU" sz="24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добываемого 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сырья в республике. </a:t>
            </a:r>
            <a:endParaRPr lang="ru-RU" sz="2400" b="1" dirty="0" smtClean="0">
              <a:solidFill>
                <a:schemeClr val="bg1"/>
              </a:solidFill>
              <a:latin typeface="+mj-lt"/>
            </a:endParaRPr>
          </a:p>
          <a:p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Это и золото, титан, алюминий.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.</a:t>
            </a:r>
            <a:endParaRPr lang="ru-RU" sz="24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30" name="Picture 6" descr="https://pbs.twimg.com/media/DtGVDbkW0AEeqCQ.jpg:lar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6870" y="589935"/>
            <a:ext cx="4259637" cy="28390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metalspace.ru/media/tz_portfolio/article/cache/proizvodstvo-titana-542_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282" y="3244644"/>
            <a:ext cx="4147985" cy="27653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newtvnews.ru/wp-content/uploads/2019/11/org_zhd_138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45" y="3936702"/>
            <a:ext cx="3241674" cy="18225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7524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9" r="18339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401" y="0"/>
            <a:ext cx="4338637" cy="318928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Основным предприятием нефтеперерабатывающей промышленности является ООО «ЛУКОЙЛ-</a:t>
            </a:r>
            <a:r>
              <a:rPr lang="ru-RU" sz="2400" b="1" dirty="0" err="1">
                <a:solidFill>
                  <a:schemeClr val="bg1"/>
                </a:solidFill>
              </a:rPr>
              <a:t>Ухтанефтепереработка</a:t>
            </a:r>
            <a:r>
              <a:rPr lang="ru-RU" sz="2400" b="1" dirty="0">
                <a:solidFill>
                  <a:schemeClr val="bg1"/>
                </a:solidFill>
              </a:rPr>
              <a:t>». Предприятие специализируется на выпуске автомобильных бензинов, дизельного топлива, </a:t>
            </a:r>
            <a:r>
              <a:rPr lang="ru-RU" sz="2400" b="1" dirty="0" smtClean="0">
                <a:solidFill>
                  <a:schemeClr val="bg1"/>
                </a:solidFill>
              </a:rPr>
              <a:t>мазута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9200" y="1714500"/>
            <a:ext cx="4772025" cy="38115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813" y="594851"/>
            <a:ext cx="6205288" cy="40600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289" y="2970956"/>
            <a:ext cx="3344805" cy="23643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15362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9" r="18339"/>
          <a:stretch>
            <a:fillRect/>
          </a:stretch>
        </p:blipFill>
        <p:spPr>
          <a:xfrm>
            <a:off x="0" y="256032"/>
            <a:ext cx="12192000" cy="68580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153" y="3277696"/>
            <a:ext cx="3909437" cy="26659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4896" y="0"/>
            <a:ext cx="6547104" cy="284480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C000"/>
                </a:solidFill>
              </a:rPr>
              <a:t>Сельское хозяйство </a:t>
            </a:r>
            <a:r>
              <a:rPr lang="ru-RU" sz="2400" b="1" dirty="0">
                <a:solidFill>
                  <a:schemeClr val="bg1"/>
                </a:solidFill>
              </a:rPr>
              <a:t>Коми отличается относительно низкими объемами производства продукции ввиду неблагоприятных природно-климатических </a:t>
            </a:r>
            <a:r>
              <a:rPr lang="ru-RU" sz="2400" b="1" dirty="0" smtClean="0">
                <a:solidFill>
                  <a:schemeClr val="bg1"/>
                </a:solidFill>
              </a:rPr>
              <a:t>условий. Наиболее </a:t>
            </a:r>
            <a:r>
              <a:rPr lang="ru-RU" sz="2400" b="1" dirty="0" err="1" smtClean="0">
                <a:solidFill>
                  <a:schemeClr val="bg1"/>
                </a:solidFill>
              </a:rPr>
              <a:t>распрастранено</a:t>
            </a:r>
            <a:r>
              <a:rPr lang="ru-RU" sz="2400" b="1" dirty="0" smtClean="0">
                <a:solidFill>
                  <a:schemeClr val="bg1"/>
                </a:solidFill>
              </a:rPr>
              <a:t> птицеводство и оленеводство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8" y="907368"/>
            <a:ext cx="4922365" cy="32257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268" y="3195639"/>
            <a:ext cx="3744476" cy="26752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485596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9" r="18339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628" y="280220"/>
            <a:ext cx="11034743" cy="185047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Республика Коми очень богата </a:t>
            </a:r>
            <a:r>
              <a:rPr lang="ru-RU" sz="2400" b="1" dirty="0" smtClean="0">
                <a:solidFill>
                  <a:srgbClr val="FFC000"/>
                </a:solidFill>
              </a:rPr>
              <a:t>лесами. </a:t>
            </a:r>
            <a:r>
              <a:rPr lang="ru-RU" sz="2400" b="1" dirty="0" smtClean="0">
                <a:solidFill>
                  <a:schemeClr val="bg1"/>
                </a:solidFill>
              </a:rPr>
              <a:t>Поэтому здесь </a:t>
            </a:r>
            <a:r>
              <a:rPr lang="ru-RU" sz="2400" b="1" dirty="0" smtClean="0">
                <a:solidFill>
                  <a:schemeClr val="bg1"/>
                </a:solidFill>
              </a:rPr>
              <a:t>развита лесопромышленность</a:t>
            </a:r>
            <a:r>
              <a:rPr lang="ru-RU" sz="2400" b="1" dirty="0" smtClean="0">
                <a:solidFill>
                  <a:schemeClr val="bg1"/>
                </a:solidFill>
              </a:rPr>
              <a:t>: вырубка лесов, деревоперерабатывающая промышленность.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Деревообрабатывающая промышленность республики представлена лесопильным производством, производством деревянных строительных конструкций, включая столярные изделия, и деревянной тары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84" y="2381864"/>
            <a:ext cx="4443984" cy="2967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160" y="2610473"/>
            <a:ext cx="4419600" cy="25201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71788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39" r="18339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129881" y="2079523"/>
            <a:ext cx="3932237" cy="1600200"/>
          </a:xfrm>
        </p:spPr>
        <p:txBody>
          <a:bodyPr>
            <a:normAutofit/>
          </a:bodyPr>
          <a:lstStyle/>
          <a:p>
            <a:r>
              <a:rPr lang="ru-RU" sz="9600" b="1" dirty="0" smtClean="0">
                <a:solidFill>
                  <a:srgbClr val="FFC000"/>
                </a:solidFill>
              </a:rPr>
              <a:t>Конец</a:t>
            </a:r>
            <a:endParaRPr lang="ru-RU" sz="96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1784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111</Words>
  <Application>Microsoft Office PowerPoint</Application>
  <PresentationFormat>Широкоэкранный</PresentationFormat>
  <Paragraphs>29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Экономика родного края</vt:lpstr>
      <vt:lpstr>Полезные ископаемые республики Коми</vt:lpstr>
      <vt:lpstr>Полезные ископаемые республики Коми</vt:lpstr>
      <vt:lpstr>Основным предприятием нефтеперерабатывающей промышленности является ООО «ЛУКОЙЛ-Ухтанефтепереработка». Предприятие специализируется на выпуске автомобильных бензинов, дизельного топлива, мазута</vt:lpstr>
      <vt:lpstr>Сельское хозяйство Коми отличается относительно низкими объемами производства продукции ввиду неблагоприятных природно-климатических условий. Наиболее распрастранено птицеводство и оленеводство </vt:lpstr>
      <vt:lpstr>Республика Коми очень богата лесами. Поэтому здесь развита лесопромышленность: вырубка лесов, деревоперерабатывающая промышленность. Деревообрабатывающая промышленность республики представлена лесопильным производством, производством деревянных строительных конструкций, включая столярные изделия, и деревянной тары</vt:lpstr>
      <vt:lpstr>Конец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Экономика родного Края</dc:title>
  <dc:creator>Пользователь Windows</dc:creator>
  <cp:lastModifiedBy>Пользователь Windows</cp:lastModifiedBy>
  <cp:revision>14</cp:revision>
  <dcterms:created xsi:type="dcterms:W3CDTF">2017-03-08T17:13:29Z</dcterms:created>
  <dcterms:modified xsi:type="dcterms:W3CDTF">2020-01-06T18:18:51Z</dcterms:modified>
</cp:coreProperties>
</file>