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1"/>
  </p:notesMasterIdLst>
  <p:sldIdLst>
    <p:sldId id="275" r:id="rId2"/>
    <p:sldId id="256" r:id="rId3"/>
    <p:sldId id="257" r:id="rId4"/>
    <p:sldId id="258" r:id="rId5"/>
    <p:sldId id="259" r:id="rId6"/>
    <p:sldId id="261" r:id="rId7"/>
    <p:sldId id="262" r:id="rId8"/>
    <p:sldId id="260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8DDA07-6A46-4965-86FE-C542989724ED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00637-455D-4DD4-99A6-69A6AC2236D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00637-455D-4DD4-99A6-69A6AC2236D5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400637-455D-4DD4-99A6-69A6AC2236D5}" type="slidenum">
              <a:rPr lang="ru-RU" smtClean="0"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s://dic.academic.ru/dic.nsf/ushakov/1100400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ic.academic.ru/dic.nsf/ushakov/1100408" TargetMode="External"/><Relationship Id="rId2" Type="http://schemas.openxmlformats.org/officeDocument/2006/relationships/hyperlink" Target="https://dic.academic.ru/dic.nsf/ushakov/1100298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196752"/>
            <a:ext cx="7560840" cy="39604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Урок развития речи </a:t>
            </a:r>
            <a:br>
              <a:rPr lang="ru-RU" dirty="0" smtClean="0"/>
            </a:br>
            <a:r>
              <a:rPr lang="ru-RU" dirty="0" smtClean="0"/>
              <a:t>в 5 классе</a:t>
            </a:r>
            <a:br>
              <a:rPr lang="ru-RU" dirty="0" smtClean="0"/>
            </a:br>
            <a:r>
              <a:rPr lang="ru-RU" dirty="0" smtClean="0"/>
              <a:t>Сочинение-описание по картине И.Э.Грабаря</a:t>
            </a:r>
            <a:br>
              <a:rPr lang="ru-RU" dirty="0" smtClean="0"/>
            </a:br>
            <a:r>
              <a:rPr lang="ru-RU" dirty="0" smtClean="0"/>
              <a:t>«Февральская лазурь»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364088" y="5445224"/>
            <a:ext cx="36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Чех М.И. </a:t>
            </a:r>
          </a:p>
          <a:p>
            <a:r>
              <a:rPr lang="ru-RU" dirty="0" smtClean="0"/>
              <a:t>учитель русского языка и литературы</a:t>
            </a:r>
          </a:p>
          <a:p>
            <a:r>
              <a:rPr lang="ru-RU" dirty="0" smtClean="0"/>
              <a:t>МАОУ «Гимназия «</a:t>
            </a:r>
            <a:r>
              <a:rPr lang="ru-RU" dirty="0" err="1" smtClean="0"/>
              <a:t>Тарасовка</a:t>
            </a:r>
            <a:r>
              <a:rPr lang="ru-RU" dirty="0" smtClean="0"/>
              <a:t>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Лазоревый</a:t>
            </a:r>
            <a:r>
              <a:rPr lang="ru-RU" sz="3200" dirty="0" smtClean="0"/>
              <a:t>- лазурный, синий, небесно-синий, ярко-синий, нежно-синий.</a:t>
            </a:r>
            <a:endParaRPr lang="ru-RU" sz="3200" dirty="0"/>
          </a:p>
        </p:txBody>
      </p:sp>
      <p:pic>
        <p:nvPicPr>
          <p:cNvPr id="7" name="Содержимое 6" descr="gem_lazurite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2132856"/>
            <a:ext cx="3437703" cy="2564726"/>
          </a:xfrm>
        </p:spPr>
      </p:pic>
      <p:pic>
        <p:nvPicPr>
          <p:cNvPr id="8" name="Рисунок 7" descr="25992.950x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1556792"/>
            <a:ext cx="4581128" cy="4581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rgbClr val="0070C0"/>
                </a:solidFill>
              </a:rPr>
              <a:t>Жемчужный</a:t>
            </a:r>
            <a:r>
              <a:rPr lang="ru-RU" sz="3200" dirty="0" smtClean="0"/>
              <a:t>-</a:t>
            </a:r>
            <a:r>
              <a:rPr lang="ru-RU" sz="3200" dirty="0" smtClean="0"/>
              <a:t> Напоминающий жемчуг своим блеском, чистотой, прозрачностью (</a:t>
            </a:r>
            <a:r>
              <a:rPr lang="ru-RU" sz="3200" u="sng" dirty="0" smtClean="0">
                <a:hlinkClick r:id="rId2"/>
              </a:rPr>
              <a:t>поэт</a:t>
            </a:r>
            <a:r>
              <a:rPr lang="ru-RU" sz="3200" u="sng" dirty="0" smtClean="0">
                <a:hlinkClick r:id="rId2"/>
              </a:rPr>
              <a:t>.</a:t>
            </a:r>
            <a:r>
              <a:rPr lang="ru-RU" sz="3200" dirty="0" smtClean="0"/>
              <a:t>), белый.</a:t>
            </a:r>
            <a:endParaRPr lang="ru-RU" sz="3200" dirty="0"/>
          </a:p>
        </p:txBody>
      </p:sp>
      <p:pic>
        <p:nvPicPr>
          <p:cNvPr id="6" name="Рисунок 5" descr="-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1556792"/>
            <a:ext cx="5472608" cy="54726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err="1" smtClean="0">
                <a:solidFill>
                  <a:srgbClr val="FF0000"/>
                </a:solidFill>
              </a:rPr>
              <a:t>Кора</a:t>
            </a:r>
            <a:r>
              <a:rPr lang="ru-RU" sz="3200" b="1" u="sng" dirty="0" err="1" smtClean="0">
                <a:solidFill>
                  <a:srgbClr val="FF0000"/>
                </a:solidFill>
              </a:rPr>
              <a:t>лл</a:t>
            </a:r>
            <a:r>
              <a:rPr lang="ru-RU" sz="3200" b="1" dirty="0" err="1" smtClean="0">
                <a:solidFill>
                  <a:srgbClr val="FF0000"/>
                </a:solidFill>
              </a:rPr>
              <a:t>овый</a:t>
            </a:r>
            <a:r>
              <a:rPr lang="ru-RU" sz="3200" b="1" dirty="0" err="1" smtClean="0"/>
              <a:t>-</a:t>
            </a:r>
            <a:r>
              <a:rPr lang="ru-RU" sz="3200" dirty="0" err="1" smtClean="0"/>
              <a:t>розово-оранжевый</a:t>
            </a:r>
            <a:r>
              <a:rPr lang="ru-RU" sz="3200" dirty="0" smtClean="0"/>
              <a:t>, ассоциирующийся с кораллами.</a:t>
            </a:r>
            <a:endParaRPr lang="ru-RU" sz="3200" dirty="0"/>
          </a:p>
        </p:txBody>
      </p:sp>
      <p:pic>
        <p:nvPicPr>
          <p:cNvPr id="4" name="Рисунок 3" descr="korallovyi_pi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7246107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Сапфировый</a:t>
            </a:r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-</a:t>
            </a:r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 </a:t>
            </a:r>
            <a:r>
              <a:rPr lang="ru-RU" sz="3200" b="1" dirty="0" smtClean="0">
                <a:solidFill>
                  <a:schemeClr val="tx1"/>
                </a:solidFill>
              </a:rPr>
              <a:t>синий, васильковый, индиговый, тёмно-синий.</a:t>
            </a:r>
            <a:endParaRPr lang="ru-RU" sz="3200" dirty="0"/>
          </a:p>
        </p:txBody>
      </p:sp>
      <p:pic>
        <p:nvPicPr>
          <p:cNvPr id="5" name="Рисунок 4" descr="200px-Zaffiro_taglia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412776"/>
            <a:ext cx="2808311" cy="2274733"/>
          </a:xfrm>
          <a:prstGeom prst="rect">
            <a:avLst/>
          </a:prstGeom>
        </p:spPr>
      </p:pic>
      <p:pic>
        <p:nvPicPr>
          <p:cNvPr id="6" name="Рисунок 5" descr="Star-of-Indi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1340768"/>
            <a:ext cx="3179043" cy="2525068"/>
          </a:xfrm>
          <a:prstGeom prst="rect">
            <a:avLst/>
          </a:prstGeom>
        </p:spPr>
      </p:pic>
      <p:pic>
        <p:nvPicPr>
          <p:cNvPr id="7" name="Рисунок 6" descr="1ae33c49fcbe0f3951e9d880427debd0_X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051720" y="3789040"/>
            <a:ext cx="3469930" cy="3068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Сиреневый</a:t>
            </a:r>
            <a:r>
              <a:rPr lang="ru-RU" sz="3200" b="1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tx1"/>
                </a:solidFill>
              </a:rPr>
              <a:t>– имеющий цвет сирени, светло-фиолетовый, лиловый.</a:t>
            </a:r>
            <a:endParaRPr lang="ru-RU" sz="3200" dirty="0"/>
          </a:p>
        </p:txBody>
      </p:sp>
      <p:pic>
        <p:nvPicPr>
          <p:cNvPr id="8" name="Рисунок 7" descr="1553974914_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1484784"/>
            <a:ext cx="7812360" cy="51756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6b623c77e881e9eb60886a9711d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"/>
            <a:ext cx="405519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111552" y="332656"/>
            <a:ext cx="4032448" cy="55092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200" b="1" u="sng" dirty="0" smtClean="0"/>
              <a:t>Листочки</a:t>
            </a:r>
          </a:p>
          <a:p>
            <a:pPr algn="ctr"/>
            <a:endParaRPr lang="ru-RU" sz="3200" dirty="0" smtClean="0"/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Прошлогодние, оранжевые,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р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ыжие, </a:t>
            </a:r>
          </a:p>
          <a:p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м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аленькие.</a:t>
            </a:r>
          </a:p>
          <a:p>
            <a:pPr algn="ctr"/>
            <a:endParaRPr lang="ru-RU" sz="3200" dirty="0" smtClean="0"/>
          </a:p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Словно вспыхивают на фоне ярко-голубого неба.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6b623c77e881e9eb60886a9711d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"/>
            <a:ext cx="405519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111552" y="332656"/>
            <a:ext cx="4032448" cy="452431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b="1" u="sng" dirty="0" smtClean="0"/>
              <a:t>Берёза</a:t>
            </a:r>
          </a:p>
          <a:p>
            <a:pPr algn="ctr"/>
            <a:endParaRPr lang="ru-RU" sz="3200" b="1" u="sng" dirty="0" smtClean="0"/>
          </a:p>
          <a:p>
            <a:pPr algn="ctr"/>
            <a:r>
              <a:rPr lang="ru-RU" sz="3200" b="1" u="sng" dirty="0" smtClean="0"/>
              <a:t>Ветки</a:t>
            </a:r>
          </a:p>
          <a:p>
            <a:pPr algn="ctr"/>
            <a:endParaRPr lang="ru-RU" sz="3200" b="1" u="sng" dirty="0" smtClean="0"/>
          </a:p>
          <a:p>
            <a:pPr algn="ctr"/>
            <a:r>
              <a:rPr lang="ru-RU" sz="3200" b="1" u="sng" dirty="0" smtClean="0"/>
              <a:t>Небо</a:t>
            </a:r>
          </a:p>
          <a:p>
            <a:pPr algn="ctr"/>
            <a:endParaRPr lang="ru-RU" sz="3200" b="1" u="sng" dirty="0" smtClean="0"/>
          </a:p>
          <a:p>
            <a:pPr algn="ctr"/>
            <a:r>
              <a:rPr lang="ru-RU" sz="3200" b="1" u="sng" dirty="0" smtClean="0"/>
              <a:t>Снег</a:t>
            </a:r>
          </a:p>
          <a:p>
            <a:pPr algn="ctr"/>
            <a:endParaRPr lang="ru-RU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331640" y="756860"/>
            <a:ext cx="756084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 нами картина И.Э.Грабаря "Февральская лазурь". Небо ясное, ни одна тучка его не омрачает. На заднем плане мы видим темнеющую рощу. Там царство холода, а здесь - царство света и солнца.  Художник неслучайно изобразил именно берёзу, ведь это дерево - символ России, которую он так любил.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131840" y="764704"/>
            <a:ext cx="216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691680" y="765285"/>
            <a:ext cx="655272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План 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Введение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(Кратко о художнике и его картине).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Описание картины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Берёза на переднем плане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Другие берёзы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в) Небо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г) Снег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Задний план - роща.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Заключение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(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Какое настроение создает эта картина? Каков был замысел художника, идея?)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31640" y="476672"/>
            <a:ext cx="7632848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smtClean="0">
                <a:solidFill>
                  <a:srgbClr val="FF0000"/>
                </a:solidFill>
              </a:rPr>
              <a:t>Оцени урок!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r>
              <a:rPr lang="ru-RU" sz="3600" b="1" dirty="0" smtClean="0">
                <a:solidFill>
                  <a:srgbClr val="FF0000"/>
                </a:solidFill>
              </a:rPr>
              <a:t>5.</a:t>
            </a:r>
            <a:r>
              <a:rPr lang="ru-RU" sz="3600" dirty="0" smtClean="0"/>
              <a:t>Урок мне понравился. Чувствую, что я смогу написать хорошую работу.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4. </a:t>
            </a:r>
            <a:r>
              <a:rPr lang="ru-RU" sz="3600" dirty="0" smtClean="0"/>
              <a:t>Кое-что осталось мне непонятно. На уроке мне было не всегда интересно.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3. </a:t>
            </a:r>
            <a:r>
              <a:rPr lang="ru-RU" sz="3600" dirty="0" smtClean="0"/>
              <a:t>Урок не понравился. Было скучно. Вряд ли мне пригодится то, что я узнал на уроке.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"/>
            <a:ext cx="7774632" cy="3600450"/>
          </a:xfrm>
        </p:spPr>
        <p:txBody>
          <a:bodyPr>
            <a:norm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0"/>
            <a:ext cx="8100392" cy="6857999"/>
          </a:xfrm>
        </p:spPr>
        <p:txBody>
          <a:bodyPr>
            <a:noAutofit/>
          </a:bodyPr>
          <a:lstStyle/>
          <a:p>
            <a:pPr algn="l"/>
            <a:r>
              <a:rPr lang="ru-RU" sz="3600" dirty="0" smtClean="0">
                <a:solidFill>
                  <a:schemeClr val="tx1"/>
                </a:solidFill>
              </a:rPr>
              <a:t>Ещё </a:t>
            </a:r>
            <a:r>
              <a:rPr lang="ru-RU" sz="3600" dirty="0" smtClean="0">
                <a:solidFill>
                  <a:schemeClr val="tx1"/>
                </a:solidFill>
              </a:rPr>
              <a:t>и холоден, и сыр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Февральский </a:t>
            </a:r>
            <a:r>
              <a:rPr lang="ru-RU" sz="3600" dirty="0" smtClean="0">
                <a:solidFill>
                  <a:schemeClr val="tx1"/>
                </a:solidFill>
              </a:rPr>
              <a:t>воздух, но над садом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Уж смотрит небо ясным взглядом,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И молодеет божий мир.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Прозрачно-бледный, как весной,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Слезится снег недавней стужи,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А с неба на кусты и лужи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Ложится отблеск </a:t>
            </a:r>
            <a:r>
              <a:rPr lang="ru-RU" sz="3600" dirty="0" err="1" smtClean="0">
                <a:solidFill>
                  <a:schemeClr val="tx1"/>
                </a:solidFill>
              </a:rPr>
              <a:t>голубой</a:t>
            </a:r>
            <a:r>
              <a:rPr lang="ru-RU" sz="3600" dirty="0" smtClean="0">
                <a:solidFill>
                  <a:schemeClr val="tx1"/>
                </a:solidFill>
              </a:rPr>
              <a:t>.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Не налюбуюсь, как сквозят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Деревья в лоне небосклона,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И сладко слушать у балкона,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Как снегири в кустах </a:t>
            </a:r>
            <a:r>
              <a:rPr lang="ru-RU" sz="3600" dirty="0" smtClean="0">
                <a:solidFill>
                  <a:schemeClr val="tx1"/>
                </a:solidFill>
              </a:rPr>
              <a:t>звенят</a:t>
            </a:r>
            <a:r>
              <a:rPr lang="en-US" sz="3600" dirty="0" smtClean="0">
                <a:solidFill>
                  <a:schemeClr val="tx1"/>
                </a:solidFill>
              </a:rPr>
              <a:t>.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0"/>
            <a:ext cx="8100392" cy="65973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Нет, не пейзаж влечёт </a:t>
            </a:r>
            <a:r>
              <a:rPr lang="ru-RU" dirty="0" smtClean="0"/>
              <a:t>меня,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Не </a:t>
            </a:r>
            <a:r>
              <a:rPr lang="ru-RU" dirty="0" smtClean="0"/>
              <a:t>краски жадный взор </a:t>
            </a:r>
            <a:r>
              <a:rPr lang="ru-RU" dirty="0" smtClean="0"/>
              <a:t>подметит,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А </a:t>
            </a:r>
            <a:r>
              <a:rPr lang="ru-RU" dirty="0" smtClean="0"/>
              <a:t>то, что в этих красках </a:t>
            </a:r>
            <a:r>
              <a:rPr lang="ru-RU" dirty="0" smtClean="0"/>
              <a:t>светит: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Любовь </a:t>
            </a:r>
            <a:r>
              <a:rPr lang="ru-RU" dirty="0" smtClean="0"/>
              <a:t>и радость </a:t>
            </a:r>
            <a:r>
              <a:rPr lang="ru-RU" dirty="0" smtClean="0"/>
              <a:t>бытия.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Она </a:t>
            </a:r>
            <a:r>
              <a:rPr lang="ru-RU" dirty="0" smtClean="0"/>
              <a:t>повсюду </a:t>
            </a:r>
            <a:r>
              <a:rPr lang="ru-RU" dirty="0" smtClean="0"/>
              <a:t>разлита-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лазури неба, в птичьем </a:t>
            </a:r>
            <a:r>
              <a:rPr lang="ru-RU" dirty="0" err="1" smtClean="0"/>
              <a:t>пеньи</a:t>
            </a:r>
            <a:r>
              <a:rPr lang="ru-RU" dirty="0" smtClean="0"/>
              <a:t>,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В </a:t>
            </a:r>
            <a:r>
              <a:rPr lang="ru-RU" dirty="0" smtClean="0"/>
              <a:t>снегах и внешнем </a:t>
            </a:r>
            <a:r>
              <a:rPr lang="ru-RU" dirty="0" err="1" smtClean="0"/>
              <a:t>дуновеньи</a:t>
            </a:r>
            <a:r>
              <a:rPr lang="ru-RU" dirty="0" smtClean="0"/>
              <a:t>,-</a:t>
            </a:r>
            <a:endParaRPr lang="en-US" dirty="0" smtClean="0"/>
          </a:p>
          <a:p>
            <a:pPr>
              <a:buNone/>
            </a:pPr>
            <a:r>
              <a:rPr lang="ru-RU" dirty="0" smtClean="0"/>
              <a:t>Она </a:t>
            </a:r>
            <a:r>
              <a:rPr lang="ru-RU" dirty="0" smtClean="0"/>
              <a:t>везде, где красота</a:t>
            </a:r>
            <a:r>
              <a:rPr lang="ru-RU" dirty="0" smtClean="0"/>
              <a:t>.</a:t>
            </a:r>
            <a:endParaRPr lang="en-US" dirty="0" smtClean="0"/>
          </a:p>
          <a:p>
            <a:pPr algn="ctr">
              <a:buNone/>
            </a:pPr>
            <a:r>
              <a:rPr lang="ru-RU" dirty="0" smtClean="0"/>
              <a:t>И.Бунин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7584" y="188640"/>
            <a:ext cx="8316416" cy="64807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«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сквозят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деревья в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лоне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небосклона»</a:t>
            </a:r>
          </a:p>
          <a:p>
            <a:pPr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«Сквозить»</a:t>
            </a:r>
          </a:p>
          <a:p>
            <a:pPr>
              <a:buNone/>
            </a:pPr>
            <a:r>
              <a:rPr lang="ru-RU" b="1" dirty="0" smtClean="0"/>
              <a:t>1.</a:t>
            </a:r>
            <a:r>
              <a:rPr lang="ru-RU" dirty="0" smtClean="0"/>
              <a:t> </a:t>
            </a:r>
            <a:r>
              <a:rPr lang="ru-RU" dirty="0" smtClean="0">
                <a:hlinkClick r:id="rId2"/>
              </a:rPr>
              <a:t>безл.</a:t>
            </a:r>
            <a:r>
              <a:rPr lang="ru-RU" dirty="0" smtClean="0"/>
              <a:t> О сквозном ветре. </a:t>
            </a:r>
            <a:r>
              <a:rPr lang="ru-RU" i="1" dirty="0" smtClean="0"/>
              <a:t>Закройте дверь, 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сквозит</a:t>
            </a:r>
            <a:r>
              <a:rPr lang="ru-RU" i="1" dirty="0" smtClean="0"/>
              <a:t>. В окно начинает сквозить.</a:t>
            </a:r>
          </a:p>
          <a:p>
            <a:pPr>
              <a:buNone/>
            </a:pPr>
            <a:r>
              <a:rPr lang="ru-RU" b="1" dirty="0" smtClean="0"/>
              <a:t>2.</a:t>
            </a:r>
            <a:r>
              <a:rPr lang="ru-RU" dirty="0" smtClean="0"/>
              <a:t> Будучи редким, неплотным, пропускать свет (</a:t>
            </a:r>
            <a:r>
              <a:rPr lang="ru-RU" dirty="0" smtClean="0">
                <a:hlinkClick r:id="rId3"/>
              </a:rPr>
              <a:t>разг.</a:t>
            </a:r>
            <a:r>
              <a:rPr lang="ru-RU" dirty="0" smtClean="0"/>
              <a:t>). </a:t>
            </a:r>
            <a:r>
              <a:rPr lang="ru-RU" i="1" dirty="0" smtClean="0"/>
              <a:t>Материя сквозит.</a:t>
            </a:r>
          </a:p>
          <a:p>
            <a:pPr>
              <a:buNone/>
            </a:pPr>
            <a:r>
              <a:rPr lang="ru-RU" b="1" dirty="0" smtClean="0"/>
              <a:t>3.</a:t>
            </a:r>
            <a:r>
              <a:rPr lang="ru-RU" dirty="0" smtClean="0"/>
              <a:t> О свете: просвечивать, проникать. </a:t>
            </a:r>
            <a:endParaRPr lang="ru-RU" dirty="0" smtClean="0"/>
          </a:p>
          <a:p>
            <a:pPr>
              <a:buNone/>
            </a:pPr>
            <a:r>
              <a:rPr lang="ru-RU" i="1" dirty="0" smtClean="0"/>
              <a:t>Через</a:t>
            </a:r>
            <a:r>
              <a:rPr lang="ru-RU" i="1" dirty="0" smtClean="0"/>
              <a:t> </a:t>
            </a:r>
            <a:r>
              <a:rPr lang="ru-RU" i="1" dirty="0" smtClean="0"/>
              <a:t>щели</a:t>
            </a:r>
            <a:r>
              <a:rPr lang="ru-RU" i="1" dirty="0" smtClean="0"/>
              <a:t> ставен сквозил свет.</a:t>
            </a:r>
          </a:p>
          <a:p>
            <a:pPr>
              <a:buNone/>
            </a:pPr>
            <a:r>
              <a:rPr lang="ru-RU" dirty="0" smtClean="0"/>
              <a:t>|| Виднеться сквозь что-нибудь. </a:t>
            </a:r>
            <a:r>
              <a:rPr lang="ru-RU" i="1" dirty="0" smtClean="0"/>
              <a:t>«Сквозь ветви темные сквозит 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лазурь</a:t>
            </a:r>
            <a:r>
              <a:rPr lang="ru-RU" i="1" dirty="0" smtClean="0"/>
              <a:t> небес и вод.»</a:t>
            </a:r>
            <a:r>
              <a:rPr lang="ru-RU" dirty="0" smtClean="0"/>
              <a:t> </a:t>
            </a:r>
            <a:r>
              <a:rPr lang="ru-RU" i="1" dirty="0" smtClean="0"/>
              <a:t>Некрасов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b="1" dirty="0" smtClean="0"/>
              <a:t>4.</a:t>
            </a:r>
            <a:r>
              <a:rPr lang="ru-RU" dirty="0" smtClean="0"/>
              <a:t> перен. Замечаться, слегка обнаруживаться, 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проскальзывать</a:t>
            </a:r>
            <a:r>
              <a:rPr lang="ru-RU" dirty="0" smtClean="0"/>
              <a:t>. </a:t>
            </a:r>
            <a:r>
              <a:rPr lang="ru-RU" i="1" dirty="0" smtClean="0"/>
              <a:t>В ее словах сквозило </a:t>
            </a:r>
            <a:endParaRPr lang="ru-RU" i="1" dirty="0" smtClean="0"/>
          </a:p>
          <a:p>
            <a:pPr>
              <a:buNone/>
            </a:pPr>
            <a:r>
              <a:rPr lang="ru-RU" i="1" dirty="0" smtClean="0"/>
              <a:t>неудовольствие</a:t>
            </a:r>
            <a:r>
              <a:rPr lang="ru-RU" i="1" dirty="0" smtClean="0"/>
              <a:t>.</a:t>
            </a:r>
          </a:p>
          <a:p>
            <a:pPr>
              <a:buNone/>
            </a:pPr>
            <a:endParaRPr lang="ru-RU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6b623c77e881e9eb60886a9711d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"/>
            <a:ext cx="405519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364088" y="1484784"/>
            <a:ext cx="36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И.Э.Грабарь</a:t>
            </a:r>
            <a:r>
              <a:rPr lang="ru-RU" dirty="0" smtClean="0"/>
              <a:t>  (1871-1960) — знаменитый советский художник, живописец, искусствовед, профессор, педагог, реставратор.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«Февральская лазурь» (1904)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6b623c77e881e9eb60886a9711d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"/>
            <a:ext cx="405519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220072" y="1484784"/>
            <a:ext cx="4032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Подготовка к сочинению-описанию по картине И.Э.Грабаря</a:t>
            </a:r>
          </a:p>
          <a:p>
            <a:pPr algn="ctr"/>
            <a:r>
              <a:rPr lang="ru-RU" sz="2800" dirty="0" smtClean="0"/>
              <a:t>«Февральская лазурь»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6b623c77e881e9eb60886a9711d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"/>
            <a:ext cx="405519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220072" y="1484784"/>
            <a:ext cx="4032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Подготовка к сочинению-описанию по картине И.Э.Грабаря</a:t>
            </a:r>
          </a:p>
          <a:p>
            <a:pPr algn="ctr"/>
            <a:r>
              <a:rPr lang="ru-RU" sz="2800" dirty="0" smtClean="0"/>
              <a:t>«Февральская лазурь»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187624" y="-111881"/>
            <a:ext cx="7956376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Описание картины И.Э.Грабаря "Февральская лазурь"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уроке нам показали картину "Февральская лазурь". Её нарисовал И.Э.Грабарь.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переднем плане растёт берёза. Берёза была большая. У берёзы ствол белый, но немного разноцветный. Снег тоже разноцветный. Небо на картине лазурное.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понравилась картина. Она очень красивая.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6b623c77e881e9eb60886a9711d1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"/>
            <a:ext cx="4055195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220072" y="1484784"/>
            <a:ext cx="403244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Лазоревый-</a:t>
            </a:r>
          </a:p>
          <a:p>
            <a:r>
              <a:rPr lang="ru-RU" sz="2800" dirty="0" smtClean="0"/>
              <a:t>Жемчужный-</a:t>
            </a:r>
          </a:p>
          <a:p>
            <a:r>
              <a:rPr lang="ru-RU" sz="2800" dirty="0" smtClean="0"/>
              <a:t>Коралловый-</a:t>
            </a:r>
          </a:p>
          <a:p>
            <a:r>
              <a:rPr lang="ru-RU" sz="2800" dirty="0" smtClean="0"/>
              <a:t>Сапфировый – </a:t>
            </a:r>
          </a:p>
          <a:p>
            <a:r>
              <a:rPr lang="ru-RU" sz="2800" dirty="0" smtClean="0"/>
              <a:t>Сиреневый – </a:t>
            </a:r>
          </a:p>
          <a:p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69</TotalTime>
  <Words>394</Words>
  <Application>Microsoft Office PowerPoint</Application>
  <PresentationFormat>Экран (4:3)</PresentationFormat>
  <Paragraphs>79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Солнцестояние</vt:lpstr>
      <vt:lpstr>Урок развития речи  в 5 классе Сочинение-описание по картине И.Э.Грабаря «Февральская лазурь»  </vt:lpstr>
      <vt:lpstr>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Лазоревый- лазурный, синий, небесно-синий, ярко-синий, нежно-синий.</vt:lpstr>
      <vt:lpstr>Жемчужный- Напоминающий жемчуг своим блеском, чистотой, прозрачностью (поэт.), белый.</vt:lpstr>
      <vt:lpstr>Коралловый-розово-оранжевый, ассоциирующийся с кораллами.</vt:lpstr>
      <vt:lpstr>Сапфировый -  синий, васильковый, индиговый, тёмно-синий.</vt:lpstr>
      <vt:lpstr>Сиреневый – имеющий цвет сирени, светло-фиолетовый, лиловый.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развития речи  в 5 классе Сочинение-описание по картине И.Э.Грабаря «Февральская лазурь»  </dc:title>
  <dc:creator>user</dc:creator>
  <cp:lastModifiedBy>user</cp:lastModifiedBy>
  <cp:revision>2</cp:revision>
  <dcterms:created xsi:type="dcterms:W3CDTF">2020-01-06T11:56:26Z</dcterms:created>
  <dcterms:modified xsi:type="dcterms:W3CDTF">2020-01-06T17:16:44Z</dcterms:modified>
</cp:coreProperties>
</file>