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58" r:id="rId4"/>
    <p:sldId id="259" r:id="rId5"/>
    <p:sldId id="260" r:id="rId6"/>
    <p:sldId id="261" r:id="rId7"/>
    <p:sldId id="287" r:id="rId8"/>
    <p:sldId id="262" r:id="rId9"/>
    <p:sldId id="263" r:id="rId10"/>
    <p:sldId id="288" r:id="rId11"/>
    <p:sldId id="265" r:id="rId12"/>
    <p:sldId id="267" r:id="rId13"/>
    <p:sldId id="268" r:id="rId14"/>
    <p:sldId id="272" r:id="rId15"/>
    <p:sldId id="274" r:id="rId16"/>
    <p:sldId id="275" r:id="rId17"/>
    <p:sldId id="281" r:id="rId18"/>
    <p:sldId id="277" r:id="rId19"/>
    <p:sldId id="278" r:id="rId20"/>
    <p:sldId id="283" r:id="rId21"/>
    <p:sldId id="285" r:id="rId22"/>
    <p:sldId id="279" r:id="rId23"/>
    <p:sldId id="280" r:id="rId24"/>
    <p:sldId id="284" r:id="rId25"/>
    <p:sldId id="269" r:id="rId26"/>
    <p:sldId id="270" r:id="rId27"/>
    <p:sldId id="271" r:id="rId28"/>
    <p:sldId id="286" r:id="rId29"/>
    <p:sldId id="282" r:id="rId30"/>
    <p:sldId id="289" r:id="rId3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60" autoAdjust="0"/>
    <p:restoredTop sz="94660"/>
  </p:normalViewPr>
  <p:slideViewPr>
    <p:cSldViewPr>
      <p:cViewPr varScale="1">
        <p:scale>
          <a:sx n="87" d="100"/>
          <a:sy n="87" d="100"/>
        </p:scale>
        <p:origin x="-144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6BA9B6-EB56-4C6D-8D1F-382EEB70496C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D5C677-EFB1-4E2E-8FEE-14B4F184341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68264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D5C677-EFB1-4E2E-8FEE-14B4F184341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56243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693513CE-C817-4D97-8A0E-568C91DCF60A}" type="datetimeFigureOut">
              <a:rPr lang="ru-RU" smtClean="0"/>
              <a:pPr/>
              <a:t>06.01.2020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A46ED65-45FD-4488-9622-2346E07EBAA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tif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hyperlink" Target="3%20&#1055;&#1086;&#1089;&#1074;&#1080;&#1089;&#1090;&#1080;&#1084;%20&#1080;%20&#1087;&#1086;&#1096;&#1080;&#1087;&#1080;&#1084;.ppt" TargetMode="External"/><Relationship Id="rId2" Type="http://schemas.openxmlformats.org/officeDocument/2006/relationships/hyperlink" Target="2%20&#1048;&#1075;&#1088;&#1072;%20&#1048;&#1075;&#1088;&#1091;&#1096;&#1082;&#1080;%20&#1076;&#1083;&#1103;%20&#1051;&#1072;&#1076;&#1099;.pptx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png"/><Relationship Id="rId4" Type="http://schemas.openxmlformats.org/officeDocument/2006/relationships/hyperlink" Target="4%20&#1040;&#1074;&#1090;&#1086;&#1084;&#1072;&#1090;&#1080;&#1079;&#1072;&#1094;&#1080;&#1103;%20&#1089;&#1083;&#1086;&#1075;&#1072;%20&#1044;&#1056;%20&#1074;%20&#1089;&#1083;&#1086;&#1075;&#1072;&#1093;%20&#1080;%20&#1089;&#1083;&#1086;&#1074;&#1072;&#1093;.pp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24944"/>
            <a:ext cx="7772400" cy="17801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chemeClr val="tx1"/>
                </a:solidFill>
              </a:rPr>
              <a:t>Проект</a:t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dirty="0" smtClean="0">
                <a:solidFill>
                  <a:schemeClr val="tx1"/>
                </a:solidFill>
              </a:rPr>
              <a:t>«Использование ИКТ в коррекционно-развивающей работе учителя-логопеда ДОУ»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1520" y="5157192"/>
            <a:ext cx="8496944" cy="1473200"/>
          </a:xfrm>
        </p:spPr>
        <p:txBody>
          <a:bodyPr>
            <a:normAutofit lnSpcReduction="10000"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</a:rPr>
              <a:t>Учитель-логопед: </a:t>
            </a:r>
            <a:r>
              <a:rPr lang="ru-RU" dirty="0" err="1" smtClean="0">
                <a:solidFill>
                  <a:schemeClr val="tx1"/>
                </a:solidFill>
              </a:rPr>
              <a:t>Голубкова</a:t>
            </a:r>
            <a:r>
              <a:rPr lang="ru-RU" dirty="0" smtClean="0">
                <a:solidFill>
                  <a:schemeClr val="tx1"/>
                </a:solidFill>
              </a:rPr>
              <a:t> Н. В.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2016 г.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620688"/>
            <a:ext cx="6408712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dirty="0"/>
              <a:t>МОБУ «Полянская ОШ»</a:t>
            </a:r>
            <a:br>
              <a:rPr lang="ru-RU" sz="4400" dirty="0"/>
            </a:br>
            <a:r>
              <a:rPr lang="ru-RU" sz="4400" dirty="0"/>
              <a:t>(дошкольное отделение)</a:t>
            </a:r>
          </a:p>
        </p:txBody>
      </p:sp>
      <p:pic>
        <p:nvPicPr>
          <p:cNvPr id="1026" name="Picture 2" descr="http://www.scriptorium.com/wpress/wp-content/uploads/2012/05/HiRes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2068" b="96439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677" y="4725144"/>
            <a:ext cx="2316442" cy="2319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4297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492896"/>
            <a:ext cx="7408333" cy="3450696"/>
          </a:xfrm>
        </p:spPr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Microsoft Word </a:t>
            </a:r>
            <a:r>
              <a:rPr lang="ru-RU" dirty="0">
                <a:solidFill>
                  <a:schemeClr val="tx1"/>
                </a:solidFill>
              </a:rPr>
              <a:t>– работа с документами;</a:t>
            </a:r>
          </a:p>
          <a:p>
            <a:r>
              <a:rPr lang="en-US" dirty="0">
                <a:solidFill>
                  <a:schemeClr val="tx1"/>
                </a:solidFill>
              </a:rPr>
              <a:t>Microsoft Point </a:t>
            </a:r>
            <a:r>
              <a:rPr lang="ru-RU" dirty="0">
                <a:solidFill>
                  <a:schemeClr val="tx1"/>
                </a:solidFill>
              </a:rPr>
              <a:t>– работа с изображениями;</a:t>
            </a:r>
          </a:p>
          <a:p>
            <a:r>
              <a:rPr lang="en-US" dirty="0">
                <a:solidFill>
                  <a:schemeClr val="tx1"/>
                </a:solidFill>
              </a:rPr>
              <a:t>Microsoft Power Point </a:t>
            </a:r>
            <a:r>
              <a:rPr lang="ru-RU" dirty="0">
                <a:solidFill>
                  <a:schemeClr val="tx1"/>
                </a:solidFill>
              </a:rPr>
              <a:t>– презентации (педагогические советы, семинары, проекты);</a:t>
            </a:r>
          </a:p>
          <a:p>
            <a:r>
              <a:rPr lang="en-US" dirty="0">
                <a:solidFill>
                  <a:schemeClr val="tx1"/>
                </a:solidFill>
              </a:rPr>
              <a:t>Microsoft Office Publisher </a:t>
            </a:r>
            <a:r>
              <a:rPr lang="ru-RU" dirty="0">
                <a:solidFill>
                  <a:schemeClr val="tx1"/>
                </a:solidFill>
              </a:rPr>
              <a:t>– информация для всех участников педагогического процесса.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В своей работе использую различные программы: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85011" y="4419600"/>
            <a:ext cx="24384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799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91056"/>
            <a:ext cx="7408333" cy="486228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При объяснении нового материала;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 закреплении материала;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 повторении;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 обобщении;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При обследовании;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коррекционной работе по формированию фонематического анализа и восприятия;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коррекционной работе на лексическом уровне;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коррекционной работе на синтаксическом уровне;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коррекционной работе по развитию связной речи.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</a:rPr>
              <a:t>Использование ИКТ помогает:</a:t>
            </a:r>
            <a:endParaRPr lang="ru-RU" sz="36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865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755576" y="2132856"/>
            <a:ext cx="7408333" cy="4320480"/>
          </a:xfrm>
        </p:spPr>
        <p:txBody>
          <a:bodyPr>
            <a:normAutofit fontScale="77500" lnSpcReduction="20000"/>
          </a:bodyPr>
          <a:lstStyle/>
          <a:p>
            <a:r>
              <a:rPr lang="ru-RU" sz="2900" dirty="0" smtClean="0">
                <a:solidFill>
                  <a:schemeClr val="tx1"/>
                </a:solidFill>
              </a:rPr>
              <a:t>Изучение ИКТ-технологий;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Подбор и анализ информации по данной теме;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Определение уровня </a:t>
            </a:r>
            <a:r>
              <a:rPr lang="ru-RU" sz="2900" dirty="0" err="1" smtClean="0">
                <a:solidFill>
                  <a:schemeClr val="tx1"/>
                </a:solidFill>
              </a:rPr>
              <a:t>сформированности</a:t>
            </a:r>
            <a:r>
              <a:rPr lang="ru-RU" sz="2900" dirty="0" smtClean="0">
                <a:solidFill>
                  <a:schemeClr val="tx1"/>
                </a:solidFill>
              </a:rPr>
              <a:t> представлений дошкольников о компьютерной грамотности;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Определение интересующих детей вопросов по теме компьютерных игр;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Анкетирование родителей по теме: «ИКТ в логопедической работе»;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Посещение курсов «Использование ИКТ на логопедических занятиях в дошкольной образовательной организации» на базе ИРО;</a:t>
            </a:r>
          </a:p>
          <a:p>
            <a:r>
              <a:rPr lang="ru-RU" sz="2900" dirty="0" smtClean="0">
                <a:solidFill>
                  <a:schemeClr val="tx1"/>
                </a:solidFill>
              </a:rPr>
              <a:t>Планирование предстоящей деятельности, направленной на реализацию проекта.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Организация деятельности проекта</a:t>
            </a:r>
            <a:br>
              <a:rPr lang="ru-RU" b="1" i="1" dirty="0" smtClean="0">
                <a:solidFill>
                  <a:schemeClr val="tx1"/>
                </a:solidFill>
              </a:rPr>
            </a:br>
            <a:r>
              <a:rPr lang="ru-RU" b="1" i="1" dirty="0" smtClean="0">
                <a:solidFill>
                  <a:schemeClr val="tx1"/>
                </a:solidFill>
              </a:rPr>
              <a:t>подготовительный этап: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056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2420888"/>
            <a:ext cx="7408333" cy="3450696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Сбор материала для компьютерных игр;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Изготовление логопедических компьютерных игр</a:t>
            </a:r>
            <a:r>
              <a:rPr lang="ru-RU" dirty="0">
                <a:solidFill>
                  <a:schemeClr val="tx1"/>
                </a:solidFill>
              </a:rPr>
              <a:t>.</a:t>
            </a:r>
            <a:endParaRPr lang="ru-RU" dirty="0" smtClean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Основной этап: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3645024"/>
            <a:ext cx="4635538" cy="3089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75746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043608" y="1628800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Индивидуальная работа на этапе выполнения артикуляционной гимнастики 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Непосредственная образовательная деятельность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4098" name="Picture 2" descr="C:\Users\ирина\Desktop\ФОТО на семинар\IMG_164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392128"/>
            <a:ext cx="3192320" cy="23941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099" name="Picture 3" descr="C:\Users\ирина\Desktop\ФОТО на семинар\IMG_1673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1242" y="2326498"/>
            <a:ext cx="3367341" cy="252539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0" name="Picture 4" descr="C:\Users\ирина\Desktop\ФОТО на семинар\IMG_16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1912" y="4468185"/>
            <a:ext cx="3096344" cy="232215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4101" name="Picture 5" descr="C:\Users\ирина\Desktop\ФОТО на семинар\IMG_17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26" y="4441182"/>
            <a:ext cx="3168352" cy="237615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583272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6970"/>
            <a:ext cx="8784976" cy="12527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Работа на этапе постановки звуков: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5122" name="Picture 2" descr="C:\Users\ирина\Desktop\ФОТО на семинар\IMG_16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099" y="1268760"/>
            <a:ext cx="3600400" cy="27003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3" name="Picture 3" descr="C:\Users\ирина\Desktop\ФОТО на семинар\IMG_168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865429"/>
            <a:ext cx="3570787" cy="2677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5124" name="Picture 4" descr="C:\Users\ирина\Desktop\ФОТО на семинар\IMG_169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2120" y="4204413"/>
            <a:ext cx="3491880" cy="261879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44287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Работа на этапе автоматизации звуков: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C:\Users\ирина\Desktop\ФОТО на семинар\IMG_1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62" y="1678293"/>
            <a:ext cx="3552394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7" name="Picture 3" descr="C:\Users\ирина\Desktop\ФОТО на семинар\IMG_169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8104" y="1678293"/>
            <a:ext cx="3552398" cy="266417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8" name="Picture 4" descr="C:\Users\ирина\Desktop\ФОТО на семинар\IMG_169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4363" y="4054095"/>
            <a:ext cx="3667440" cy="27504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6149" name="Picture 5" descr="C:\Users\ирина\Desktop\ФОТО на семинар\IMG_17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171" y="4054473"/>
            <a:ext cx="3707829" cy="2780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73965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556792"/>
            <a:ext cx="4176464" cy="3663312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tx1"/>
                </a:solidFill>
              </a:rPr>
              <a:t>Пальчиковая гимнастика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4008" y="1556792"/>
            <a:ext cx="3960440" cy="3739868"/>
          </a:xfrm>
        </p:spPr>
        <p:txBody>
          <a:bodyPr/>
          <a:lstStyle/>
          <a:p>
            <a:pPr marL="0" indent="0">
              <a:buNone/>
            </a:pPr>
            <a:r>
              <a:rPr lang="ru-RU" dirty="0" err="1" smtClean="0">
                <a:solidFill>
                  <a:schemeClr val="tx1"/>
                </a:solidFill>
              </a:rPr>
              <a:t>Звуко</a:t>
            </a:r>
            <a:r>
              <a:rPr lang="ru-RU" dirty="0" smtClean="0">
                <a:solidFill>
                  <a:schemeClr val="tx1"/>
                </a:solidFill>
              </a:rPr>
              <a:t> - буквенный анализ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7170" name="Picture 2" descr="C:\Users\ирина\Desktop\ФОТО на семинар\IMG_16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5938" y="2420888"/>
            <a:ext cx="3612056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171" name="Picture 3" descr="C:\Users\ирина\Desktop\ФОТО на семинар\IMG_18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71189" y="2420888"/>
            <a:ext cx="3612057" cy="27089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1515720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Работа в группе с применением интерактивной доски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8196" name="Picture 4" descr="C:\Users\ирина\Desktop\ФОТО на семинар\IMG_176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61" y="1628800"/>
            <a:ext cx="3960440" cy="2970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7" name="Picture 5" descr="C:\Users\ирина\Desktop\ФОТО на семинар\IMG_179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3995936" cy="2996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198" name="Picture 6" descr="C:\Users\ирина\Desktop\ФОТО на семинар\IMG_180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3874468"/>
            <a:ext cx="3978222" cy="298353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998460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Открытое занятие для родителей с применением ИКТ технологий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42" name="Picture 2" descr="C:\Users\ирина\Desktop\ФОТО на семинар\IMG_18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532392"/>
            <a:ext cx="3657195" cy="27428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3" name="Picture 3" descr="C:\Users\ирина\Desktop\ФОТО на семинар\IMG_183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1545035"/>
            <a:ext cx="3595055" cy="26961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4" name="Picture 4" descr="C:\Users\ирина\Desktop\ФОТО на семинар\IMG_185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2717" y="3996686"/>
            <a:ext cx="3657195" cy="27427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45" name="Picture 5" descr="C:\Users\ирина\Desktop\ФОТО на семинар\IMG_186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989419"/>
            <a:ext cx="3643266" cy="27323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73764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628800"/>
            <a:ext cx="8640959" cy="34563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>
                <a:solidFill>
                  <a:schemeClr val="tx1"/>
                </a:solidFill>
                <a:latin typeface="Monotype Corsiva" panose="03010101010201010101" pitchFamily="66" charset="0"/>
              </a:rPr>
              <a:t>«Без стремления к новому нет жизни, нет развития, нет прогресса.»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chemeClr val="tx1"/>
                </a:solidFill>
              </a:rPr>
              <a:t>                                               (В. </a:t>
            </a:r>
            <a:r>
              <a:rPr lang="ru-RU" sz="3200" dirty="0" err="1">
                <a:solidFill>
                  <a:schemeClr val="tx1"/>
                </a:solidFill>
              </a:rPr>
              <a:t>Г.Белинский</a:t>
            </a:r>
            <a:r>
              <a:rPr lang="ru-RU" sz="3200" dirty="0">
                <a:solidFill>
                  <a:schemeClr val="tx1"/>
                </a:solidFill>
              </a:rPr>
              <a:t>)</a:t>
            </a:r>
          </a:p>
          <a:p>
            <a:pPr marL="0" indent="0">
              <a:buNone/>
            </a:pP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6482" y="2924944"/>
            <a:ext cx="3007366" cy="37680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26768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ирина\Pictures\2016-03-14\Scan2.T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332656"/>
            <a:ext cx="4536504" cy="6240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062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198" y="-272000"/>
            <a:ext cx="8229600" cy="1252728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1"/>
                </a:solidFill>
              </a:rPr>
              <a:t>Данные по анкетированию</a:t>
            </a:r>
            <a:endParaRPr lang="ru-RU" sz="3600" dirty="0">
              <a:solidFill>
                <a:schemeClr val="tx1"/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8516596"/>
              </p:ext>
            </p:extLst>
          </p:nvPr>
        </p:nvGraphicFramePr>
        <p:xfrm>
          <a:off x="287523" y="620688"/>
          <a:ext cx="8676965" cy="60454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4508"/>
                <a:gridCol w="1670220"/>
                <a:gridCol w="1815456"/>
                <a:gridCol w="2134975"/>
                <a:gridCol w="1821806"/>
              </a:tblGrid>
              <a:tr h="505050"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1 вопрос</a:t>
                      </a:r>
                      <a:endParaRPr lang="ru-RU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Да – 68%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Нет – 2%</a:t>
                      </a:r>
                      <a:endParaRPr lang="ru-RU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Затрудняюсь ответить – 28%</a:t>
                      </a:r>
                      <a:endParaRPr lang="ru-RU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0" dirty="0" smtClean="0">
                          <a:solidFill>
                            <a:schemeClr val="tx1"/>
                          </a:solidFill>
                        </a:rPr>
                        <a:t>Другого – 0%</a:t>
                      </a:r>
                      <a:endParaRPr lang="ru-RU" sz="1700" b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21499"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2 вопрос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Да – 95%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Нет – 0%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Нет необходимости –</a:t>
                      </a:r>
                      <a:r>
                        <a:rPr lang="ru-RU" sz="1700" baseline="0" dirty="0" smtClean="0">
                          <a:solidFill>
                            <a:schemeClr val="tx1"/>
                          </a:solidFill>
                        </a:rPr>
                        <a:t> 5%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>
                          <a:solidFill>
                            <a:schemeClr val="tx1"/>
                          </a:solidFill>
                        </a:rPr>
                        <a:t>Другое – 0%</a:t>
                      </a:r>
                      <a:endParaRPr lang="ru-RU" sz="17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721499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3 вопрос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Игр – 73%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Просмотра мультфильмов, фильмов – 15%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Презентаций – 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 используют – 5%</a:t>
                      </a:r>
                      <a:endParaRPr lang="ru-RU" sz="1700" dirty="0"/>
                    </a:p>
                  </a:txBody>
                  <a:tcPr/>
                </a:tc>
              </a:tr>
              <a:tr h="505050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4 вопрос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Один – 39%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С родителями – 44%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С друзьями – 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</a:t>
                      </a:r>
                      <a:r>
                        <a:rPr lang="ru-RU" sz="1700" baseline="0" dirty="0" smtClean="0"/>
                        <a:t> играет – 10%</a:t>
                      </a:r>
                      <a:endParaRPr lang="ru-RU" sz="1700" dirty="0"/>
                    </a:p>
                  </a:txBody>
                  <a:tcPr/>
                </a:tc>
              </a:tr>
              <a:tr h="721499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5 вопрос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Менее</a:t>
                      </a:r>
                      <a:r>
                        <a:rPr lang="ru-RU" sz="1700" baseline="0" dirty="0" smtClean="0"/>
                        <a:t> 30 мин. – 8%</a:t>
                      </a:r>
                    </a:p>
                    <a:p>
                      <a:r>
                        <a:rPr lang="ru-RU" sz="1700" baseline="0" dirty="0" smtClean="0"/>
                        <a:t>30 мин. – 13%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1 час – 31%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2 часа – 28%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Более 3 часов – 18%</a:t>
                      </a:r>
                      <a:endParaRPr lang="ru-RU" sz="1700" dirty="0"/>
                    </a:p>
                  </a:txBody>
                  <a:tcPr/>
                </a:tc>
              </a:tr>
              <a:tr h="721499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6 вопрос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Да – 79%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Нет – 10,5%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Нет необходимости – 10,55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Другое – 0%</a:t>
                      </a:r>
                      <a:endParaRPr lang="ru-RU" sz="1700" dirty="0"/>
                    </a:p>
                  </a:txBody>
                  <a:tcPr/>
                </a:tc>
              </a:tr>
              <a:tr h="1370849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7 вопрос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Да – 60,5%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Помогают родителям объяснить задание – 45%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Дают возможность закрепить материал, а также объяснить детям, которые часто болеют – 24%</a:t>
                      </a:r>
                      <a:endParaRPr lang="ru-RU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Не вижу смысла – 21%</a:t>
                      </a:r>
                      <a:endParaRPr lang="ru-RU" sz="17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03227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338328"/>
            <a:ext cx="8507288" cy="12527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Работа воспитателя с применением интерактивной доски 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556792"/>
            <a:ext cx="4525447" cy="345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03713" y="3178621"/>
            <a:ext cx="4840287" cy="3687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919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Консультация для педагогов с применением ИКТ технологий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1026" name="Picture 2" descr="C:\Users\ирина\Desktop\фото. консультация\DSC_147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74" y="1700808"/>
            <a:ext cx="3617513" cy="241167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 descr="C:\Users\ирина\Desktop\фото. консультация\DSC_14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700808"/>
            <a:ext cx="3684860" cy="24565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8" name="Picture 4" descr="C:\Users\ирина\Desktop\фото. консультация\DSC_14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5074" y="4238868"/>
            <a:ext cx="3763001" cy="250866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9" name="Picture 5" descr="C:\Users\ирина\Desktop\фото. консультация\DSC_148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4359672"/>
            <a:ext cx="3731456" cy="248763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1890970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1"/>
                </a:solidFill>
              </a:rPr>
              <a:t>Создание игротеки логопедических ИКТ игр;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Применение игр в работе учителя-логопеда;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Конструктивный анализ выполненной работы;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Подведение итогов;</a:t>
            </a:r>
          </a:p>
          <a:p>
            <a:r>
              <a:rPr lang="ru-RU" sz="2800" dirty="0" smtClean="0">
                <a:solidFill>
                  <a:schemeClr val="tx1"/>
                </a:solidFill>
              </a:rPr>
              <a:t>Публичная презентация проекта.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Заключительный этап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1638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392488"/>
          </a:xfrm>
        </p:spPr>
        <p:txBody>
          <a:bodyPr>
            <a:normAutofit fontScale="925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Рекомендуемые дни занятий на компьютере: вторник, среда.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Рекомендуемое время для занятий на компьютере: первая половина дня – оптимальна; вторая половина дня – допустима.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Максимальное время работы на компьютере: для детей 6 лет – 15 мин. </a:t>
            </a:r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 день; для детей 5 лет – 10 мин. </a:t>
            </a:r>
            <a:r>
              <a:rPr lang="ru-RU" dirty="0">
                <a:solidFill>
                  <a:schemeClr val="tx1"/>
                </a:solidFill>
              </a:rPr>
              <a:t>в</a:t>
            </a:r>
            <a:r>
              <a:rPr lang="ru-RU" dirty="0" smtClean="0">
                <a:solidFill>
                  <a:schemeClr val="tx1"/>
                </a:solidFill>
              </a:rPr>
              <a:t> день.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Недопустимо проводить занятия во время, отведённое для прогулок и дневного отдыха.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В целях профилактики зрительного утомления целесообразно проводить </a:t>
            </a:r>
            <a:r>
              <a:rPr lang="ru-RU" dirty="0" err="1" smtClean="0">
                <a:solidFill>
                  <a:schemeClr val="tx1"/>
                </a:solidFill>
              </a:rPr>
              <a:t>офтальмотренаж</a:t>
            </a:r>
            <a:r>
              <a:rPr lang="ru-RU" dirty="0" smtClean="0">
                <a:solidFill>
                  <a:schemeClr val="tx1"/>
                </a:solidFill>
              </a:rPr>
              <a:t>. (специальные упражнения для глаз).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Гигиенические нормы работы за компьютером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8747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51156" y="1628800"/>
            <a:ext cx="7408333" cy="3450696"/>
          </a:xfrm>
        </p:spPr>
        <p:txBody>
          <a:bodyPr>
            <a:normAutofit fontScale="92500" lnSpcReduction="10000"/>
          </a:bodyPr>
          <a:lstStyle/>
          <a:p>
            <a:pPr lvl="1"/>
            <a:r>
              <a:rPr lang="ru-RU" dirty="0" smtClean="0">
                <a:solidFill>
                  <a:schemeClr val="tx1"/>
                </a:solidFill>
              </a:rPr>
              <a:t>Использование в коррекционно-образовательном процессе компьютерных технологий способствовало формированию чёткости и разборчивости речи, нормализации звукопроизношения, коррекции и развитию неречевого и речевого слухового </a:t>
            </a:r>
            <a:r>
              <a:rPr lang="ru-RU" dirty="0" err="1" smtClean="0">
                <a:solidFill>
                  <a:schemeClr val="tx1"/>
                </a:solidFill>
              </a:rPr>
              <a:t>гнозиса</a:t>
            </a:r>
            <a:r>
              <a:rPr lang="ru-RU" dirty="0" smtClean="0">
                <a:solidFill>
                  <a:schemeClr val="tx1"/>
                </a:solidFill>
              </a:rPr>
              <a:t>, формированию и развитию звукового анализа и синтеза и фонематических процессов, коррекции лексико-грамматических компонентов речи. </a:t>
            </a:r>
          </a:p>
          <a:p>
            <a:pPr lvl="1"/>
            <a:r>
              <a:rPr lang="ru-RU" dirty="0" smtClean="0">
                <a:solidFill>
                  <a:schemeClr val="tx1"/>
                </a:solidFill>
              </a:rPr>
              <a:t>А также повысилась мотивация дошкольников к логопедическим занятиям, возрос интерес родителей к логопедической работе, и как следствие высокая результативность логопедической работы.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Достигнутые результаты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6146" name="Picture 2" descr="http://4.bp.blogspot.com/-rHjfpfYFAco/UJ87ec_i2UI/AAAAAAAAAaQ/3pnmMGx8Sb4/s1600/%D1%81%D0%BE%D0%B2%D0%B02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0379" y="4365104"/>
            <a:ext cx="2203180" cy="24928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8373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2060848"/>
            <a:ext cx="7408333" cy="3450696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Важно понимать, что использование только одного </a:t>
            </a:r>
            <a:r>
              <a:rPr lang="ru-RU" smtClean="0">
                <a:solidFill>
                  <a:schemeClr val="tx1"/>
                </a:solidFill>
              </a:rPr>
              <a:t>направления  </a:t>
            </a:r>
            <a:r>
              <a:rPr lang="ru-RU" dirty="0" smtClean="0">
                <a:solidFill>
                  <a:schemeClr val="tx1"/>
                </a:solidFill>
              </a:rPr>
              <a:t>ИКТ не решит всех проблем коррекционной педагогики. И главное, не заменит живого общения с педагогом. 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Используя на своих занятиях компьютер, логопед должен помнить, что главная цель его работы – это коррекция речи для реализации полноценного общения ребёнка с другими людьми. Поэтому компьютер рекомендуется использовать только как дополнительное средство работы в течение недлительного времени.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 в заключении мне хотелось бы напомнить слова Конфуция: «Я слышу – и забываю. Я вижу – и понимаю. Я делаю – и постигаю».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Заключение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54065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Журнал Справочник старшего </a:t>
            </a:r>
            <a:r>
              <a:rPr lang="ru-RU" smtClean="0">
                <a:solidFill>
                  <a:schemeClr val="tx1"/>
                </a:solidFill>
              </a:rPr>
              <a:t>воспитателя 2015г. февраль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Интернет ресурсы;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Фото из личного архива;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Авторские логопедические игры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Информационные источники: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878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Игра </a:t>
            </a:r>
            <a:r>
              <a:rPr lang="ru-RU" dirty="0" smtClean="0">
                <a:solidFill>
                  <a:schemeClr val="tx1"/>
                </a:solidFill>
                <a:hlinkClick r:id="rId2" action="ppaction://hlinkpres?slideindex=1&amp;slidetitle="/>
              </a:rPr>
              <a:t>1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  <a:hlinkClick r:id="rId3" action="ppaction://hlinkpres?slideindex=1&amp;slidetitle="/>
              </a:rPr>
              <a:t>2</a:t>
            </a:r>
            <a:r>
              <a:rPr lang="ru-RU" dirty="0" smtClean="0">
                <a:solidFill>
                  <a:schemeClr val="tx1"/>
                </a:solidFill>
              </a:rPr>
              <a:t>, </a:t>
            </a:r>
            <a:r>
              <a:rPr lang="ru-RU" dirty="0" smtClean="0">
                <a:solidFill>
                  <a:schemeClr val="tx1"/>
                </a:solidFill>
                <a:hlinkClick r:id="rId4" action="ppaction://hlinkpres?slideindex=1&amp;slidetitle="/>
              </a:rPr>
              <a:t>3</a:t>
            </a:r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0" y="2492896"/>
            <a:ext cx="5420421" cy="406531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91164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1412776"/>
            <a:ext cx="8280920" cy="5328592"/>
          </a:xfrm>
        </p:spPr>
        <p:txBody>
          <a:bodyPr/>
          <a:lstStyle/>
          <a:p>
            <a:pPr marL="301943" lvl="1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	В последние годы заметно увеличилось количество детей с речевыми патологиями. Речевые недостатки являются предпосылкой нарушения умения полноценно общаться со сверстниками и взрослыми, затрудняют социальное и личностное развитие детей, способствуют формированию у них чувства неуверенности в себе, повышенной тревожности, внутреннего дискомфорта.</a:t>
            </a:r>
          </a:p>
          <a:p>
            <a:pPr marL="301943" lvl="1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Соответственно, возникает необходимость поиска наиболее эффективного пути обучения данной категории детей. Известно, что использование в коррекционной работе разнообразных нетрадиционных методов и приёмов предотвращают утомление детей, поддерживает у них познавательную активность, повышает результативность логопедической работы в целом. Внедрение компьютерных технологий сегодня является новой ступенью в коррекционно-образовательном процессе ДОУ.</a:t>
            </a:r>
          </a:p>
          <a:p>
            <a:pPr marL="301943" lvl="1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Поэтому, </a:t>
            </a:r>
            <a:r>
              <a:rPr lang="ru-RU" sz="1600" b="1" dirty="0" smtClean="0">
                <a:solidFill>
                  <a:schemeClr val="tx1"/>
                </a:solidFill>
              </a:rPr>
              <a:t>проблему изучения и использования информационных компьютерных технологий в коррекционно-развивающем обучении детей с речевыми нарушениями считаю актуальной и перспективной, имеющей большую практическую значимость.  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Актуальность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616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Спасибо за внимание!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8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15616" y="1916832"/>
            <a:ext cx="7408333" cy="3450696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	</a:t>
            </a:r>
            <a:r>
              <a:rPr lang="ru-RU" dirty="0">
                <a:solidFill>
                  <a:schemeClr val="tx1"/>
                </a:solidFill>
              </a:rPr>
              <a:t>Т</a:t>
            </a:r>
            <a:r>
              <a:rPr lang="ru-RU" dirty="0" smtClean="0">
                <a:solidFill>
                  <a:schemeClr val="tx1"/>
                </a:solidFill>
              </a:rPr>
              <a:t>ип проекта: информационно-практико-ориентированный.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	</a:t>
            </a:r>
            <a:r>
              <a:rPr lang="ru-RU" dirty="0" smtClean="0">
                <a:solidFill>
                  <a:schemeClr val="tx1"/>
                </a:solidFill>
              </a:rPr>
              <a:t>Продолжительность: долгосрочный (октябрь – март 2015 – 2016 гг.)</a:t>
            </a:r>
          </a:p>
          <a:p>
            <a:pPr marL="0" indent="0">
              <a:buNone/>
            </a:pPr>
            <a:r>
              <a:rPr lang="ru-RU" dirty="0">
                <a:solidFill>
                  <a:schemeClr val="tx1"/>
                </a:solidFill>
              </a:rPr>
              <a:t>	У</a:t>
            </a:r>
            <a:r>
              <a:rPr lang="ru-RU" dirty="0" smtClean="0">
                <a:solidFill>
                  <a:schemeClr val="tx1"/>
                </a:solidFill>
              </a:rPr>
              <a:t>частники проекта: учитель-логопед, дети старшего возраста, педагоги МОБУ, родители.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Паспорт проекта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http://ddt.dov.edu54.ru/images/cb41eafaa686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4365104"/>
            <a:ext cx="3619080" cy="2311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907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dirty="0" smtClean="0"/>
              <a:t>	</a:t>
            </a:r>
            <a:r>
              <a:rPr lang="ru-RU" sz="3200" dirty="0" smtClean="0">
                <a:solidFill>
                  <a:schemeClr val="tx1"/>
                </a:solidFill>
              </a:rPr>
              <a:t>Повышение эффективности процесса коррекционно-логопедического воздействия.</a:t>
            </a:r>
            <a:endParaRPr lang="ru-RU" sz="32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Цель проекта: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2052" name="Picture 4" descr="http://doktor-ua.com/pars_docs/refs/8/7571/7571_html_41c87fac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2443665"/>
            <a:ext cx="3847778" cy="4418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7217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/>
          <a:lstStyle/>
          <a:p>
            <a:r>
              <a:rPr lang="ru-RU" sz="2000" dirty="0" smtClean="0">
                <a:solidFill>
                  <a:schemeClr val="tx1"/>
                </a:solidFill>
              </a:rPr>
              <a:t>Формировать на занятиях положительный эмоциональный фон;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Способствовать появлению у детей мотивации к успешному овладению компонентами родной речи;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Осуществлять индивидуальный подход в обучении;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Воспитывать стремление достичь положительного результата;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Совершенствовать разные компоненты речевой системы;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Развивать высшие психические процессы: память, внимание, мышление, воображение, восприятие.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Обучать некоторым элементарным действиям на ПК;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Развивать мелкую моторику.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tx1"/>
                </a:solidFill>
              </a:rPr>
              <a:t>Применение ИКТ в коррекционной работе с детьми даёт возможность решать несколько задач:</a:t>
            </a:r>
            <a:endParaRPr lang="ru-RU" sz="2000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37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628800"/>
            <a:ext cx="7624357" cy="4752528"/>
          </a:xfrm>
        </p:spPr>
        <p:txBody>
          <a:bodyPr>
            <a:normAutofit/>
          </a:bodyPr>
          <a:lstStyle/>
          <a:p>
            <a:r>
              <a:rPr lang="ru-RU" dirty="0">
                <a:solidFill>
                  <a:schemeClr val="tx1"/>
                </a:solidFill>
              </a:rPr>
              <a:t>Принцип </a:t>
            </a:r>
            <a:r>
              <a:rPr lang="ru-RU" dirty="0" err="1">
                <a:solidFill>
                  <a:schemeClr val="tx1"/>
                </a:solidFill>
              </a:rPr>
              <a:t>полисенсорного</a:t>
            </a:r>
            <a:r>
              <a:rPr lang="ru-RU" dirty="0">
                <a:solidFill>
                  <a:schemeClr val="tx1"/>
                </a:solidFill>
              </a:rPr>
              <a:t> подхода к коррекции речевых нарушений.</a:t>
            </a:r>
          </a:p>
          <a:p>
            <a:r>
              <a:rPr lang="ru-RU" dirty="0">
                <a:solidFill>
                  <a:schemeClr val="tx1"/>
                </a:solidFill>
              </a:rPr>
              <a:t>Системный подход к коррекции речевых нарушений.</a:t>
            </a:r>
          </a:p>
          <a:p>
            <a:r>
              <a:rPr lang="ru-RU" smtClean="0">
                <a:solidFill>
                  <a:schemeClr val="tx1"/>
                </a:solidFill>
              </a:rPr>
              <a:t>Принцип </a:t>
            </a:r>
            <a:r>
              <a:rPr lang="ru-RU" dirty="0">
                <a:solidFill>
                  <a:schemeClr val="tx1"/>
                </a:solidFill>
              </a:rPr>
              <a:t>индивидуального обучения.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игровой стратегии.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воспитывающего обучения.</a:t>
            </a:r>
          </a:p>
          <a:p>
            <a:r>
              <a:rPr lang="ru-RU" dirty="0">
                <a:solidFill>
                  <a:schemeClr val="tx1"/>
                </a:solidFill>
              </a:rPr>
              <a:t>Принцип объективной оценки результатов деятельности ребёнка.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>
                <a:solidFill>
                  <a:schemeClr val="tx1"/>
                </a:solidFill>
              </a:rPr>
              <a:t>Принципы реализации ИКТ на логопедических занятиях: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81725" y="3760787"/>
            <a:ext cx="2962275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6585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556792"/>
            <a:ext cx="7408333" cy="4569371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Вызвать повышенный интерес и положительный эмоциональный настрой у детей;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Активизировать восприятие, познавательную и мыслительную деятельность дошкольников;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Ускорить процесс постановки и автоматизации звуков, преодолеть негативизм, связанный с необходимостью многократного повторения определённых звуков, слогов, слов;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Способствовать формированию навыка звукобуквенного и слогового анализа, синтеза слова, овладеть навыками чтения;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Тренировать память, внимание и воображение, способствовать общему развитию ребёнка;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Уменьшить утомляемость, дольше сохранять работоспособность.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Планируемые результаты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latnatbron.ucoz.net/_nw/0/98720101.gif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00825" y="4515077"/>
            <a:ext cx="2343175" cy="24401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0666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2420888"/>
            <a:ext cx="7408333" cy="4032447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Благодаря тому, </a:t>
            </a:r>
            <a:r>
              <a:rPr lang="ru-RU" sz="2000" dirty="0">
                <a:solidFill>
                  <a:schemeClr val="tx1"/>
                </a:solidFill>
              </a:rPr>
              <a:t>ч</a:t>
            </a:r>
            <a:r>
              <a:rPr lang="ru-RU" sz="2000" dirty="0" smtClean="0">
                <a:solidFill>
                  <a:schemeClr val="tx1"/>
                </a:solidFill>
              </a:rPr>
              <a:t>то изображения на экране появляются последовательно, дети имеют возможность выполнять элементы упражнений более тщательно и в полном объёме;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Использование анимации и сюрпризных моментов делают коррекционный процесс более интересным и выразительным;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Дети получают одобрение не только от логопеда, но и со стороны компьютера в виде картинок призов, сопровождающихся звуковым оформлением;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Существенно сокращают время на дифференциацию смешиваемых звуков.</a:t>
            </a:r>
            <a:endParaRPr lang="ru-RU" sz="20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620688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Преимущества занятий с использованием презентаций в программе </a:t>
            </a:r>
            <a:r>
              <a:rPr lang="en-US" b="1" i="1" dirty="0" smtClean="0">
                <a:solidFill>
                  <a:schemeClr val="tx1"/>
                </a:solidFill>
              </a:rPr>
              <a:t>Power Point</a:t>
            </a:r>
            <a:r>
              <a:rPr lang="ru-RU" b="1" i="1" dirty="0" smtClean="0">
                <a:solidFill>
                  <a:schemeClr val="tx1"/>
                </a:solidFill>
              </a:rPr>
              <a:t>:</a:t>
            </a:r>
            <a:endParaRPr lang="ru-RU" b="1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066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773</TotalTime>
  <Words>1032</Words>
  <Application>Microsoft Office PowerPoint</Application>
  <PresentationFormat>Экран (4:3)</PresentationFormat>
  <Paragraphs>146</Paragraphs>
  <Slides>30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Волна</vt:lpstr>
      <vt:lpstr> Проект «Использование ИКТ в коррекционно-развивающей работе учителя-логопеда ДОУ»</vt:lpstr>
      <vt:lpstr>Презентация PowerPoint</vt:lpstr>
      <vt:lpstr>Актуальность</vt:lpstr>
      <vt:lpstr>Паспорт проекта </vt:lpstr>
      <vt:lpstr>Цель проекта:</vt:lpstr>
      <vt:lpstr>Применение ИКТ в коррекционной работе с детьми даёт возможность решать несколько задач:</vt:lpstr>
      <vt:lpstr>Принципы реализации ИКТ на логопедических занятиях:</vt:lpstr>
      <vt:lpstr>Планируемые результаты</vt:lpstr>
      <vt:lpstr>Преимущества занятий с использованием презентаций в программе Power Point:</vt:lpstr>
      <vt:lpstr>В своей работе использую различные программы:</vt:lpstr>
      <vt:lpstr>Использование ИКТ помогает:</vt:lpstr>
      <vt:lpstr>Организация деятельности проекта подготовительный этап:</vt:lpstr>
      <vt:lpstr>Основной этап:</vt:lpstr>
      <vt:lpstr>Непосредственная образовательная деятельность</vt:lpstr>
      <vt:lpstr>Работа на этапе постановки звуков:</vt:lpstr>
      <vt:lpstr>Работа на этапе автоматизации звуков:</vt:lpstr>
      <vt:lpstr>Презентация PowerPoint</vt:lpstr>
      <vt:lpstr>Работа в группе с применением интерактивной доски</vt:lpstr>
      <vt:lpstr>Открытое занятие для родителей с применением ИКТ технологий</vt:lpstr>
      <vt:lpstr>Презентация PowerPoint</vt:lpstr>
      <vt:lpstr>Данные по анкетированию</vt:lpstr>
      <vt:lpstr>Работа воспитателя с применением интерактивной доски </vt:lpstr>
      <vt:lpstr>Консультация для педагогов с применением ИКТ технологий</vt:lpstr>
      <vt:lpstr>Заключительный этап</vt:lpstr>
      <vt:lpstr>Гигиенические нормы работы за компьютером</vt:lpstr>
      <vt:lpstr>Достигнутые результаты</vt:lpstr>
      <vt:lpstr>Заключение </vt:lpstr>
      <vt:lpstr>Информационные источники:</vt:lpstr>
      <vt:lpstr>Игра 1, 2, 3 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МОБУ «Полянская ОШ» Проект «Использование ИКТ в коррекционно-развивающей работе учителя-логопеда ДОУ»</dc:title>
  <dc:creator>ирина</dc:creator>
  <cp:lastModifiedBy>ирина</cp:lastModifiedBy>
  <cp:revision>57</cp:revision>
  <dcterms:created xsi:type="dcterms:W3CDTF">2016-03-09T11:43:42Z</dcterms:created>
  <dcterms:modified xsi:type="dcterms:W3CDTF">2020-01-06T09:17:08Z</dcterms:modified>
</cp:coreProperties>
</file>