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8A774-7F45-4552-84A1-0806C1BE8246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E4C8E6-E39B-4F57-BFDD-7BA6AE22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2143132"/>
          </a:xfrm>
        </p:spPr>
        <p:txBody>
          <a:bodyPr>
            <a:normAutofit/>
          </a:bodyPr>
          <a:lstStyle/>
          <a:p>
            <a:r>
              <a:rPr lang="ru-RU" sz="6000" b="1" dirty="0" err="1" smtClean="0">
                <a:solidFill>
                  <a:srgbClr val="008000"/>
                </a:solidFill>
              </a:rPr>
              <a:t>Морфемика</a:t>
            </a:r>
            <a:r>
              <a:rPr lang="ru-RU" sz="6000" b="1" dirty="0" smtClean="0">
                <a:solidFill>
                  <a:srgbClr val="008000"/>
                </a:solidFill>
              </a:rPr>
              <a:t>.</a:t>
            </a:r>
            <a:br>
              <a:rPr lang="ru-RU" sz="6000" b="1" dirty="0" smtClean="0">
                <a:solidFill>
                  <a:srgbClr val="008000"/>
                </a:solidFill>
              </a:rPr>
            </a:br>
            <a:r>
              <a:rPr lang="ru-RU" sz="6000" b="1" dirty="0" smtClean="0">
                <a:solidFill>
                  <a:srgbClr val="008000"/>
                </a:solidFill>
              </a:rPr>
              <a:t> Словообразование.</a:t>
            </a:r>
            <a:endParaRPr lang="ru-RU" sz="6000" b="1" dirty="0">
              <a:solidFill>
                <a:srgbClr val="008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5357826"/>
            <a:ext cx="5829312" cy="76833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Преподаватель: Старкова М.В.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Морфемика</a:t>
            </a:r>
            <a:r>
              <a:rPr lang="ru-RU" sz="4800" dirty="0"/>
              <a:t> - раздел науки о языке, который изучает виды морфем и морфемный строй слова.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7030A0"/>
                </a:solidFill>
              </a:rPr>
              <a:t>Задачи </a:t>
            </a:r>
            <a:r>
              <a:rPr lang="ru-RU" sz="6600" b="1" dirty="0" err="1" smtClean="0">
                <a:solidFill>
                  <a:srgbClr val="7030A0"/>
                </a:solidFill>
              </a:rPr>
              <a:t>морфемики</a:t>
            </a:r>
            <a:r>
              <a:rPr lang="ru-RU" sz="6600" b="1" dirty="0" smtClean="0">
                <a:solidFill>
                  <a:srgbClr val="7030A0"/>
                </a:solidFill>
              </a:rPr>
              <a:t>:</a:t>
            </a:r>
            <a:endParaRPr lang="ru-RU" sz="6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35729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sz="4000" dirty="0" smtClean="0"/>
              <a:t>Изучение </a:t>
            </a:r>
            <a:r>
              <a:rPr lang="ru-RU" sz="4000" dirty="0"/>
              <a:t>принципов выделения </a:t>
            </a:r>
            <a:r>
              <a:rPr lang="ru-RU" sz="4000" dirty="0" smtClean="0"/>
              <a:t>морфем.</a:t>
            </a:r>
          </a:p>
          <a:p>
            <a:r>
              <a:rPr lang="ru-RU" sz="4000" dirty="0" smtClean="0"/>
              <a:t>Изучение </a:t>
            </a:r>
            <a:r>
              <a:rPr lang="ru-RU" sz="4000" dirty="0"/>
              <a:t>значений </a:t>
            </a:r>
            <a:r>
              <a:rPr lang="ru-RU" sz="4000" dirty="0" smtClean="0"/>
              <a:t>морфем.</a:t>
            </a:r>
          </a:p>
          <a:p>
            <a:r>
              <a:rPr lang="ru-RU" sz="4000" dirty="0" smtClean="0"/>
              <a:t>Классификация </a:t>
            </a:r>
            <a:r>
              <a:rPr lang="ru-RU" sz="4000" dirty="0"/>
              <a:t>морфем по </a:t>
            </a:r>
            <a:r>
              <a:rPr lang="ru-RU" sz="4000" dirty="0" smtClean="0"/>
              <a:t>их характеристикам</a:t>
            </a:r>
            <a:r>
              <a:rPr lang="ru-RU" sz="4000" dirty="0"/>
              <a:t>. </a:t>
            </a:r>
            <a:endParaRPr lang="ru-RU" sz="4000" dirty="0" smtClean="0"/>
          </a:p>
          <a:p>
            <a:r>
              <a:rPr lang="ru-RU" sz="4000" dirty="0" smtClean="0"/>
              <a:t>Изучение </a:t>
            </a:r>
            <a:r>
              <a:rPr lang="ru-RU" sz="4000" dirty="0"/>
              <a:t>функционирования морфем</a:t>
            </a:r>
            <a:r>
              <a:rPr lang="ru-RU" dirty="0"/>
              <a:t>. </a:t>
            </a:r>
          </a:p>
        </p:txBody>
      </p:sp>
      <p:pic>
        <p:nvPicPr>
          <p:cNvPr id="3074" name="Picture 2" descr="C:\Users\Марина\Desktop\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4400" y="3643314"/>
            <a:ext cx="2619600" cy="28731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600" dirty="0" smtClean="0">
                <a:solidFill>
                  <a:srgbClr val="7030A0"/>
                </a:solidFill>
              </a:rPr>
              <a:t>ВИДЫ МОРФЕМ:</a:t>
            </a:r>
            <a:endParaRPr lang="ru-RU" sz="6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Корень</a:t>
            </a:r>
          </a:p>
          <a:p>
            <a:r>
              <a:rPr lang="ru-RU" sz="4800" i="1" dirty="0" smtClean="0"/>
              <a:t>Приставка</a:t>
            </a:r>
          </a:p>
          <a:p>
            <a:r>
              <a:rPr lang="ru-RU" sz="4800" i="1" dirty="0" smtClean="0"/>
              <a:t>Суффикс</a:t>
            </a:r>
          </a:p>
          <a:p>
            <a:r>
              <a:rPr lang="ru-RU" sz="4800" i="1" dirty="0" smtClean="0"/>
              <a:t>Интерфикс</a:t>
            </a:r>
          </a:p>
          <a:p>
            <a:r>
              <a:rPr lang="ru-RU" sz="4800" i="1" dirty="0"/>
              <a:t> П</a:t>
            </a:r>
            <a:r>
              <a:rPr lang="ru-RU" sz="4800" i="1" dirty="0" smtClean="0"/>
              <a:t>остфикс</a:t>
            </a:r>
            <a:endParaRPr lang="ru-RU" sz="4800" dirty="0"/>
          </a:p>
        </p:txBody>
      </p:sp>
      <p:pic>
        <p:nvPicPr>
          <p:cNvPr id="2050" name="Picture 2" descr="C:\Users\Марина\Desktop\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500174"/>
            <a:ext cx="4707970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Марина\Desktop\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8715436" cy="6643710"/>
          </a:xfrm>
        </p:spPr>
        <p:txBody>
          <a:bodyPr>
            <a:normAutofit fontScale="92500"/>
          </a:bodyPr>
          <a:lstStyle/>
          <a:p>
            <a:r>
              <a:rPr lang="ru-RU" sz="4800" dirty="0"/>
              <a:t>В </a:t>
            </a:r>
            <a:r>
              <a:rPr lang="ru-RU" sz="4800" b="1" dirty="0">
                <a:solidFill>
                  <a:srgbClr val="7030A0"/>
                </a:solidFill>
              </a:rPr>
              <a:t>корне</a:t>
            </a:r>
            <a:r>
              <a:rPr lang="ru-RU" sz="4800" dirty="0"/>
              <a:t> заключено общее значение </a:t>
            </a:r>
            <a:r>
              <a:rPr lang="ru-RU" sz="4800" b="1" i="1" dirty="0">
                <a:solidFill>
                  <a:schemeClr val="accent5">
                    <a:lumMod val="50000"/>
                  </a:schemeClr>
                </a:solidFill>
              </a:rPr>
              <a:t>родственных</a:t>
            </a:r>
            <a:r>
              <a:rPr lang="ru-RU" sz="4800" dirty="0"/>
              <a:t> слов. </a:t>
            </a:r>
            <a:endParaRPr lang="ru-RU" sz="4800" dirty="0" smtClean="0"/>
          </a:p>
          <a:p>
            <a:pPr>
              <a:buNone/>
            </a:pPr>
            <a:endParaRPr lang="ru-RU" sz="4800" dirty="0" smtClean="0"/>
          </a:p>
          <a:p>
            <a:r>
              <a:rPr lang="ru-RU" sz="4800" b="1" i="1" dirty="0" smtClean="0">
                <a:solidFill>
                  <a:schemeClr val="accent6">
                    <a:lumMod val="50000"/>
                  </a:schemeClr>
                </a:solidFill>
              </a:rPr>
              <a:t>Приставка</a:t>
            </a:r>
            <a:r>
              <a:rPr lang="ru-RU" sz="4800" b="1" i="1" dirty="0">
                <a:solidFill>
                  <a:schemeClr val="accent6">
                    <a:lumMod val="50000"/>
                  </a:schemeClr>
                </a:solidFill>
              </a:rPr>
              <a:t>, суффикс, постфикс и интерфикс </a:t>
            </a:r>
            <a:r>
              <a:rPr lang="ru-RU" sz="4800" dirty="0"/>
              <a:t>являются </a:t>
            </a:r>
            <a:r>
              <a:rPr lang="ru-RU" sz="4800" u="sng" dirty="0"/>
              <a:t>словообразовательными</a:t>
            </a:r>
            <a:r>
              <a:rPr lang="ru-RU" sz="4800" dirty="0"/>
              <a:t> морфемами, с помощью которых образуются новые </a:t>
            </a: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лексемы </a:t>
            </a:r>
            <a:r>
              <a:rPr lang="ru-RU" sz="3500" dirty="0" smtClean="0">
                <a:solidFill>
                  <a:schemeClr val="bg2">
                    <a:lumMod val="25000"/>
                  </a:schemeClr>
                </a:solidFill>
              </a:rPr>
              <a:t>(слова).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sz="3500" b="1" dirty="0" smtClean="0">
                <a:solidFill>
                  <a:srgbClr val="C00000"/>
                </a:solidFill>
              </a:rPr>
              <a:t>***</a:t>
            </a:r>
            <a:r>
              <a:rPr lang="ru-RU" sz="3500" b="1" dirty="0" smtClean="0">
                <a:solidFill>
                  <a:schemeClr val="bg2">
                    <a:lumMod val="25000"/>
                  </a:schemeClr>
                </a:solidFill>
              </a:rPr>
              <a:t> Эти типы </a:t>
            </a:r>
            <a:r>
              <a:rPr lang="ru-RU" sz="3500" b="1" dirty="0">
                <a:solidFill>
                  <a:schemeClr val="bg2">
                    <a:lumMod val="25000"/>
                  </a:schemeClr>
                </a:solidFill>
              </a:rPr>
              <a:t>морфем составляют основу слова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Основа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142984"/>
            <a:ext cx="8572560" cy="557216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dirty="0" smtClean="0"/>
              <a:t>Совпадает с корнем в следующих словах: </a:t>
            </a:r>
          </a:p>
          <a:p>
            <a:pPr algn="ctr">
              <a:buNone/>
            </a:pPr>
            <a:r>
              <a:rPr lang="ru-RU" sz="4000" b="1" dirty="0" smtClean="0"/>
              <a:t>парк</a:t>
            </a:r>
            <a:r>
              <a:rPr lang="ru-RU" sz="4000" b="1" dirty="0"/>
              <a:t>, лес, дом, </a:t>
            </a:r>
            <a:r>
              <a:rPr lang="ru-RU" sz="4000" b="1" dirty="0" smtClean="0"/>
              <a:t>рука</a:t>
            </a:r>
          </a:p>
          <a:p>
            <a:pPr>
              <a:buNone/>
            </a:pPr>
            <a:endParaRPr lang="ru-RU" sz="4000" dirty="0" smtClean="0"/>
          </a:p>
          <a:p>
            <a:r>
              <a:rPr lang="ru-RU" sz="4000" dirty="0" smtClean="0"/>
              <a:t>. </a:t>
            </a:r>
            <a:r>
              <a:rPr lang="ru-RU" sz="4000" dirty="0"/>
              <a:t>Однокоренные </a:t>
            </a:r>
            <a:r>
              <a:rPr lang="ru-RU" sz="4000" dirty="0" smtClean="0"/>
              <a:t>слова:</a:t>
            </a:r>
          </a:p>
          <a:p>
            <a:pPr algn="ctr"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нога</a:t>
            </a:r>
            <a:r>
              <a:rPr lang="ru-RU" sz="4000" b="1" dirty="0"/>
              <a:t>, ножка, ножной, </a:t>
            </a:r>
            <a:r>
              <a:rPr lang="ru-RU" sz="4000" b="1" dirty="0" smtClean="0"/>
              <a:t>подножка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14932" cy="6154758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Морфема</a:t>
            </a:r>
            <a:r>
              <a:rPr lang="ru-RU" dirty="0" smtClean="0"/>
              <a:t> – это основная единица языка, минимальная значимая часть слова.</a:t>
            </a:r>
            <a:endParaRPr lang="ru-RU" dirty="0"/>
          </a:p>
        </p:txBody>
      </p:sp>
      <p:pic>
        <p:nvPicPr>
          <p:cNvPr id="5122" name="Picture 2" descr="C:\Users\Марина\Desktop\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428868"/>
            <a:ext cx="3500438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106</Words>
  <Application>Microsoft Office PowerPoint</Application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Морфемика.  Словообразование.</vt:lpstr>
      <vt:lpstr>Слайд 2</vt:lpstr>
      <vt:lpstr>Задачи морфемики:</vt:lpstr>
      <vt:lpstr>ВИДЫ МОРФЕМ:</vt:lpstr>
      <vt:lpstr>Слайд 5</vt:lpstr>
      <vt:lpstr>Слайд 6</vt:lpstr>
      <vt:lpstr>Основа слова</vt:lpstr>
      <vt:lpstr>Морфема – это основная единица языка, минимальная значимая часть слова.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Морфемика. Словообразование.</dc:title>
  <dc:creator>Марина</dc:creator>
  <cp:lastModifiedBy>Марина</cp:lastModifiedBy>
  <cp:revision>5</cp:revision>
  <dcterms:created xsi:type="dcterms:W3CDTF">2019-11-20T03:12:08Z</dcterms:created>
  <dcterms:modified xsi:type="dcterms:W3CDTF">2019-11-21T05:58:19Z</dcterms:modified>
</cp:coreProperties>
</file>