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1E9229"/>
    <a:srgbClr val="B0F2D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2000">
              <a:srgbClr val="B0F2DE">
                <a:alpha val="67000"/>
              </a:srgbClr>
            </a:gs>
            <a:gs pos="12000">
              <a:srgbClr val="1E9229">
                <a:alpha val="77000"/>
              </a:srgbClr>
            </a:gs>
            <a:gs pos="78000">
              <a:schemeClr val="accent3">
                <a:lumMod val="60000"/>
                <a:lumOff val="40000"/>
                <a:alpha val="36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3286E-4A86-4E06-B2C5-99801F71ED47}" type="datetimeFigureOut">
              <a:rPr lang="ru-RU" smtClean="0"/>
              <a:t>24.11.2019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038194-40D9-42F5-A6F4-4592E202AF7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00108"/>
            <a:ext cx="9144000" cy="4500594"/>
          </a:xfrm>
        </p:spPr>
        <p:txBody>
          <a:bodyPr>
            <a:noAutofit/>
          </a:bodyPr>
          <a:lstStyle/>
          <a:p>
            <a:r>
              <a:rPr lang="ru-RU" sz="6400" dirty="0" smtClean="0">
                <a:latin typeface="Impact" pitchFamily="34" charset="0"/>
                <a:cs typeface="BrowalliaUPC" pitchFamily="34" charset="-34"/>
              </a:rPr>
              <a:t>Правописание гласных  в корнях с чередованием</a:t>
            </a:r>
            <a:br>
              <a:rPr lang="ru-RU" sz="6400" dirty="0" smtClean="0">
                <a:latin typeface="Impact" pitchFamily="34" charset="0"/>
                <a:cs typeface="BrowalliaUPC" pitchFamily="34" charset="-34"/>
              </a:rPr>
            </a:br>
            <a:r>
              <a:rPr lang="ru-RU" sz="6400" dirty="0" smtClean="0">
                <a:solidFill>
                  <a:srgbClr val="1E9229"/>
                </a:solidFill>
                <a:latin typeface="Impact" pitchFamily="34" charset="0"/>
                <a:cs typeface="BrowalliaUPC" pitchFamily="34" charset="-34"/>
              </a:rPr>
              <a:t>-</a:t>
            </a:r>
            <a:r>
              <a:rPr lang="ru-RU" sz="6400" dirty="0" err="1" smtClean="0">
                <a:solidFill>
                  <a:srgbClr val="1E9229"/>
                </a:solidFill>
                <a:latin typeface="Impact" pitchFamily="34" charset="0"/>
                <a:cs typeface="BrowalliaUPC" pitchFamily="34" charset="-34"/>
              </a:rPr>
              <a:t>зар</a:t>
            </a:r>
            <a:r>
              <a:rPr lang="ru-RU" sz="6400" dirty="0" smtClean="0">
                <a:solidFill>
                  <a:srgbClr val="1E9229"/>
                </a:solidFill>
                <a:latin typeface="Impact" pitchFamily="34" charset="0"/>
                <a:cs typeface="BrowalliaUPC" pitchFamily="34" charset="-34"/>
              </a:rPr>
              <a:t>- и -</a:t>
            </a:r>
            <a:r>
              <a:rPr lang="ru-RU" sz="6400" dirty="0" err="1" smtClean="0">
                <a:solidFill>
                  <a:srgbClr val="1E9229"/>
                </a:solidFill>
                <a:latin typeface="Impact" pitchFamily="34" charset="0"/>
                <a:cs typeface="BrowalliaUPC" pitchFamily="34" charset="-34"/>
              </a:rPr>
              <a:t>зор</a:t>
            </a:r>
            <a:r>
              <a:rPr lang="ru-RU" sz="6400" dirty="0" smtClean="0">
                <a:solidFill>
                  <a:srgbClr val="1E9229"/>
                </a:solidFill>
                <a:latin typeface="Impact" pitchFamily="34" charset="0"/>
                <a:cs typeface="BrowalliaUPC" pitchFamily="34" charset="-34"/>
              </a:rPr>
              <a:t>-</a:t>
            </a:r>
            <a:endParaRPr lang="ru-RU" sz="6400" dirty="0">
              <a:solidFill>
                <a:srgbClr val="1E9229"/>
              </a:solidFill>
              <a:latin typeface="Impact" pitchFamily="34" charset="0"/>
              <a:cs typeface="Browall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3300"/>
                </a:solidFill>
                <a:latin typeface="Impact" pitchFamily="34" charset="0"/>
                <a:cs typeface="Aharoni" pitchFamily="2" charset="-79"/>
              </a:rPr>
              <a:t>Рассмотрите слова. </a:t>
            </a:r>
            <a:br>
              <a:rPr lang="ru-RU" b="1" dirty="0" smtClean="0">
                <a:solidFill>
                  <a:srgbClr val="003300"/>
                </a:solidFill>
                <a:latin typeface="Impact" pitchFamily="34" charset="0"/>
                <a:cs typeface="Aharoni" pitchFamily="2" charset="-79"/>
              </a:rPr>
            </a:br>
            <a:r>
              <a:rPr lang="ru-RU" b="1" dirty="0" smtClean="0">
                <a:solidFill>
                  <a:srgbClr val="003300"/>
                </a:solidFill>
                <a:latin typeface="Impact" pitchFamily="34" charset="0"/>
                <a:cs typeface="Aharoni" pitchFamily="2" charset="-79"/>
              </a:rPr>
              <a:t>Сформулируйте правило.</a:t>
            </a:r>
            <a:endParaRPr lang="ru-RU" b="1" dirty="0">
              <a:solidFill>
                <a:srgbClr val="003300"/>
              </a:solidFill>
              <a:latin typeface="Impact" pitchFamily="34" charset="0"/>
              <a:cs typeface="Aharoni" pitchFamily="2" charset="-79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600200"/>
          <a:ext cx="8715436" cy="5196894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000660"/>
                <a:gridCol w="3714776"/>
              </a:tblGrid>
              <a:tr h="1472534"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В безударном положении пишем  гласную</a:t>
                      </a:r>
                      <a:r>
                        <a:rPr lang="ru-RU" sz="3200" b="0" baseline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      </a:t>
                      </a:r>
                    </a:p>
                    <a:p>
                      <a:pPr algn="ctr"/>
                      <a:r>
                        <a:rPr lang="ru-RU" sz="3200" b="0" baseline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    -</a:t>
                      </a:r>
                      <a:r>
                        <a:rPr lang="ru-RU" sz="3200" b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А-</a:t>
                      </a:r>
                      <a:endParaRPr lang="ru-RU" sz="3200" b="0" dirty="0">
                        <a:solidFill>
                          <a:srgbClr val="003300"/>
                        </a:solidFill>
                        <a:latin typeface="Impac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Под</a:t>
                      </a:r>
                      <a:r>
                        <a:rPr lang="ru-RU" sz="3200" b="0" baseline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 ударением </a:t>
                      </a:r>
                    </a:p>
                    <a:p>
                      <a:pPr algn="ctr"/>
                      <a:endParaRPr lang="ru-RU" sz="3200" b="0" baseline="0" dirty="0" smtClean="0">
                        <a:solidFill>
                          <a:srgbClr val="003300"/>
                        </a:solidFill>
                        <a:latin typeface="Impact" pitchFamily="34" charset="0"/>
                      </a:endParaRPr>
                    </a:p>
                    <a:p>
                      <a:pPr algn="ctr"/>
                      <a:r>
                        <a:rPr lang="ru-RU" sz="3200" b="0" baseline="0" dirty="0" smtClean="0">
                          <a:solidFill>
                            <a:srgbClr val="003300"/>
                          </a:solidFill>
                          <a:latin typeface="Impact" pitchFamily="34" charset="0"/>
                        </a:rPr>
                        <a:t>-О-</a:t>
                      </a:r>
                      <a:endParaRPr lang="ru-RU" sz="3200" b="0" dirty="0">
                        <a:solidFill>
                          <a:srgbClr val="003300"/>
                        </a:solidFill>
                        <a:latin typeface="Impact" pitchFamily="34" charset="0"/>
                      </a:endParaRPr>
                    </a:p>
                  </a:txBody>
                  <a:tcPr/>
                </a:tc>
              </a:tr>
              <a:tr h="121413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Impact" pitchFamily="34" charset="0"/>
                        </a:rPr>
                        <a:t>ЗАР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`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Я</a:t>
                      </a:r>
                      <a:endParaRPr lang="ru-RU" sz="3200" dirty="0">
                        <a:latin typeface="Impac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Impact" pitchFamily="34" charset="0"/>
                        </a:rPr>
                        <a:t>З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`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ОРИ</a:t>
                      </a:r>
                      <a:endParaRPr lang="ru-RU" sz="3200" dirty="0">
                        <a:latin typeface="Impact" pitchFamily="34" charset="0"/>
                      </a:endParaRPr>
                    </a:p>
                  </a:txBody>
                  <a:tcPr/>
                </a:tc>
              </a:tr>
              <a:tr h="121413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Impact" pitchFamily="34" charset="0"/>
                        </a:rPr>
                        <a:t>ОЗАР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`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ЯТЬ</a:t>
                      </a:r>
                      <a:endParaRPr lang="ru-RU" sz="3200" dirty="0">
                        <a:latin typeface="Impac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Impact" pitchFamily="34" charset="0"/>
                        </a:rPr>
                        <a:t>З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`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ОРЬКА </a:t>
                      </a:r>
                      <a:endParaRPr lang="ru-RU" sz="3200" dirty="0">
                        <a:latin typeface="Impact" pitchFamily="34" charset="0"/>
                      </a:endParaRPr>
                    </a:p>
                  </a:txBody>
                  <a:tcPr/>
                </a:tc>
              </a:tr>
              <a:tr h="121413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>
                          <a:latin typeface="Impact" pitchFamily="34" charset="0"/>
                        </a:rPr>
                        <a:t>ЗАРН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`</a:t>
                      </a:r>
                      <a:r>
                        <a:rPr lang="ru-RU" sz="3200" dirty="0" smtClean="0">
                          <a:latin typeface="Impact" pitchFamily="34" charset="0"/>
                        </a:rPr>
                        <a:t>ИЦА</a:t>
                      </a:r>
                      <a:endParaRPr lang="ru-RU" sz="3200" dirty="0">
                        <a:latin typeface="Impact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>
                        <a:latin typeface="Impact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5720" y="357166"/>
            <a:ext cx="7715304" cy="5143536"/>
          </a:xfrm>
          <a:prstGeom prst="ellipse">
            <a:avLst/>
          </a:prstGeom>
          <a:solidFill>
            <a:srgbClr val="00B050">
              <a:alpha val="29000"/>
            </a:srgbClr>
          </a:solidFill>
          <a:effectLst>
            <a:outerShdw blurRad="406400" dist="25400" dir="18240000" sx="136000" sy="136000" algn="ctr" rotWithShape="0">
              <a:srgbClr val="000000">
                <a:alpha val="5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001024" cy="428628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003300"/>
                </a:solidFill>
                <a:latin typeface="Arial Black" pitchFamily="34" charset="0"/>
              </a:rPr>
              <a:t>СЛОВА ИСКЛЮЧЕНИЯ:</a:t>
            </a:r>
            <a:br>
              <a:rPr lang="ru-RU" sz="5400" dirty="0" smtClean="0">
                <a:solidFill>
                  <a:srgbClr val="003300"/>
                </a:solidFill>
                <a:latin typeface="Arial Black" pitchFamily="34" charset="0"/>
              </a:rPr>
            </a:b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з`</a:t>
            </a:r>
            <a:r>
              <a:rPr lang="ru-RU" sz="5400" dirty="0" err="1" smtClean="0">
                <a:solidFill>
                  <a:srgbClr val="FFFF00"/>
                </a:solidFill>
                <a:latin typeface="Arial Black" pitchFamily="34" charset="0"/>
              </a:rPr>
              <a:t>А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рево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, 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</a:t>
            </a:r>
            <a:r>
              <a:rPr lang="ru-RU" sz="5400" dirty="0" err="1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`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янка</a:t>
            </a:r>
            <a:r>
              <a:rPr lang="ru-RU" sz="54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, 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з</a:t>
            </a:r>
            <a:r>
              <a:rPr lang="ru-RU" sz="5400" dirty="0" err="1" smtClean="0">
                <a:solidFill>
                  <a:srgbClr val="FFFF00"/>
                </a:solidFill>
                <a:latin typeface="Arial Black" pitchFamily="34" charset="0"/>
              </a:rPr>
              <a:t>О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рев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`</a:t>
            </a:r>
            <a:r>
              <a:rPr lang="ru-RU" sz="5400" dirty="0" err="1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ать</a:t>
            </a:r>
            <a:endParaRPr lang="ru-RU" sz="54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Марина\Documents\задумчивый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910538">
            <a:off x="6500826" y="4214826"/>
            <a:ext cx="2643174" cy="26431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Марина\Documents\зорянка птич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998932" y="785794"/>
            <a:ext cx="3780660" cy="50006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142852"/>
            <a:ext cx="478634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200" b="1" dirty="0">
                <a:latin typeface="Arial Black" pitchFamily="34" charset="0"/>
                <a:cs typeface="Aharoni" pitchFamily="2" charset="-79"/>
              </a:rPr>
              <a:t>«Птица </a:t>
            </a:r>
            <a:r>
              <a:rPr lang="ru-RU" sz="3200" b="1" dirty="0" err="1">
                <a:latin typeface="Arial Black" pitchFamily="34" charset="0"/>
                <a:cs typeface="Aharoni" pitchFamily="2" charset="-79"/>
              </a:rPr>
              <a:t>зарянка</a:t>
            </a:r>
            <a:r>
              <a:rPr lang="ru-RU" sz="3200" b="1" dirty="0" smtClean="0">
                <a:latin typeface="Arial Black" pitchFamily="34" charset="0"/>
                <a:cs typeface="Aharoni" pitchFamily="2" charset="-79"/>
              </a:rPr>
              <a:t>»</a:t>
            </a:r>
          </a:p>
          <a:p>
            <a:pPr fontAlgn="base"/>
            <a:r>
              <a:rPr lang="ru-RU" sz="3200" dirty="0">
                <a:cs typeface="Aharoni" pitchFamily="2" charset="-79"/>
              </a:rPr>
              <a:t/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Поёт-звенит </a:t>
            </a:r>
            <a:r>
              <a:rPr lang="ru-RU" sz="3200" dirty="0" err="1">
                <a:cs typeface="Aharoni" pitchFamily="2" charset="-79"/>
              </a:rPr>
              <a:t>зарянка</a:t>
            </a:r>
            <a:r>
              <a:rPr lang="ru-RU" sz="3200" dirty="0">
                <a:cs typeface="Aharoni" pitchFamily="2" charset="-79"/>
              </a:rPr>
              <a:t>,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И будит сонный луг,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Вытягивает ноты,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Приветствует подруг</a:t>
            </a:r>
            <a:r>
              <a:rPr lang="ru-RU" sz="3200" dirty="0" smtClean="0">
                <a:cs typeface="Aharoni" pitchFamily="2" charset="-79"/>
              </a:rPr>
              <a:t>.</a:t>
            </a:r>
          </a:p>
          <a:p>
            <a:pPr fontAlgn="base"/>
            <a:endParaRPr lang="ru-RU" sz="3200" dirty="0">
              <a:cs typeface="Aharoni" pitchFamily="2" charset="-79"/>
            </a:endParaRPr>
          </a:p>
          <a:p>
            <a:pPr fontAlgn="base"/>
            <a:r>
              <a:rPr lang="ru-RU" sz="3200" dirty="0">
                <a:cs typeface="Aharoni" pitchFamily="2" charset="-79"/>
              </a:rPr>
              <a:t>Лишь солнца луч проснется,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 err="1">
                <a:cs typeface="Aharoni" pitchFamily="2" charset="-79"/>
              </a:rPr>
              <a:t>Зарянка</a:t>
            </a:r>
            <a:r>
              <a:rPr lang="ru-RU" sz="3200" dirty="0">
                <a:cs typeface="Aharoni" pitchFamily="2" charset="-79"/>
              </a:rPr>
              <a:t> — вместе с ним,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А из лесу так тянет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Вновь запахом грибным.</a:t>
            </a:r>
            <a:br>
              <a:rPr lang="ru-RU" sz="3200" dirty="0">
                <a:cs typeface="Aharoni" pitchFamily="2" charset="-79"/>
              </a:rPr>
            </a:br>
            <a:r>
              <a:rPr lang="ru-RU" sz="3200" dirty="0">
                <a:cs typeface="Aharoni" pitchFamily="2" charset="-79"/>
              </a:rPr>
              <a:t> </a:t>
            </a:r>
            <a:r>
              <a:rPr lang="ru-RU" sz="3200" dirty="0" smtClean="0">
                <a:cs typeface="Aharoni" pitchFamily="2" charset="-79"/>
              </a:rPr>
              <a:t>                           </a:t>
            </a:r>
            <a:r>
              <a:rPr lang="ru-RU" sz="2400" dirty="0" smtClean="0">
                <a:solidFill>
                  <a:srgbClr val="1E9229"/>
                </a:solidFill>
                <a:latin typeface="Arial Black" pitchFamily="34" charset="0"/>
                <a:cs typeface="Aharoni" pitchFamily="2" charset="-79"/>
              </a:rPr>
              <a:t>Ирис </a:t>
            </a:r>
            <a:r>
              <a:rPr lang="ru-RU" sz="2400" dirty="0">
                <a:solidFill>
                  <a:srgbClr val="1E9229"/>
                </a:solidFill>
                <a:latin typeface="Arial Black" pitchFamily="34" charset="0"/>
                <a:cs typeface="Aharoni" pitchFamily="2" charset="-79"/>
              </a:rPr>
              <a:t>Ревю</a:t>
            </a:r>
            <a:endParaRPr lang="ru-RU" sz="3200" dirty="0">
              <a:solidFill>
                <a:srgbClr val="1E9229"/>
              </a:solidFill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001156" cy="1582726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Arial Black" pitchFamily="34" charset="0"/>
              </a:rPr>
              <a:t>1. Спишите. Расставьте ударение, выделите корень с чередованием.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38401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i="1" dirty="0" smtClean="0">
                <a:solidFill>
                  <a:srgbClr val="003300"/>
                </a:solidFill>
                <a:latin typeface="Arial Black" pitchFamily="34" charset="0"/>
              </a:rPr>
              <a:t>Зарево, заря, </a:t>
            </a:r>
          </a:p>
          <a:p>
            <a:pPr>
              <a:buNone/>
            </a:pPr>
            <a:r>
              <a:rPr lang="ru-RU" sz="6000" i="1" dirty="0">
                <a:solidFill>
                  <a:srgbClr val="003300"/>
                </a:solidFill>
                <a:latin typeface="Arial Black" pitchFamily="34" charset="0"/>
              </a:rPr>
              <a:t> </a:t>
            </a:r>
            <a:r>
              <a:rPr lang="ru-RU" sz="6000" i="1" dirty="0" smtClean="0">
                <a:solidFill>
                  <a:srgbClr val="003300"/>
                </a:solidFill>
                <a:latin typeface="Arial Black" pitchFamily="34" charset="0"/>
              </a:rPr>
              <a:t> зорька, зарница,      </a:t>
            </a:r>
          </a:p>
          <a:p>
            <a:pPr>
              <a:buNone/>
            </a:pPr>
            <a:r>
              <a:rPr lang="ru-RU" sz="6000" i="1" dirty="0">
                <a:solidFill>
                  <a:srgbClr val="003300"/>
                </a:solidFill>
                <a:latin typeface="Arial Black" pitchFamily="34" charset="0"/>
              </a:rPr>
              <a:t> </a:t>
            </a:r>
            <a:r>
              <a:rPr lang="ru-RU" sz="6000" i="1" dirty="0" smtClean="0">
                <a:solidFill>
                  <a:srgbClr val="003300"/>
                </a:solidFill>
                <a:latin typeface="Arial Black" pitchFamily="34" charset="0"/>
              </a:rPr>
              <a:t>     зори, зорька.</a:t>
            </a:r>
            <a:endParaRPr lang="ru-RU" sz="6000" i="1" dirty="0">
              <a:solidFill>
                <a:srgbClr val="00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Impact" pitchFamily="34" charset="0"/>
              </a:rPr>
              <a:t>2. Перепишите, вставляя пропущенные буквы. </a:t>
            </a:r>
            <a:endParaRPr lang="ru-RU" dirty="0">
              <a:latin typeface="Impac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/>
              <a:t>Звучание слова «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рница</a:t>
            </a:r>
            <a:r>
              <a:rPr lang="ru-RU" sz="3400" dirty="0"/>
              <a:t>» как бы передаёт блеск далёкой молнии... Чаще всего 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рницы</a:t>
            </a:r>
            <a:r>
              <a:rPr lang="ru-RU" sz="3400" dirty="0"/>
              <a:t> бывают в июле, когда созревают хлеба. Поэтому и существует народное поверье, что 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рницы</a:t>
            </a:r>
            <a:r>
              <a:rPr lang="ru-RU" sz="3400" dirty="0"/>
              <a:t> «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рят</a:t>
            </a:r>
            <a:r>
              <a:rPr lang="ru-RU" sz="3400" dirty="0"/>
              <a:t> хлеб» — освещают его по ночам — и от этого наливается он быстрее.</a:t>
            </a:r>
          </a:p>
          <a:p>
            <a:pPr>
              <a:buNone/>
            </a:pPr>
            <a:r>
              <a:rPr lang="ru-RU" sz="3400" dirty="0"/>
              <a:t>Рядом с 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рницей</a:t>
            </a:r>
            <a:r>
              <a:rPr lang="ru-RU" sz="3400" dirty="0"/>
              <a:t> стоит в одном поэтическом ряду слово «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ря</a:t>
            </a:r>
            <a:r>
              <a:rPr lang="ru-RU" sz="3400" dirty="0"/>
              <a:t>» — одно из прекраснейших слов русского языка...</a:t>
            </a:r>
          </a:p>
          <a:p>
            <a:pPr>
              <a:buNone/>
            </a:pPr>
            <a:r>
              <a:rPr lang="ru-RU" sz="3400" dirty="0"/>
              <a:t>З..</a:t>
            </a:r>
            <a:r>
              <a:rPr lang="ru-RU" sz="3400" dirty="0" err="1"/>
              <a:t>ря</a:t>
            </a:r>
            <a:r>
              <a:rPr lang="ru-RU" sz="3400" dirty="0"/>
              <a:t> бывает не только утренняя, но и вечерняя. Мы часто путаем два понятия: заход солнца и вечернюю 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рю</a:t>
            </a:r>
            <a:r>
              <a:rPr lang="ru-RU" sz="3400" dirty="0"/>
              <a:t>. Вечерняя 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ря</a:t>
            </a:r>
            <a:r>
              <a:rPr lang="ru-RU" sz="3400" dirty="0"/>
              <a:t> начинается тогда, когда солнце уже зайдёт за край земли. Тогда она овладевает меркнущим небом. Г..</a:t>
            </a:r>
            <a:r>
              <a:rPr lang="ru-RU" sz="3400" dirty="0" err="1"/>
              <a:t>рят</a:t>
            </a:r>
            <a:r>
              <a:rPr lang="ru-RU" sz="3400" dirty="0"/>
              <a:t> первые звёзды, а </a:t>
            </a:r>
            <a:r>
              <a:rPr lang="ru-RU" sz="3400" dirty="0" err="1"/>
              <a:t>з</a:t>
            </a:r>
            <a:r>
              <a:rPr lang="ru-RU" sz="3400" dirty="0"/>
              <a:t>..</a:t>
            </a:r>
            <a:r>
              <a:rPr lang="ru-RU" sz="3400" dirty="0" err="1"/>
              <a:t>ря</a:t>
            </a:r>
            <a:r>
              <a:rPr lang="ru-RU" sz="3400" dirty="0"/>
              <a:t> ещё долго дог..</a:t>
            </a:r>
            <a:r>
              <a:rPr lang="ru-RU" sz="3400" dirty="0" err="1"/>
              <a:t>рает</a:t>
            </a:r>
            <a:r>
              <a:rPr lang="ru-RU" sz="3400" dirty="0"/>
              <a:t> над долами и туманами.</a:t>
            </a:r>
            <a:br>
              <a:rPr lang="ru-RU" sz="3400" dirty="0"/>
            </a:br>
            <a:r>
              <a:rPr lang="ru-RU" sz="3400" dirty="0"/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      (</a:t>
            </a:r>
            <a:r>
              <a:rPr lang="ru-RU" sz="3400" i="1" dirty="0"/>
              <a:t>К. Паустовский</a:t>
            </a:r>
            <a:r>
              <a:rPr lang="ru-RU" sz="3400" dirty="0"/>
              <a:t>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571612"/>
            <a:ext cx="8858280" cy="2643198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Impact" pitchFamily="34" charset="0"/>
              </a:rPr>
              <a:t>Вспомним и сформулируем правило</a:t>
            </a:r>
            <a:endParaRPr lang="ru-RU" sz="5400" dirty="0">
              <a:latin typeface="Impact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арина\Documents\КОРНИ Ч ЯЕР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0" y="928670"/>
            <a:ext cx="9118850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latin typeface="Impact" pitchFamily="34" charset="0"/>
              </a:rPr>
              <a:t>ПРОВЕРЯЕМ</a:t>
            </a:r>
            <a:endParaRPr lang="ru-RU" dirty="0">
              <a:latin typeface="Impact" pitchFamily="34" charset="0"/>
            </a:endParaRPr>
          </a:p>
        </p:txBody>
      </p:sp>
      <p:pic>
        <p:nvPicPr>
          <p:cNvPr id="4098" name="Picture 2" descr="C:\Users\Марина\Documents\КОРНИ С ЧЕРЕДОВАНИЕ М.jp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91408" y="1571611"/>
            <a:ext cx="9052591" cy="40413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5938</TotalTime>
  <Words>219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Правописание гласных  в корнях с чередованием -зар- и -зор-</vt:lpstr>
      <vt:lpstr>Рассмотрите слова.  Сформулируйте правило.</vt:lpstr>
      <vt:lpstr>СЛОВА ИСКЛЮЧЕНИЯ: з`Арево, зОр`янка, зОрев`ать</vt:lpstr>
      <vt:lpstr>Слайд 4</vt:lpstr>
      <vt:lpstr>1. Спишите. Расставьте ударение, выделите корень с чередованием.</vt:lpstr>
      <vt:lpstr>2. Перепишите, вставляя пропущенные буквы. </vt:lpstr>
      <vt:lpstr>Вспомним и сформулируем правило</vt:lpstr>
      <vt:lpstr>Слайд 8</vt:lpstr>
      <vt:lpstr>ПРОВЕРЯЕМ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Тематическое родительское собрание</dc:title>
  <dc:creator>Марина</dc:creator>
  <cp:lastModifiedBy>Марина</cp:lastModifiedBy>
  <cp:revision>51</cp:revision>
  <dcterms:created xsi:type="dcterms:W3CDTF">2019-11-24T14:29:45Z</dcterms:created>
  <dcterms:modified xsi:type="dcterms:W3CDTF">2019-11-28T17:28:17Z</dcterms:modified>
</cp:coreProperties>
</file>