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4" r:id="rId4"/>
    <p:sldId id="289" r:id="rId5"/>
    <p:sldId id="261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83" r:id="rId19"/>
    <p:sldId id="282" r:id="rId20"/>
    <p:sldId id="280" r:id="rId21"/>
    <p:sldId id="285" r:id="rId22"/>
    <p:sldId id="281" r:id="rId23"/>
    <p:sldId id="275" r:id="rId24"/>
  </p:sldIdLst>
  <p:sldSz cx="10807700" cy="7562850"/>
  <p:notesSz cx="10807700" cy="75628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0" d="100"/>
          <a:sy n="80" d="100"/>
        </p:scale>
        <p:origin x="-2064" y="-5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3108198" y="240919"/>
            <a:ext cx="6322059" cy="10020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403052"/>
                </a:solidFill>
                <a:latin typeface="Segoe Script"/>
                <a:cs typeface="Segoe Scrip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24785" y="5643473"/>
            <a:ext cx="6358128" cy="9404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403052"/>
                </a:solidFill>
                <a:latin typeface="Segoe Script"/>
                <a:cs typeface="Segoe Scrip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403052"/>
                </a:solidFill>
                <a:latin typeface="Segoe Script"/>
                <a:cs typeface="Segoe Scrip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40385" y="1739455"/>
            <a:ext cx="470134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65965" y="1739455"/>
            <a:ext cx="4701349" cy="499148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1/6/2020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rgbClr val="403052"/>
                </a:solidFill>
                <a:latin typeface="Segoe Script"/>
                <a:cs typeface="Segoe Scrip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1/6/2020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10802111" cy="756056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236220"/>
            <a:ext cx="1653539" cy="1417320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79070" y="240919"/>
            <a:ext cx="10449559" cy="197738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rgbClr val="403052"/>
                </a:solidFill>
                <a:latin typeface="Segoe Script"/>
                <a:cs typeface="Segoe Scrip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264666" y="2077593"/>
            <a:ext cx="8278367" cy="39103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74618" y="7033450"/>
            <a:ext cx="3458464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40385" y="7033450"/>
            <a:ext cx="2485771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1/6/2020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781544" y="7033450"/>
            <a:ext cx="2485771" cy="3781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588" y="2286"/>
            <a:ext cx="10802112" cy="7560564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r>
              <a:rPr lang="ru-RU" dirty="0" smtClean="0"/>
              <a:t> </a:t>
            </a:r>
            <a:endParaRPr dirty="0"/>
          </a:p>
        </p:txBody>
      </p:sp>
      <p:sp>
        <p:nvSpPr>
          <p:cNvPr id="3" name="object 3"/>
          <p:cNvSpPr/>
          <p:nvPr/>
        </p:nvSpPr>
        <p:spPr>
          <a:xfrm>
            <a:off x="0" y="236220"/>
            <a:ext cx="1653539" cy="141732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593850" y="504825"/>
            <a:ext cx="79248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муниципальное казенное дошкольное образовательное учреждение города Новосибирска </a:t>
            </a:r>
            <a:b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1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«Детский сад № 498 комбинированного вида»</a:t>
            </a:r>
            <a:endParaRPr lang="ru-RU" sz="1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097724" y="1571625"/>
            <a:ext cx="8410702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3600" b="1" spc="-10" dirty="0" smtClean="0">
                <a:latin typeface="Arial"/>
                <a:cs typeface="Arial"/>
              </a:rPr>
              <a:t>Исследовательская деятельность </a:t>
            </a:r>
            <a:endParaRPr sz="3600" b="1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337050" y="5000625"/>
            <a:ext cx="4797425" cy="14516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30" dirty="0" err="1" smtClean="0">
                <a:latin typeface="Arial"/>
                <a:cs typeface="Arial"/>
              </a:rPr>
              <a:t>Группа</a:t>
            </a:r>
            <a:r>
              <a:rPr sz="1800" spc="40" dirty="0" smtClean="0">
                <a:latin typeface="Arial"/>
                <a:cs typeface="Arial"/>
              </a:rPr>
              <a:t> </a:t>
            </a:r>
            <a:r>
              <a:rPr sz="1800" spc="-5" dirty="0" smtClean="0">
                <a:latin typeface="Arial"/>
                <a:cs typeface="Arial"/>
              </a:rPr>
              <a:t>«</a:t>
            </a:r>
            <a:r>
              <a:rPr lang="ru-RU" spc="-5" dirty="0" smtClean="0">
                <a:latin typeface="Arial"/>
                <a:cs typeface="Arial"/>
              </a:rPr>
              <a:t>Заинька</a:t>
            </a:r>
            <a:r>
              <a:rPr sz="1800" spc="-5" dirty="0" smtClean="0">
                <a:latin typeface="Arial"/>
                <a:cs typeface="Arial"/>
              </a:rPr>
              <a:t>»</a:t>
            </a:r>
            <a:endParaRPr sz="1800" dirty="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2000" dirty="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1950" dirty="0">
              <a:latin typeface="Times New Roman"/>
              <a:cs typeface="Times New Roman"/>
            </a:endParaRPr>
          </a:p>
          <a:p>
            <a:pPr marL="1369695">
              <a:lnSpc>
                <a:spcPct val="100000"/>
              </a:lnSpc>
            </a:pPr>
            <a:r>
              <a:rPr sz="1800" spc="-15" dirty="0">
                <a:latin typeface="Arial"/>
                <a:cs typeface="Arial"/>
              </a:rPr>
              <a:t>Воспитатели: </a:t>
            </a:r>
            <a:r>
              <a:rPr lang="ru-RU" sz="1800" spc="-10" dirty="0" err="1" smtClean="0">
                <a:latin typeface="Arial"/>
                <a:cs typeface="Arial"/>
              </a:rPr>
              <a:t>Васёха</a:t>
            </a:r>
            <a:r>
              <a:rPr lang="ru-RU" sz="1800" spc="-10" dirty="0" smtClean="0">
                <a:latin typeface="Arial"/>
                <a:cs typeface="Arial"/>
              </a:rPr>
              <a:t> С. Ю</a:t>
            </a:r>
            <a:r>
              <a:rPr sz="1800" dirty="0" smtClean="0">
                <a:latin typeface="Arial"/>
                <a:cs typeface="Arial"/>
              </a:rPr>
              <a:t>.</a:t>
            </a:r>
            <a:endParaRPr lang="ru-RU" dirty="0">
              <a:latin typeface="Arial"/>
              <a:cs typeface="Arial"/>
            </a:endParaRPr>
          </a:p>
          <a:p>
            <a:pPr marL="1369695">
              <a:lnSpc>
                <a:spcPct val="100000"/>
              </a:lnSpc>
            </a:pPr>
            <a:r>
              <a:rPr lang="ru-RU" sz="1800" spc="-5" dirty="0">
                <a:latin typeface="Arial"/>
                <a:cs typeface="Arial"/>
              </a:rPr>
              <a:t> </a:t>
            </a:r>
            <a:r>
              <a:rPr lang="ru-RU" sz="1800" spc="-5" dirty="0" smtClean="0">
                <a:latin typeface="Arial"/>
                <a:cs typeface="Arial"/>
              </a:rPr>
              <a:t>                      Кузнецова Н</a:t>
            </a:r>
            <a:r>
              <a:rPr sz="1800" spc="-5" dirty="0" smtClean="0">
                <a:latin typeface="Arial"/>
                <a:cs typeface="Arial"/>
              </a:rPr>
              <a:t>.</a:t>
            </a:r>
            <a:r>
              <a:rPr lang="ru-RU" sz="1800" spc="-5" dirty="0" smtClean="0">
                <a:latin typeface="Arial"/>
                <a:cs typeface="Arial"/>
              </a:rPr>
              <a:t> В.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3270250" y="2333625"/>
            <a:ext cx="4197096" cy="3544824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175250" y="200025"/>
            <a:ext cx="4624324" cy="247567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ru-RU" sz="2000" b="1" dirty="0" smtClean="0"/>
              <a:t>Апельсина мы два взяли,</a:t>
            </a:r>
            <a:br>
              <a:rPr lang="ru-RU" sz="2000" b="1" dirty="0" smtClean="0"/>
            </a:br>
            <a:r>
              <a:rPr lang="ru-RU" sz="2000" b="1" dirty="0" smtClean="0"/>
              <a:t>На плавучесть проверяли.</a:t>
            </a:r>
            <a:br>
              <a:rPr lang="ru-RU" sz="2000" b="1" dirty="0" smtClean="0"/>
            </a:br>
            <a:r>
              <a:rPr lang="ru-RU" sz="2000" b="1" dirty="0" smtClean="0"/>
              <a:t>С кожурою - не тонул,</a:t>
            </a:r>
            <a:br>
              <a:rPr lang="ru-RU" sz="2000" b="1" dirty="0" smtClean="0"/>
            </a:br>
            <a:r>
              <a:rPr lang="ru-RU" sz="2000" b="1" dirty="0" smtClean="0"/>
              <a:t> Без </a:t>
            </a:r>
            <a:r>
              <a:rPr lang="ru-RU" sz="2000" b="1" dirty="0" err="1" smtClean="0"/>
              <a:t>кожурки</a:t>
            </a:r>
            <a:r>
              <a:rPr lang="ru-RU" sz="2000" b="1" dirty="0" smtClean="0"/>
              <a:t> - утонул!</a:t>
            </a:r>
            <a:br>
              <a:rPr lang="ru-RU" sz="2000" b="1" dirty="0" smtClean="0"/>
            </a:br>
            <a:r>
              <a:rPr lang="ru-RU" sz="2000" b="1" dirty="0" smtClean="0"/>
              <a:t>Думали, гадали,</a:t>
            </a:r>
            <a:br>
              <a:rPr lang="ru-RU" sz="2000" b="1" dirty="0" smtClean="0"/>
            </a:br>
            <a:r>
              <a:rPr lang="ru-RU" sz="2000" b="1" dirty="0" smtClean="0"/>
              <a:t>Ещё раз проверяли.</a:t>
            </a:r>
            <a:br>
              <a:rPr lang="ru-RU" sz="2000" b="1" dirty="0" smtClean="0"/>
            </a:br>
            <a:r>
              <a:rPr lang="ru-RU" sz="2000" b="1" dirty="0" smtClean="0"/>
              <a:t>А плавучесть апельсина –</a:t>
            </a:r>
            <a:br>
              <a:rPr lang="ru-RU" sz="2000" b="1" dirty="0" smtClean="0"/>
            </a:br>
            <a:r>
              <a:rPr lang="ru-RU" sz="2000" b="1" dirty="0" smtClean="0"/>
              <a:t>Воздух в корке – вот причина!</a:t>
            </a:r>
            <a:endParaRPr lang="ru-RU" sz="2000" b="1" dirty="0"/>
          </a:p>
        </p:txBody>
      </p:sp>
      <p:pic>
        <p:nvPicPr>
          <p:cNvPr id="3074" name="Picture 2" descr="E:\С маминого телефона\Экспериментирование\IMG_20171102_160255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716510">
            <a:off x="4216425" y="2782814"/>
            <a:ext cx="3141578" cy="3844009"/>
          </a:xfrm>
          <a:prstGeom prst="hear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075" name="Picture 3" descr="E:\С маминого телефона\Экспериментирование\IMG_20171102_160339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20986984">
            <a:off x="403514" y="1552544"/>
            <a:ext cx="3657600" cy="4876800"/>
          </a:xfrm>
          <a:prstGeom prst="hear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3076" name="Picture 4" descr="E:\С маминого телефона\Экспериментирование\IMG_20171102_160221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747696">
            <a:off x="7269960" y="2733294"/>
            <a:ext cx="3124176" cy="4008515"/>
          </a:xfrm>
          <a:prstGeom prst="heart">
            <a:avLst/>
          </a:prstGeom>
          <a:noFill/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370323" y="169545"/>
            <a:ext cx="6291580" cy="17370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ru-RU" sz="2800" b="1" dirty="0" smtClean="0"/>
              <a:t>Шарик тканью мы потрём,</a:t>
            </a:r>
            <a:br>
              <a:rPr lang="ru-RU" sz="2800" b="1" dirty="0" smtClean="0"/>
            </a:br>
            <a:r>
              <a:rPr lang="ru-RU" sz="2800" b="1" dirty="0" smtClean="0"/>
              <a:t>Магнетизм в нём создаём.</a:t>
            </a:r>
            <a:br>
              <a:rPr lang="ru-RU" sz="2800" b="1" dirty="0" smtClean="0"/>
            </a:br>
            <a:r>
              <a:rPr lang="ru-RU" sz="2800" b="1" dirty="0" smtClean="0"/>
              <a:t>Липнет к шарику бумага!</a:t>
            </a:r>
            <a:br>
              <a:rPr lang="ru-RU" sz="2800" b="1" dirty="0" smtClean="0"/>
            </a:br>
            <a:r>
              <a:rPr lang="ru-RU" sz="2800" b="1" dirty="0" smtClean="0"/>
              <a:t>Дрессировка то, что надо!</a:t>
            </a:r>
            <a:endParaRPr sz="2800" b="1" dirty="0"/>
          </a:p>
        </p:txBody>
      </p:sp>
      <p:pic>
        <p:nvPicPr>
          <p:cNvPr id="4098" name="Picture 2" descr="E:\С маминого телефона\Экспериментирование\IMG-20171117-WA00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70650" y="2181225"/>
            <a:ext cx="3761185" cy="430371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4099" name="Picture 3" descr="E:\С маминого телефона\Экспериментирование\IMG-20171117-WA000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89050" y="1952625"/>
            <a:ext cx="3962400" cy="45720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099050" y="276225"/>
            <a:ext cx="5334000" cy="18601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ru-RU" sz="2000" b="1" dirty="0" smtClean="0"/>
              <a:t>Полезные ископаемые мы изучали,</a:t>
            </a:r>
            <a:br>
              <a:rPr lang="ru-RU" sz="2000" b="1" dirty="0" smtClean="0"/>
            </a:br>
            <a:r>
              <a:rPr lang="ru-RU" sz="2000" b="1" dirty="0" smtClean="0"/>
              <a:t>Их на прочность проверяли.</a:t>
            </a:r>
            <a:br>
              <a:rPr lang="ru-RU" sz="2000" b="1" dirty="0" smtClean="0"/>
            </a:br>
            <a:r>
              <a:rPr lang="ru-RU" sz="2000" b="1" dirty="0" smtClean="0"/>
              <a:t>Гранит прочен и упруг,</a:t>
            </a:r>
            <a:br>
              <a:rPr lang="ru-RU" sz="2000" b="1" dirty="0" smtClean="0"/>
            </a:br>
            <a:r>
              <a:rPr lang="ru-RU" sz="2000" b="1" dirty="0" smtClean="0"/>
              <a:t>Строителям – надёжный друг.</a:t>
            </a:r>
            <a:br>
              <a:rPr lang="ru-RU" sz="2000" b="1" dirty="0" smtClean="0"/>
            </a:br>
            <a:r>
              <a:rPr lang="ru-RU" sz="2000" b="1" dirty="0" smtClean="0"/>
              <a:t>Хрупкий уголь-чародей,</a:t>
            </a:r>
            <a:br>
              <a:rPr lang="ru-RU" sz="2000" b="1" dirty="0" smtClean="0"/>
            </a:br>
            <a:r>
              <a:rPr lang="ru-RU" sz="2000" b="1" dirty="0" smtClean="0"/>
              <a:t>Нам он нужен для печей.</a:t>
            </a:r>
            <a:endParaRPr lang="ru-RU" sz="2000" b="1" dirty="0"/>
          </a:p>
        </p:txBody>
      </p:sp>
      <p:pic>
        <p:nvPicPr>
          <p:cNvPr id="5122" name="Picture 2" descr="E:\С маминого телефона\Экспериментирование\IMG_20171019_155413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184650" y="2333625"/>
            <a:ext cx="2932510" cy="39100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3" name="Picture 3" descr="E:\С маминого телефона\Экспериментирование\IMG-20171117-WA003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85050" y="2257425"/>
            <a:ext cx="3048000" cy="4064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4" descr="E:\С маминого телефона\Экспериментирование\IMG_20171019_154345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850" y="1876425"/>
            <a:ext cx="3276600" cy="4368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346450" y="200025"/>
            <a:ext cx="4876800" cy="149079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ru-RU" sz="2400" b="1" dirty="0" smtClean="0"/>
              <a:t>Чёрный уголёк мы взяли,</a:t>
            </a:r>
            <a:br>
              <a:rPr lang="ru-RU" sz="2400" b="1" dirty="0" smtClean="0"/>
            </a:br>
            <a:r>
              <a:rPr lang="ru-RU" sz="2400" b="1" dirty="0" smtClean="0"/>
              <a:t>Им забавно рисовали.</a:t>
            </a:r>
            <a:br>
              <a:rPr lang="ru-RU" sz="2400" b="1" dirty="0" smtClean="0"/>
            </a:br>
            <a:r>
              <a:rPr lang="ru-RU" sz="2400" b="1" dirty="0" smtClean="0"/>
              <a:t>Как у первобытных людей!</a:t>
            </a:r>
            <a:br>
              <a:rPr lang="ru-RU" sz="2400" b="1" dirty="0" smtClean="0"/>
            </a:br>
            <a:r>
              <a:rPr lang="ru-RU" sz="2400" b="1" dirty="0" smtClean="0"/>
              <a:t>Без цветных карандашей!</a:t>
            </a:r>
            <a:endParaRPr sz="2400" b="1" spc="-5" dirty="0"/>
          </a:p>
        </p:txBody>
      </p:sp>
      <p:pic>
        <p:nvPicPr>
          <p:cNvPr id="6146" name="Picture 2" descr="E:\С маминого телефона\Экспериментирование\IMG_20171019_161150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6200000">
            <a:off x="2698750" y="-142878"/>
            <a:ext cx="5562599" cy="92964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270250" y="200025"/>
            <a:ext cx="7385050" cy="149079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ru-RU" sz="2400" b="1" dirty="0" smtClean="0"/>
              <a:t>Камни драгоценные: алмазы и рубины</a:t>
            </a:r>
            <a:br>
              <a:rPr lang="ru-RU" sz="2400" b="1" dirty="0" smtClean="0"/>
            </a:br>
            <a:r>
              <a:rPr lang="ru-RU" sz="2400" b="1" dirty="0" smtClean="0"/>
              <a:t>Добывают под землёй умные машины.</a:t>
            </a:r>
            <a:br>
              <a:rPr lang="ru-RU" sz="2400" b="1" dirty="0" smtClean="0"/>
            </a:br>
            <a:r>
              <a:rPr lang="ru-RU" sz="2400" b="1" dirty="0" smtClean="0"/>
              <a:t>Вырастим сами мы кристалл из соли,</a:t>
            </a:r>
            <a:br>
              <a:rPr lang="ru-RU" sz="2400" b="1" dirty="0" smtClean="0"/>
            </a:br>
            <a:r>
              <a:rPr lang="ru-RU" sz="2400" b="1" dirty="0" smtClean="0"/>
              <a:t>Наблюдать и ждать нам хватит воли.</a:t>
            </a:r>
            <a:endParaRPr lang="ru-RU" sz="2400" b="1" dirty="0"/>
          </a:p>
        </p:txBody>
      </p:sp>
      <p:pic>
        <p:nvPicPr>
          <p:cNvPr id="7170" name="Picture 2" descr="E:\С маминого телефона\Экспериментирование\IMG_20171123_105903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3250" y="1800225"/>
            <a:ext cx="589280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E:\С маминого телефона\Экспериментирование\IMG_20171123_105922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4050" y="1800225"/>
            <a:ext cx="3257550" cy="4495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2"/>
          <p:cNvSpPr txBox="1">
            <a:spLocks noGrp="1"/>
          </p:cNvSpPr>
          <p:nvPr>
            <p:ph type="title"/>
          </p:nvPr>
        </p:nvSpPr>
        <p:spPr>
          <a:xfrm>
            <a:off x="4032250" y="200025"/>
            <a:ext cx="6477000" cy="19832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ru-RU" sz="2400" b="1" dirty="0" smtClean="0"/>
              <a:t>«Откуда шторм берётся в море?» -</a:t>
            </a:r>
            <a:br>
              <a:rPr lang="ru-RU" sz="2400" b="1" dirty="0" smtClean="0"/>
            </a:br>
            <a:r>
              <a:rPr lang="ru-RU" sz="2400" b="1" dirty="0" smtClean="0"/>
              <a:t>С ребятами мы рассуждали.</a:t>
            </a:r>
            <a:br>
              <a:rPr lang="ru-RU" sz="2400" b="1" dirty="0" smtClean="0"/>
            </a:br>
            <a:r>
              <a:rPr lang="ru-RU" sz="2400" b="1" dirty="0" smtClean="0"/>
              <a:t>И вот стакан с водой и трубочка.</a:t>
            </a:r>
            <a:br>
              <a:rPr lang="ru-RU" sz="2400" b="1" dirty="0" smtClean="0"/>
            </a:br>
            <a:r>
              <a:rPr lang="ru-RU" sz="2400" b="1" dirty="0" smtClean="0"/>
              <a:t>Ура!!! Мы шторм создали!</a:t>
            </a:r>
            <a:r>
              <a:rPr lang="ru-RU" dirty="0" smtClean="0"/>
              <a:t/>
            </a:r>
            <a:br>
              <a:rPr lang="ru-RU" dirty="0" smtClean="0"/>
            </a:br>
            <a:endParaRPr dirty="0"/>
          </a:p>
        </p:txBody>
      </p:sp>
      <p:pic>
        <p:nvPicPr>
          <p:cNvPr id="8194" name="Picture 2" descr="E:\С маминого телефона\Экспериментирование\IMG_20171102_161023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32250" y="1800225"/>
            <a:ext cx="2774345" cy="37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5" name="Picture 3" descr="E:\С маминого телефона\Экспериментирование\IMG_20171102_161009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04050" y="1800225"/>
            <a:ext cx="3502819" cy="4670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196" name="Picture 4" descr="E:\С маминого телефона\Экспериментирование\IMG_20171127_110201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2250" y="1800225"/>
            <a:ext cx="3505200" cy="2628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0" y="5381625"/>
            <a:ext cx="45640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latin typeface="Segoe Script" pitchFamily="66" charset="0"/>
              </a:rPr>
              <a:t>Потоки воздуха ещё нужны</a:t>
            </a:r>
          </a:p>
          <a:p>
            <a:r>
              <a:rPr lang="ru-RU" b="1" dirty="0" smtClean="0">
                <a:latin typeface="Segoe Script" pitchFamily="66" charset="0"/>
              </a:rPr>
              <a:t>Для шторма в бурном океане.</a:t>
            </a:r>
          </a:p>
          <a:p>
            <a:r>
              <a:rPr lang="ru-RU" b="1" dirty="0" smtClean="0">
                <a:latin typeface="Segoe Script" pitchFamily="66" charset="0"/>
              </a:rPr>
              <a:t>Его пакетиком поймали мы.</a:t>
            </a:r>
          </a:p>
          <a:p>
            <a:r>
              <a:rPr lang="ru-RU" b="1" dirty="0" smtClean="0">
                <a:latin typeface="Segoe Script" pitchFamily="66" charset="0"/>
              </a:rPr>
              <a:t>И воздух оказался как в капкане!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251450" y="276225"/>
            <a:ext cx="5334000" cy="222945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ru-RU" sz="2400" b="1" dirty="0" smtClean="0"/>
              <a:t>В садоводов превратились,</a:t>
            </a:r>
            <a:br>
              <a:rPr lang="ru-RU" sz="2400" b="1" dirty="0" smtClean="0"/>
            </a:br>
            <a:r>
              <a:rPr lang="ru-RU" sz="2400" b="1" dirty="0" smtClean="0"/>
              <a:t>Лук с геранью посадили.</a:t>
            </a:r>
            <a:br>
              <a:rPr lang="ru-RU" sz="2400" b="1" dirty="0" smtClean="0"/>
            </a:br>
            <a:r>
              <a:rPr lang="ru-RU" sz="2400" b="1" dirty="0" smtClean="0"/>
              <a:t>Как растёт всё – наблюдаем,</a:t>
            </a:r>
            <a:br>
              <a:rPr lang="ru-RU" sz="2400" b="1" dirty="0" smtClean="0"/>
            </a:br>
            <a:r>
              <a:rPr lang="ru-RU" sz="2400" b="1" dirty="0" smtClean="0"/>
              <a:t>Огород наш поливаем.</a:t>
            </a:r>
            <a:br>
              <a:rPr lang="ru-RU" sz="2400" b="1" dirty="0" smtClean="0"/>
            </a:br>
            <a:r>
              <a:rPr lang="ru-RU" sz="2400" b="1" dirty="0" smtClean="0"/>
              <a:t>Зимой будут витамины!</a:t>
            </a:r>
            <a:br>
              <a:rPr lang="ru-RU" sz="2400" b="1" dirty="0" smtClean="0"/>
            </a:br>
            <a:r>
              <a:rPr lang="ru-RU" sz="2400" b="1" dirty="0" smtClean="0"/>
              <a:t>Приходите, угостим мы.</a:t>
            </a:r>
            <a:endParaRPr sz="2400" b="1" dirty="0"/>
          </a:p>
        </p:txBody>
      </p:sp>
      <p:pic>
        <p:nvPicPr>
          <p:cNvPr id="9218" name="Picture 2" descr="E:\С маминого телефона\Экспериментирование\IMG_20171123_105838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450" y="2790825"/>
            <a:ext cx="5715000" cy="42862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9219" name="Picture 3" descr="E:\С маминого телефона\Экспериментирование\IMG_20171030_105314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70650" y="2867025"/>
            <a:ext cx="3886200" cy="3962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221" name="Picture 5" descr="E:\С маминого телефона\Экспериментирование\IMG_20171117_101532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898650" y="123825"/>
            <a:ext cx="2819400" cy="2514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937250" y="200025"/>
            <a:ext cx="4624705" cy="1858842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r>
              <a:rPr lang="ru-RU" sz="2000" b="1" dirty="0" smtClean="0"/>
              <a:t>С ребятами мы создавали </a:t>
            </a:r>
            <a:br>
              <a:rPr lang="ru-RU" sz="2000" b="1" dirty="0" smtClean="0"/>
            </a:br>
            <a:r>
              <a:rPr lang="ru-RU" sz="2000" b="1" dirty="0" smtClean="0"/>
              <a:t>Цветное молоко.</a:t>
            </a:r>
            <a:br>
              <a:rPr lang="ru-RU" sz="2000" b="1" dirty="0" smtClean="0"/>
            </a:br>
            <a:r>
              <a:rPr lang="ru-RU" sz="2000" b="1" dirty="0" smtClean="0"/>
              <a:t>Вы не поверите, друзья,</a:t>
            </a:r>
            <a:br>
              <a:rPr lang="ru-RU" sz="2000" b="1" dirty="0" smtClean="0"/>
            </a:br>
            <a:r>
              <a:rPr lang="ru-RU" sz="2000" b="1" dirty="0" smtClean="0"/>
              <a:t>Умеет танцевать оно!</a:t>
            </a:r>
            <a:br>
              <a:rPr lang="ru-RU" sz="2000" b="1" dirty="0" smtClean="0"/>
            </a:br>
            <a:r>
              <a:rPr lang="ru-RU" sz="2000" b="1" dirty="0" smtClean="0"/>
              <a:t>Ведь «</a:t>
            </a:r>
            <a:r>
              <a:rPr lang="ru-RU" sz="2000" b="1" dirty="0" err="1" smtClean="0"/>
              <a:t>Фери</a:t>
            </a:r>
            <a:r>
              <a:rPr lang="ru-RU" sz="2000" b="1" dirty="0" smtClean="0"/>
              <a:t>» жир расщепляет,</a:t>
            </a:r>
            <a:br>
              <a:rPr lang="ru-RU" sz="2000" b="1" dirty="0" smtClean="0"/>
            </a:br>
            <a:r>
              <a:rPr lang="ru-RU" sz="2000" b="1" dirty="0" smtClean="0"/>
              <a:t>Узоры делать заставляет.</a:t>
            </a:r>
            <a:endParaRPr sz="2000" b="1" dirty="0"/>
          </a:p>
        </p:txBody>
      </p:sp>
      <p:pic>
        <p:nvPicPr>
          <p:cNvPr id="10242" name="Picture 2" descr="E:\С маминого телефона\Экспериментирование\IMG_20171127_103413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450" y="3705225"/>
            <a:ext cx="4953000" cy="365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3" name="Picture 3" descr="E:\С маминого телефона\Экспериментирование\IMG_20171127_104230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8450" y="276225"/>
            <a:ext cx="5003799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44" name="Picture 4" descr="E:\С маминого телефона\Экспериментирование\IMG_20171127_103355_HD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403850" y="2486025"/>
            <a:ext cx="5219700" cy="39147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46250" y="504825"/>
            <a:ext cx="8153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Script" panose="020B0504020000000003" pitchFamily="34" charset="0"/>
              </a:rPr>
              <a:t>Коллекции, коллекции… Как много их у нас!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Рассмотрим с любопытством ракушки мы сейчас,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Потом изучим нитки и примемся за ткани.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Нам очень интересны и семена, и камни!</a:t>
            </a:r>
            <a:endParaRPr lang="ru-RU" sz="2000" b="1" dirty="0">
              <a:latin typeface="Segoe Script" panose="020B05040200000000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03250" y="1902543"/>
            <a:ext cx="2863851" cy="44272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892550" y="1902543"/>
            <a:ext cx="2895600" cy="44457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32650" y="1920586"/>
            <a:ext cx="3023198" cy="44277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="" xmlns:p14="http://schemas.microsoft.com/office/powerpoint/2010/main" val="317127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03251" y="2202329"/>
            <a:ext cx="4419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Script" panose="020B0504020000000003" pitchFamily="34" charset="0"/>
              </a:rPr>
              <a:t>Вот вулкан – это гора,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А внутри горы – дыра.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В ней магма поднимается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И в лаву превращается.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И нам на удивление – 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Вулкана извержение!</a:t>
            </a:r>
            <a:endParaRPr lang="ru-RU" sz="2000" b="1" dirty="0">
              <a:latin typeface="Segoe Script" panose="020B0504020000000003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68900" y="342900"/>
            <a:ext cx="4876800" cy="59124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7127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25445" y="415798"/>
            <a:ext cx="7205345" cy="155106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l">
              <a:lnSpc>
                <a:spcPct val="100000"/>
              </a:lnSpc>
              <a:spcBef>
                <a:spcPts val="95"/>
              </a:spcBef>
            </a:pPr>
            <a:r>
              <a:rPr lang="ru-RU" sz="2800" b="1" i="1" spc="-10" dirty="0" smtClean="0">
                <a:solidFill>
                  <a:srgbClr val="C00000"/>
                </a:solidFill>
                <a:latin typeface="Calibri"/>
                <a:cs typeface="Calibri"/>
              </a:rPr>
              <a:t>     Цель исследовательской деятельности – </a:t>
            </a:r>
            <a:r>
              <a:rPr lang="ru-RU" sz="2400" b="1" spc="-10" dirty="0" smtClean="0">
                <a:solidFill>
                  <a:srgbClr val="C00000"/>
                </a:solidFill>
                <a:latin typeface="Calibri"/>
                <a:cs typeface="Calibri"/>
              </a:rPr>
              <a:t>сформировать у дошкольников основные ключевые компетенции, способность к исследовательскому типу мышления.</a:t>
            </a:r>
            <a:endParaRPr sz="24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974850" y="2028825"/>
            <a:ext cx="7772400" cy="4571999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11350" y="471755"/>
            <a:ext cx="8001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Script" panose="020B0504020000000003" pitchFamily="34" charset="0"/>
              </a:rPr>
              <a:t>Листочек фиалки под лупой. Смотри!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Какой он пушистый – на нем волоски!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И камни рассмотрим под лупой внимательно: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Цветные, есть в крапинку – как занимательно!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50" y="3171825"/>
            <a:ext cx="5147734" cy="2971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650" y="1962774"/>
            <a:ext cx="4840711" cy="3037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17127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13180" y="276225"/>
            <a:ext cx="60197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Script" panose="020B0504020000000003" pitchFamily="34" charset="0"/>
              </a:rPr>
              <a:t>Движение воздуха мы изучаем: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Используем мельницу, фен применяем.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Ну, а когда на прогулку идем,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С ветром играем – вертушку берем!</a:t>
            </a:r>
            <a:endParaRPr lang="ru-RU" sz="2000" b="1" dirty="0">
              <a:latin typeface="Segoe Script" panose="020B05040200000000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908050" y="1724025"/>
            <a:ext cx="3886200" cy="4589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99050" y="1913525"/>
            <a:ext cx="5075774" cy="4210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3105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593849" y="276225"/>
            <a:ext cx="60197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Segoe Script" panose="020B0504020000000003" pitchFamily="34" charset="0"/>
              </a:rPr>
              <a:t>Микроскоп поставили,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Препарат - на столик,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Объектив направили,</a:t>
            </a:r>
          </a:p>
          <a:p>
            <a:r>
              <a:rPr lang="ru-RU" sz="2000" b="1" dirty="0" smtClean="0">
                <a:latin typeface="Segoe Script" panose="020B0504020000000003" pitchFamily="34" charset="0"/>
              </a:rPr>
              <a:t>Глядь, а лук - из долек!</a:t>
            </a:r>
            <a:endParaRPr lang="ru-RU" sz="2000" b="1" dirty="0">
              <a:latin typeface="Segoe Script" panose="020B0504020000000003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56250" y="733425"/>
            <a:ext cx="3733802" cy="54186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20823" y="1872708"/>
            <a:ext cx="3048000" cy="42603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7127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70450" y="276225"/>
            <a:ext cx="5714365" cy="9983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r>
              <a:rPr lang="ru-RU" b="1" dirty="0" smtClean="0"/>
              <a:t>Все опыты зарисовали.</a:t>
            </a:r>
            <a:br>
              <a:rPr lang="ru-RU" b="1" dirty="0" smtClean="0"/>
            </a:br>
            <a:r>
              <a:rPr lang="ru-RU" b="1" dirty="0" smtClean="0"/>
              <a:t>Как много мы узнали!</a:t>
            </a:r>
            <a:endParaRPr lang="ru-RU" b="1" dirty="0"/>
          </a:p>
        </p:txBody>
      </p:sp>
      <p:pic>
        <p:nvPicPr>
          <p:cNvPr id="11266" name="Picture 2" descr="E:\С маминого телефона\Экспериментирование\IMG_20171116_162854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2250" y="428625"/>
            <a:ext cx="3276600" cy="436880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267" name="Picture 3" descr="E:\С маминого телефона\Экспериментирование\IMG_20171127_104846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03650" y="1419225"/>
            <a:ext cx="6811963" cy="510897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425445" y="415798"/>
            <a:ext cx="7205345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95"/>
              </a:spcBef>
            </a:pP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t>Задачи исследовательской деятельности:</a:t>
            </a:r>
            <a:endParaRPr sz="2800" b="1" dirty="0">
              <a:solidFill>
                <a:schemeClr val="accent6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9050" y="1114425"/>
            <a:ext cx="9296400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000" b="1" dirty="0" smtClean="0">
                <a:latin typeface="+mj-lt"/>
              </a:rPr>
              <a:t>Расширять и систематизировать элементарные естественнонаучные и экологические представления детей.</a:t>
            </a:r>
          </a:p>
          <a:p>
            <a:pPr marL="457200" indent="-457200">
              <a:buAutoNum type="arabicPeriod"/>
            </a:pPr>
            <a:endParaRPr lang="ru-RU" sz="2000" b="1" dirty="0" smtClean="0">
              <a:latin typeface="+mj-lt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+mj-lt"/>
              </a:rPr>
              <a:t>Формировать навыки постановки элементарных опытов и умения делать выводы на основе полученных результатов.</a:t>
            </a:r>
          </a:p>
          <a:p>
            <a:pPr marL="457200" indent="-457200">
              <a:buAutoNum type="arabicPeriod"/>
            </a:pPr>
            <a:endParaRPr lang="ru-RU" sz="2000" b="1" dirty="0" smtClean="0">
              <a:latin typeface="+mj-lt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+mj-lt"/>
              </a:rPr>
              <a:t>Развивать стремление к поисково-познавательной деятельности.</a:t>
            </a:r>
          </a:p>
          <a:p>
            <a:pPr marL="457200" indent="-457200">
              <a:buAutoNum type="arabicPeriod"/>
            </a:pPr>
            <a:endParaRPr lang="ru-RU" sz="2000" b="1" dirty="0" smtClean="0">
              <a:latin typeface="+mj-lt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+mj-lt"/>
              </a:rPr>
              <a:t>Способствовать овладению приемами практического взаимодействия с окружающими предметами.</a:t>
            </a:r>
          </a:p>
          <a:p>
            <a:pPr marL="457200" indent="-457200">
              <a:buAutoNum type="arabicPeriod"/>
            </a:pPr>
            <a:endParaRPr lang="ru-RU" sz="2000" b="1" dirty="0" smtClean="0">
              <a:latin typeface="+mj-lt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+mj-lt"/>
              </a:rPr>
              <a:t>Развивать мыслительную активность, умение наблюдать, анализировать, делать выводы.</a:t>
            </a:r>
          </a:p>
          <a:p>
            <a:pPr marL="457200" indent="-457200">
              <a:buAutoNum type="arabicPeriod"/>
            </a:pPr>
            <a:endParaRPr lang="ru-RU" sz="2000" b="1" dirty="0" smtClean="0">
              <a:latin typeface="+mj-lt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+mj-lt"/>
              </a:rPr>
              <a:t>Воспитывать интерес к познанию окружающего мира.</a:t>
            </a:r>
          </a:p>
          <a:p>
            <a:pPr marL="457200" indent="-457200">
              <a:buAutoNum type="arabicPeriod"/>
            </a:pPr>
            <a:endParaRPr lang="ru-RU" sz="2000" b="1" dirty="0" smtClean="0">
              <a:latin typeface="+mj-lt"/>
            </a:endParaRPr>
          </a:p>
          <a:p>
            <a:pPr marL="457200" indent="-457200">
              <a:buAutoNum type="arabicPeriod"/>
            </a:pPr>
            <a:r>
              <a:rPr lang="ru-RU" sz="2000" b="1" dirty="0" smtClean="0">
                <a:latin typeface="+mj-lt"/>
              </a:rPr>
              <a:t>Стимулировать желание детей экспериментировать.</a:t>
            </a:r>
            <a:endParaRPr lang="ru-RU" sz="2000" b="1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05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2450" y="733425"/>
            <a:ext cx="8305800" cy="6463308"/>
          </a:xfrm>
        </p:spPr>
        <p:txBody>
          <a:bodyPr/>
          <a:lstStyle/>
          <a:p>
            <a:pPr algn="l"/>
            <a:r>
              <a:rPr lang="ru-RU" sz="2000" b="1" dirty="0" smtClean="0">
                <a:latin typeface="+mj-lt"/>
              </a:rPr>
              <a:t>Одним </a:t>
            </a:r>
            <a:r>
              <a:rPr lang="ru-RU" sz="2000" b="1" dirty="0">
                <a:latin typeface="+mj-lt"/>
              </a:rPr>
              <a:t>из эффективных методов </a:t>
            </a:r>
            <a:r>
              <a:rPr lang="ru-RU" sz="2000" b="1" dirty="0" smtClean="0">
                <a:latin typeface="+mj-lt"/>
              </a:rPr>
              <a:t>исследовательской деятельности  </a:t>
            </a:r>
            <a:r>
              <a:rPr lang="ru-RU" sz="2000" b="1" dirty="0">
                <a:latin typeface="+mj-lt"/>
              </a:rPr>
              <a:t>является </a:t>
            </a:r>
            <a:r>
              <a:rPr lang="ru-RU" sz="2000" b="1" i="1" dirty="0">
                <a:latin typeface="+mj-lt"/>
              </a:rPr>
              <a:t>метод </a:t>
            </a:r>
            <a:r>
              <a:rPr lang="ru-RU" sz="2000" b="1" i="1" dirty="0" smtClean="0">
                <a:latin typeface="+mj-lt"/>
              </a:rPr>
              <a:t>экспериментирования.</a:t>
            </a:r>
            <a:r>
              <a:rPr lang="ru-RU" sz="2000" b="1" i="1" dirty="0">
                <a:latin typeface="+mj-lt"/>
              </a:rPr>
              <a:t> </a:t>
            </a:r>
            <a:r>
              <a:rPr lang="ru-RU" sz="2000" b="1" i="1" dirty="0" smtClean="0">
                <a:latin typeface="+mj-lt"/>
              </a:rPr>
              <a:t/>
            </a:r>
            <a:br>
              <a:rPr lang="ru-RU" sz="2000" b="1" i="1" dirty="0" smtClean="0">
                <a:latin typeface="+mj-lt"/>
              </a:rPr>
            </a:br>
            <a:r>
              <a:rPr lang="ru-RU" sz="2000" b="1" dirty="0" smtClean="0">
                <a:latin typeface="+mj-lt"/>
              </a:rPr>
              <a:t/>
            </a:r>
            <a:br>
              <a:rPr lang="ru-RU" sz="2000" b="1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>Содержание </a:t>
            </a:r>
            <a:r>
              <a:rPr lang="ru-RU" sz="2000" dirty="0">
                <a:latin typeface="+mj-lt"/>
              </a:rPr>
              <a:t>опытно – экспериментальной деятельности построено из четырёх блоков педагогического </a:t>
            </a:r>
            <a:r>
              <a:rPr lang="ru-RU" sz="2000" dirty="0" smtClean="0">
                <a:latin typeface="+mj-lt"/>
              </a:rPr>
              <a:t>процесса.</a:t>
            </a:r>
            <a:br>
              <a:rPr lang="ru-RU" sz="2000" dirty="0" smtClean="0">
                <a:latin typeface="+mj-lt"/>
              </a:rPr>
            </a:br>
            <a:r>
              <a:rPr lang="ru-RU" sz="2000" dirty="0">
                <a:latin typeface="+mj-lt"/>
              </a:rPr>
              <a:t/>
            </a:r>
            <a:br>
              <a:rPr lang="ru-RU" sz="2000" dirty="0">
                <a:latin typeface="+mj-lt"/>
              </a:rPr>
            </a:br>
            <a:r>
              <a:rPr lang="ru-RU" sz="2000" b="1" i="1" dirty="0" smtClean="0">
                <a:latin typeface="+mj-lt"/>
              </a:rPr>
              <a:t>1.</a:t>
            </a:r>
            <a:r>
              <a:rPr lang="ru-RU" sz="2000" i="1" dirty="0" smtClean="0">
                <a:latin typeface="+mj-lt"/>
              </a:rPr>
              <a:t>Организованная образовательная деятельность </a:t>
            </a:r>
            <a:r>
              <a:rPr lang="ru-RU" sz="2000" i="1" dirty="0">
                <a:latin typeface="+mj-lt"/>
              </a:rPr>
              <a:t>с детьми</a:t>
            </a:r>
            <a:r>
              <a:rPr lang="ru-RU" sz="2000" dirty="0">
                <a:latin typeface="+mj-lt"/>
              </a:rPr>
              <a:t> (плановые эксперименты). Для последовательного поэтапного развития у детей исследовательских способностей, воспитателями разработан перспективный план </a:t>
            </a:r>
            <a:r>
              <a:rPr lang="ru-RU" sz="2000" dirty="0" smtClean="0">
                <a:latin typeface="+mj-lt"/>
              </a:rPr>
              <a:t>работы на год.</a:t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/>
            </a:r>
            <a:br>
              <a:rPr lang="ru-RU" sz="2000" dirty="0" smtClean="0">
                <a:latin typeface="+mj-lt"/>
              </a:rPr>
            </a:br>
            <a:r>
              <a:rPr lang="ru-RU" sz="2000" b="1" dirty="0" smtClean="0">
                <a:latin typeface="+mj-lt"/>
              </a:rPr>
              <a:t>2</a:t>
            </a:r>
            <a:r>
              <a:rPr lang="ru-RU" sz="2000" b="1" dirty="0">
                <a:latin typeface="+mj-lt"/>
              </a:rPr>
              <a:t>.</a:t>
            </a:r>
            <a:r>
              <a:rPr lang="ru-RU" sz="2000" dirty="0">
                <a:latin typeface="+mj-lt"/>
              </a:rPr>
              <a:t> </a:t>
            </a:r>
            <a:r>
              <a:rPr lang="ru-RU" sz="2000" i="1" dirty="0">
                <a:latin typeface="+mj-lt"/>
              </a:rPr>
              <a:t>Совместная деятельность с детьми</a:t>
            </a:r>
            <a:r>
              <a:rPr lang="ru-RU" sz="2000" dirty="0">
                <a:latin typeface="+mj-lt"/>
              </a:rPr>
              <a:t> (наблюдения, труд, художественное творчество). </a:t>
            </a:r>
            <a:r>
              <a:rPr lang="ru-RU" sz="2000" dirty="0" smtClean="0">
                <a:latin typeface="+mj-lt"/>
              </a:rPr>
              <a:t/>
            </a:r>
            <a:br>
              <a:rPr lang="ru-RU" sz="2000" dirty="0" smtClean="0">
                <a:latin typeface="+mj-lt"/>
              </a:rPr>
            </a:br>
            <a:r>
              <a:rPr lang="ru-RU" sz="2000" dirty="0" smtClean="0">
                <a:latin typeface="+mj-lt"/>
              </a:rPr>
              <a:t/>
            </a:r>
            <a:br>
              <a:rPr lang="ru-RU" sz="2000" dirty="0" smtClean="0">
                <a:latin typeface="+mj-lt"/>
              </a:rPr>
            </a:br>
            <a:r>
              <a:rPr lang="ru-RU" sz="2000" b="1" dirty="0" smtClean="0">
                <a:latin typeface="+mj-lt"/>
              </a:rPr>
              <a:t>3</a:t>
            </a:r>
            <a:r>
              <a:rPr lang="ru-RU" sz="2000" dirty="0">
                <a:latin typeface="+mj-lt"/>
              </a:rPr>
              <a:t>. </a:t>
            </a:r>
            <a:r>
              <a:rPr lang="ru-RU" sz="2000" i="1" dirty="0">
                <a:latin typeface="+mj-lt"/>
              </a:rPr>
              <a:t>Самостоятельная деятельность детей</a:t>
            </a:r>
            <a:r>
              <a:rPr lang="ru-RU" sz="2000" dirty="0">
                <a:latin typeface="+mj-lt"/>
              </a:rPr>
              <a:t> (работа в </a:t>
            </a:r>
            <a:r>
              <a:rPr lang="ru-RU" sz="2000" dirty="0" smtClean="0">
                <a:latin typeface="+mj-lt"/>
              </a:rPr>
              <a:t>лаборатории «Зайки-</a:t>
            </a:r>
            <a:r>
              <a:rPr lang="ru-RU" sz="2000" dirty="0" err="1" smtClean="0">
                <a:latin typeface="+mj-lt"/>
              </a:rPr>
              <a:t>Знайки</a:t>
            </a:r>
            <a:r>
              <a:rPr lang="ru-RU" sz="2000" dirty="0" smtClean="0">
                <a:latin typeface="+mj-lt"/>
              </a:rPr>
              <a:t>» – экспериментальный уголок).</a:t>
            </a:r>
            <a:br>
              <a:rPr lang="ru-RU" sz="2000" dirty="0" smtClean="0">
                <a:latin typeface="+mj-lt"/>
              </a:rPr>
            </a:br>
            <a:r>
              <a:rPr lang="ru-RU" sz="2000" dirty="0">
                <a:latin typeface="+mj-lt"/>
              </a:rPr>
              <a:t/>
            </a:r>
            <a:br>
              <a:rPr lang="ru-RU" sz="2000" dirty="0">
                <a:latin typeface="+mj-lt"/>
              </a:rPr>
            </a:br>
            <a:r>
              <a:rPr lang="ru-RU" sz="2000" b="1" dirty="0">
                <a:latin typeface="+mj-lt"/>
              </a:rPr>
              <a:t>4</a:t>
            </a:r>
            <a:r>
              <a:rPr lang="ru-RU" sz="2000" dirty="0">
                <a:latin typeface="+mj-lt"/>
              </a:rPr>
              <a:t>. </a:t>
            </a:r>
            <a:r>
              <a:rPr lang="ru-RU" sz="2000" i="1" dirty="0">
                <a:latin typeface="+mj-lt"/>
              </a:rPr>
              <a:t>Совместная работа с родителями</a:t>
            </a:r>
            <a:r>
              <a:rPr lang="ru-RU" sz="2000" dirty="0">
                <a:latin typeface="+mj-lt"/>
              </a:rPr>
              <a:t> (участие </a:t>
            </a:r>
            <a:r>
              <a:rPr lang="ru-RU" sz="2000" dirty="0" smtClean="0">
                <a:latin typeface="+mj-lt"/>
              </a:rPr>
              <a:t>родителей в организации уголка, подборе литературы; консультации для родителей).</a:t>
            </a:r>
            <a:r>
              <a:rPr lang="ru-RU" sz="2000" dirty="0">
                <a:latin typeface="+mj-lt"/>
              </a:rPr>
              <a:t> </a:t>
            </a:r>
            <a:br>
              <a:rPr lang="ru-RU" sz="2000" dirty="0">
                <a:latin typeface="+mj-lt"/>
              </a:rPr>
            </a:br>
            <a:r>
              <a:rPr lang="ru-RU" sz="2000" b="1" dirty="0" smtClean="0">
                <a:latin typeface="+mj-lt"/>
              </a:rPr>
              <a:t/>
            </a:r>
            <a:br>
              <a:rPr lang="ru-RU" sz="2000" b="1" dirty="0" smtClean="0">
                <a:latin typeface="+mj-lt"/>
              </a:rPr>
            </a:br>
            <a:endParaRPr lang="ru-RU" sz="2000" b="1" dirty="0">
              <a:latin typeface="+mj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8669434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15489" y="111074"/>
            <a:ext cx="7748270" cy="15506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5"/>
              </a:spcBef>
            </a:pPr>
            <a:r>
              <a:rPr sz="5000" dirty="0">
                <a:solidFill>
                  <a:srgbClr val="000000"/>
                </a:solidFill>
                <a:latin typeface="Calibri"/>
                <a:cs typeface="Calibri"/>
              </a:rPr>
              <a:t>Правила </a:t>
            </a:r>
            <a:r>
              <a:rPr sz="5000" spc="-15" dirty="0">
                <a:solidFill>
                  <a:srgbClr val="000000"/>
                </a:solidFill>
                <a:latin typeface="Calibri"/>
                <a:cs typeface="Calibri"/>
              </a:rPr>
              <a:t>поведения </a:t>
            </a:r>
            <a:r>
              <a:rPr sz="5000" dirty="0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sz="5000" spc="-6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sz="5000" spc="-40" dirty="0">
                <a:solidFill>
                  <a:srgbClr val="000000"/>
                </a:solidFill>
                <a:latin typeface="Calibri"/>
                <a:cs typeface="Calibri"/>
              </a:rPr>
              <a:t>уголке</a:t>
            </a:r>
            <a:endParaRPr sz="5000">
              <a:latin typeface="Calibri"/>
              <a:cs typeface="Calibri"/>
            </a:endParaRPr>
          </a:p>
          <a:p>
            <a:pPr algn="ctr">
              <a:lnSpc>
                <a:spcPct val="100000"/>
              </a:lnSpc>
            </a:pPr>
            <a:r>
              <a:rPr sz="5000" spc="-5" dirty="0">
                <a:solidFill>
                  <a:srgbClr val="000000"/>
                </a:solidFill>
                <a:latin typeface="Calibri"/>
                <a:cs typeface="Calibri"/>
              </a:rPr>
              <a:t>экспериментирования</a:t>
            </a:r>
            <a:endParaRPr sz="50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2339340"/>
            <a:ext cx="5804916" cy="3645408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942332" y="2439923"/>
            <a:ext cx="5859779" cy="3710940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775450" y="352425"/>
            <a:ext cx="4343400" cy="34592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r>
              <a:rPr lang="ru-RU" sz="2000" b="1" dirty="0" smtClean="0"/>
              <a:t>Из группы «Заинька» привет!</a:t>
            </a:r>
            <a:br>
              <a:rPr lang="ru-RU" sz="2000" b="1" dirty="0" smtClean="0"/>
            </a:br>
            <a:r>
              <a:rPr lang="ru-RU" sz="2000" b="1" dirty="0" smtClean="0"/>
              <a:t>Совсем уж это ни секрет,</a:t>
            </a:r>
            <a:br>
              <a:rPr lang="ru-RU" sz="2000" b="1" dirty="0" smtClean="0"/>
            </a:br>
            <a:r>
              <a:rPr lang="ru-RU" sz="2000" b="1" dirty="0" smtClean="0"/>
              <a:t>Что мы лабораторию создали</a:t>
            </a:r>
            <a:br>
              <a:rPr lang="ru-RU" sz="2000" b="1" dirty="0" smtClean="0"/>
            </a:br>
            <a:r>
              <a:rPr lang="ru-RU" sz="2000" b="1" dirty="0" smtClean="0"/>
              <a:t>И много нового узнали.</a:t>
            </a:r>
            <a:br>
              <a:rPr lang="ru-RU" sz="2000" b="1" dirty="0" smtClean="0"/>
            </a:br>
            <a:r>
              <a:rPr lang="ru-RU" sz="2000" b="1" dirty="0" smtClean="0"/>
              <a:t>Ура! Эксперименты!</a:t>
            </a:r>
            <a:br>
              <a:rPr lang="ru-RU" sz="2000" b="1" dirty="0" smtClean="0"/>
            </a:br>
            <a:r>
              <a:rPr lang="ru-RU" sz="2000" b="1" dirty="0" smtClean="0"/>
              <a:t>Интересные моменты</a:t>
            </a:r>
            <a:r>
              <a:rPr lang="ru-RU" sz="2800" b="1" dirty="0" smtClean="0"/>
              <a:t>!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i="1" spc="-10" dirty="0" smtClean="0">
                <a:solidFill>
                  <a:srgbClr val="000000"/>
                </a:solidFill>
                <a:latin typeface="Monotype Corsiva"/>
                <a:cs typeface="Monotype Corsiva"/>
              </a:rPr>
              <a:t/>
            </a:r>
            <a:br>
              <a:rPr lang="ru-RU" sz="2800" i="1" spc="-10" dirty="0" smtClean="0">
                <a:solidFill>
                  <a:srgbClr val="000000"/>
                </a:solidFill>
                <a:latin typeface="Monotype Corsiva"/>
                <a:cs typeface="Monotype Corsiva"/>
              </a:rPr>
            </a:br>
            <a:endParaRPr sz="2800" dirty="0">
              <a:latin typeface="Monotype Corsiva"/>
              <a:cs typeface="Monotype Corsiva"/>
            </a:endParaRPr>
          </a:p>
        </p:txBody>
      </p:sp>
      <p:pic>
        <p:nvPicPr>
          <p:cNvPr id="1028" name="Picture 4" descr="E:\С маминого телефона\Экспериментирование\IMG_20171127_104846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3250" y="1724025"/>
            <a:ext cx="5892800" cy="4419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88051" y="276225"/>
            <a:ext cx="5319649" cy="22288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/>
            <a:r>
              <a:rPr lang="ru-RU" sz="2400" b="1" dirty="0" smtClean="0">
                <a:latin typeface="Segoe Script" pitchFamily="66" charset="0"/>
              </a:rPr>
              <a:t>Живёт в ней  Зайка- </a:t>
            </a:r>
            <a:r>
              <a:rPr lang="ru-RU" sz="2400" b="1" dirty="0" err="1" smtClean="0">
                <a:latin typeface="Segoe Script" pitchFamily="66" charset="0"/>
              </a:rPr>
              <a:t>Знайка</a:t>
            </a:r>
            <a:r>
              <a:rPr lang="ru-RU" sz="2400" b="1" dirty="0" smtClean="0">
                <a:latin typeface="Segoe Script" pitchFamily="66" charset="0"/>
              </a:rPr>
              <a:t>,</a:t>
            </a:r>
          </a:p>
          <a:p>
            <a:pPr algn="ctr"/>
            <a:r>
              <a:rPr lang="ru-RU" sz="2400" b="1" dirty="0" smtClean="0">
                <a:latin typeface="Segoe Script" pitchFamily="66" charset="0"/>
              </a:rPr>
              <a:t>Наш друг  и </a:t>
            </a:r>
            <a:r>
              <a:rPr lang="ru-RU" sz="2400" b="1" dirty="0" err="1" smtClean="0">
                <a:latin typeface="Segoe Script" pitchFamily="66" charset="0"/>
              </a:rPr>
              <a:t>помогайка</a:t>
            </a:r>
            <a:r>
              <a:rPr lang="ru-RU" sz="2400" b="1" dirty="0" smtClean="0">
                <a:latin typeface="Segoe Script" pitchFamily="66" charset="0"/>
              </a:rPr>
              <a:t>.</a:t>
            </a:r>
          </a:p>
          <a:p>
            <a:pPr algn="ctr"/>
            <a:r>
              <a:rPr lang="ru-RU" sz="2400" b="1" dirty="0" smtClean="0">
                <a:latin typeface="Segoe Script" pitchFamily="66" charset="0"/>
              </a:rPr>
              <a:t>Он помогает   знания добыть,</a:t>
            </a:r>
          </a:p>
          <a:p>
            <a:pPr algn="ctr"/>
            <a:r>
              <a:rPr lang="ru-RU" sz="2400" b="1" dirty="0" smtClean="0">
                <a:latin typeface="Segoe Script" pitchFamily="66" charset="0"/>
              </a:rPr>
              <a:t>На все вопросы ответы получить.</a:t>
            </a:r>
            <a:endParaRPr sz="2400" b="1" dirty="0">
              <a:latin typeface="Segoe Script" pitchFamily="66" charset="0"/>
              <a:cs typeface="Arial"/>
            </a:endParaRPr>
          </a:p>
        </p:txBody>
      </p:sp>
      <p:pic>
        <p:nvPicPr>
          <p:cNvPr id="8" name="Picture 2" descr="E:\С маминого телефона\Экспериментирование\IMG_20171122_172407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27650" y="2562225"/>
            <a:ext cx="5159375" cy="386953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3" descr="E:\С маминого телефона\Экспериментирование\IMG_20171122_172426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36650" y="1343025"/>
            <a:ext cx="3869531" cy="515937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07667" y="0"/>
            <a:ext cx="598995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403052"/>
                </a:solidFill>
                <a:latin typeface="Segoe Script"/>
                <a:cs typeface="Segoe Script"/>
              </a:rPr>
              <a:t>Чтобы </a:t>
            </a:r>
            <a:r>
              <a:rPr sz="2800" spc="-10" dirty="0">
                <a:solidFill>
                  <a:srgbClr val="403052"/>
                </a:solidFill>
                <a:latin typeface="Segoe Script"/>
                <a:cs typeface="Segoe Script"/>
              </a:rPr>
              <a:t>опыт</a:t>
            </a:r>
            <a:r>
              <a:rPr sz="2800" spc="40" dirty="0">
                <a:solidFill>
                  <a:srgbClr val="403052"/>
                </a:solidFill>
                <a:latin typeface="Segoe Script"/>
                <a:cs typeface="Segoe Script"/>
              </a:rPr>
              <a:t> </a:t>
            </a:r>
            <a:r>
              <a:rPr sz="2800" spc="-10" dirty="0">
                <a:solidFill>
                  <a:srgbClr val="403052"/>
                </a:solidFill>
                <a:latin typeface="Segoe Script"/>
                <a:cs typeface="Segoe Script"/>
              </a:rPr>
              <a:t>провести</a:t>
            </a:r>
            <a:endParaRPr sz="2800" dirty="0">
              <a:latin typeface="Segoe Script"/>
              <a:cs typeface="Segoe Script"/>
            </a:endParaRPr>
          </a:p>
          <a:p>
            <a:pPr marL="12700">
              <a:lnSpc>
                <a:spcPct val="100000"/>
              </a:lnSpc>
            </a:pPr>
            <a:r>
              <a:rPr sz="2800" spc="-5" dirty="0">
                <a:solidFill>
                  <a:srgbClr val="403052"/>
                </a:solidFill>
                <a:latin typeface="Segoe Script"/>
                <a:cs typeface="Segoe Script"/>
              </a:rPr>
              <a:t>Нужно быть</a:t>
            </a:r>
            <a:r>
              <a:rPr sz="2800" spc="5" dirty="0">
                <a:solidFill>
                  <a:srgbClr val="403052"/>
                </a:solidFill>
                <a:latin typeface="Segoe Script"/>
                <a:cs typeface="Segoe Script"/>
              </a:rPr>
              <a:t> </a:t>
            </a:r>
            <a:r>
              <a:rPr sz="2800" spc="-10" dirty="0">
                <a:solidFill>
                  <a:srgbClr val="403052"/>
                </a:solidFill>
                <a:latin typeface="Segoe Script"/>
                <a:cs typeface="Segoe Script"/>
              </a:rPr>
              <a:t>внимательным,</a:t>
            </a:r>
            <a:endParaRPr sz="2800" dirty="0">
              <a:latin typeface="Segoe Script"/>
              <a:cs typeface="Segoe Script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07667" y="824230"/>
            <a:ext cx="6692900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z="2800" spc="-5" dirty="0">
                <a:solidFill>
                  <a:srgbClr val="403052"/>
                </a:solidFill>
                <a:latin typeface="Segoe Script"/>
                <a:cs typeface="Segoe Script"/>
              </a:rPr>
              <a:t>Инструктаж </a:t>
            </a:r>
            <a:r>
              <a:rPr sz="2800" spc="-10" dirty="0">
                <a:solidFill>
                  <a:srgbClr val="403052"/>
                </a:solidFill>
                <a:latin typeface="Segoe Script"/>
                <a:cs typeface="Segoe Script"/>
              </a:rPr>
              <a:t>нам </a:t>
            </a:r>
            <a:r>
              <a:rPr sz="2800" spc="-5" dirty="0">
                <a:solidFill>
                  <a:srgbClr val="403052"/>
                </a:solidFill>
                <a:latin typeface="Segoe Script"/>
                <a:cs typeface="Segoe Script"/>
              </a:rPr>
              <a:t>всем </a:t>
            </a:r>
            <a:r>
              <a:rPr sz="2800" spc="-10" dirty="0">
                <a:solidFill>
                  <a:srgbClr val="403052"/>
                </a:solidFill>
                <a:latin typeface="Segoe Script"/>
                <a:cs typeface="Segoe Script"/>
              </a:rPr>
              <a:t>пройти  </a:t>
            </a:r>
            <a:r>
              <a:rPr sz="2800" spc="-5" dirty="0">
                <a:solidFill>
                  <a:srgbClr val="403052"/>
                </a:solidFill>
                <a:latin typeface="Segoe Script"/>
                <a:cs typeface="Segoe Script"/>
              </a:rPr>
              <a:t>По технике</a:t>
            </a:r>
            <a:r>
              <a:rPr sz="2800" spc="10" dirty="0">
                <a:solidFill>
                  <a:srgbClr val="403052"/>
                </a:solidFill>
                <a:latin typeface="Segoe Script"/>
                <a:cs typeface="Segoe Script"/>
              </a:rPr>
              <a:t> </a:t>
            </a:r>
            <a:r>
              <a:rPr sz="2800" spc="-10" dirty="0">
                <a:solidFill>
                  <a:srgbClr val="403052"/>
                </a:solidFill>
                <a:latin typeface="Segoe Script"/>
                <a:cs typeface="Segoe Script"/>
              </a:rPr>
              <a:t>безопасности!</a:t>
            </a:r>
            <a:endParaRPr sz="2800">
              <a:latin typeface="Segoe Script"/>
              <a:cs typeface="Segoe Script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028431" y="1912620"/>
            <a:ext cx="2584704" cy="1816608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8043671" y="137160"/>
            <a:ext cx="2554605" cy="1786255"/>
          </a:xfrm>
          <a:custGeom>
            <a:avLst/>
            <a:gdLst/>
            <a:ahLst/>
            <a:cxnLst/>
            <a:rect l="l" t="t" r="r" b="b"/>
            <a:pathLst>
              <a:path w="2554604" h="1786255">
                <a:moveTo>
                  <a:pt x="2400680" y="0"/>
                </a:moveTo>
                <a:lnTo>
                  <a:pt x="153543" y="0"/>
                </a:lnTo>
                <a:lnTo>
                  <a:pt x="104997" y="7824"/>
                </a:lnTo>
                <a:lnTo>
                  <a:pt x="62846" y="29614"/>
                </a:lnTo>
                <a:lnTo>
                  <a:pt x="29614" y="62846"/>
                </a:lnTo>
                <a:lnTo>
                  <a:pt x="7824" y="104997"/>
                </a:lnTo>
                <a:lnTo>
                  <a:pt x="0" y="153543"/>
                </a:lnTo>
                <a:lnTo>
                  <a:pt x="0" y="1632584"/>
                </a:lnTo>
                <a:lnTo>
                  <a:pt x="7824" y="1681130"/>
                </a:lnTo>
                <a:lnTo>
                  <a:pt x="29614" y="1723281"/>
                </a:lnTo>
                <a:lnTo>
                  <a:pt x="62846" y="1756513"/>
                </a:lnTo>
                <a:lnTo>
                  <a:pt x="104997" y="1778303"/>
                </a:lnTo>
                <a:lnTo>
                  <a:pt x="153543" y="1786127"/>
                </a:lnTo>
                <a:lnTo>
                  <a:pt x="2400680" y="1786127"/>
                </a:lnTo>
                <a:lnTo>
                  <a:pt x="2449226" y="1778303"/>
                </a:lnTo>
                <a:lnTo>
                  <a:pt x="2491377" y="1756513"/>
                </a:lnTo>
                <a:lnTo>
                  <a:pt x="2524609" y="1723281"/>
                </a:lnTo>
                <a:lnTo>
                  <a:pt x="2546399" y="1681130"/>
                </a:lnTo>
                <a:lnTo>
                  <a:pt x="2554224" y="1632584"/>
                </a:lnTo>
                <a:lnTo>
                  <a:pt x="2554224" y="153543"/>
                </a:lnTo>
                <a:lnTo>
                  <a:pt x="2546399" y="104997"/>
                </a:lnTo>
                <a:lnTo>
                  <a:pt x="2524609" y="62846"/>
                </a:lnTo>
                <a:lnTo>
                  <a:pt x="2491377" y="29614"/>
                </a:lnTo>
                <a:lnTo>
                  <a:pt x="2449226" y="7824"/>
                </a:lnTo>
                <a:lnTo>
                  <a:pt x="2400680" y="0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/>
          <p:nvPr/>
        </p:nvSpPr>
        <p:spPr>
          <a:xfrm>
            <a:off x="8070850" y="200025"/>
            <a:ext cx="2554224" cy="1786127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7" name="object 7"/>
          <p:cNvSpPr/>
          <p:nvPr/>
        </p:nvSpPr>
        <p:spPr>
          <a:xfrm>
            <a:off x="242315" y="3846576"/>
            <a:ext cx="2388108" cy="1679448"/>
          </a:xfrm>
          <a:prstGeom prst="rect">
            <a:avLst/>
          </a:prstGeom>
          <a:blipFill>
            <a:blip r:embed="rId4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257556" y="2208276"/>
            <a:ext cx="2357755" cy="1649095"/>
          </a:xfrm>
          <a:custGeom>
            <a:avLst/>
            <a:gdLst/>
            <a:ahLst/>
            <a:cxnLst/>
            <a:rect l="l" t="t" r="r" b="b"/>
            <a:pathLst>
              <a:path w="2357755" h="1649095">
                <a:moveTo>
                  <a:pt x="2215896" y="0"/>
                </a:moveTo>
                <a:lnTo>
                  <a:pt x="141706" y="0"/>
                </a:lnTo>
                <a:lnTo>
                  <a:pt x="96918" y="7229"/>
                </a:lnTo>
                <a:lnTo>
                  <a:pt x="58018" y="27358"/>
                </a:lnTo>
                <a:lnTo>
                  <a:pt x="27342" y="58046"/>
                </a:lnTo>
                <a:lnTo>
                  <a:pt x="7224" y="96950"/>
                </a:lnTo>
                <a:lnTo>
                  <a:pt x="0" y="141732"/>
                </a:lnTo>
                <a:lnTo>
                  <a:pt x="0" y="1507236"/>
                </a:lnTo>
                <a:lnTo>
                  <a:pt x="7224" y="1552017"/>
                </a:lnTo>
                <a:lnTo>
                  <a:pt x="27342" y="1590921"/>
                </a:lnTo>
                <a:lnTo>
                  <a:pt x="58018" y="1621609"/>
                </a:lnTo>
                <a:lnTo>
                  <a:pt x="96918" y="1641738"/>
                </a:lnTo>
                <a:lnTo>
                  <a:pt x="141706" y="1648967"/>
                </a:lnTo>
                <a:lnTo>
                  <a:pt x="2215896" y="1648967"/>
                </a:lnTo>
                <a:lnTo>
                  <a:pt x="2260677" y="1641738"/>
                </a:lnTo>
                <a:lnTo>
                  <a:pt x="2299581" y="1621609"/>
                </a:lnTo>
                <a:lnTo>
                  <a:pt x="2330269" y="1590921"/>
                </a:lnTo>
                <a:lnTo>
                  <a:pt x="2350398" y="1552017"/>
                </a:lnTo>
                <a:lnTo>
                  <a:pt x="2357628" y="1507236"/>
                </a:lnTo>
                <a:lnTo>
                  <a:pt x="2357628" y="141732"/>
                </a:lnTo>
                <a:lnTo>
                  <a:pt x="2350398" y="96950"/>
                </a:lnTo>
                <a:lnTo>
                  <a:pt x="2330269" y="58046"/>
                </a:lnTo>
                <a:lnTo>
                  <a:pt x="2299581" y="27358"/>
                </a:lnTo>
                <a:lnTo>
                  <a:pt x="2260677" y="7229"/>
                </a:lnTo>
                <a:lnTo>
                  <a:pt x="2215896" y="0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9" name="object 9"/>
          <p:cNvSpPr/>
          <p:nvPr/>
        </p:nvSpPr>
        <p:spPr>
          <a:xfrm>
            <a:off x="222250" y="1952625"/>
            <a:ext cx="3429000" cy="1981200"/>
          </a:xfrm>
          <a:prstGeom prst="rect">
            <a:avLst/>
          </a:prstGeom>
          <a:blipFill>
            <a:blip r:embed="rId5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/>
          <p:nvPr/>
        </p:nvSpPr>
        <p:spPr>
          <a:xfrm>
            <a:off x="222250" y="1952625"/>
            <a:ext cx="3581400" cy="2133600"/>
          </a:xfrm>
          <a:prstGeom prst="rect">
            <a:avLst/>
          </a:prstGeom>
          <a:blipFill>
            <a:blip r:embed="rId6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1" name="object 11"/>
          <p:cNvSpPr/>
          <p:nvPr/>
        </p:nvSpPr>
        <p:spPr>
          <a:xfrm>
            <a:off x="0" y="4086225"/>
            <a:ext cx="3803650" cy="2514600"/>
          </a:xfrm>
          <a:custGeom>
            <a:avLst/>
            <a:gdLst/>
            <a:ahLst/>
            <a:cxnLst/>
            <a:rect l="l" t="t" r="r" b="b"/>
            <a:pathLst>
              <a:path w="2452370" h="1714500">
                <a:moveTo>
                  <a:pt x="2304796" y="0"/>
                </a:moveTo>
                <a:lnTo>
                  <a:pt x="147319" y="0"/>
                </a:lnTo>
                <a:lnTo>
                  <a:pt x="100738" y="7506"/>
                </a:lnTo>
                <a:lnTo>
                  <a:pt x="60295" y="28411"/>
                </a:lnTo>
                <a:lnTo>
                  <a:pt x="28411" y="60295"/>
                </a:lnTo>
                <a:lnTo>
                  <a:pt x="7506" y="100738"/>
                </a:lnTo>
                <a:lnTo>
                  <a:pt x="0" y="147319"/>
                </a:lnTo>
                <a:lnTo>
                  <a:pt x="0" y="1567179"/>
                </a:lnTo>
                <a:lnTo>
                  <a:pt x="7506" y="1613761"/>
                </a:lnTo>
                <a:lnTo>
                  <a:pt x="28411" y="1654204"/>
                </a:lnTo>
                <a:lnTo>
                  <a:pt x="60295" y="1686088"/>
                </a:lnTo>
                <a:lnTo>
                  <a:pt x="100738" y="1706993"/>
                </a:lnTo>
                <a:lnTo>
                  <a:pt x="147319" y="1714500"/>
                </a:lnTo>
                <a:lnTo>
                  <a:pt x="2304796" y="1714500"/>
                </a:lnTo>
                <a:lnTo>
                  <a:pt x="2351377" y="1706993"/>
                </a:lnTo>
                <a:lnTo>
                  <a:pt x="2391820" y="1686088"/>
                </a:lnTo>
                <a:lnTo>
                  <a:pt x="2423704" y="1654204"/>
                </a:lnTo>
                <a:lnTo>
                  <a:pt x="2444609" y="1613761"/>
                </a:lnTo>
                <a:lnTo>
                  <a:pt x="2452116" y="1567179"/>
                </a:lnTo>
                <a:lnTo>
                  <a:pt x="2452116" y="147319"/>
                </a:lnTo>
                <a:lnTo>
                  <a:pt x="2444609" y="100738"/>
                </a:lnTo>
                <a:lnTo>
                  <a:pt x="2423704" y="60295"/>
                </a:lnTo>
                <a:lnTo>
                  <a:pt x="2391820" y="28411"/>
                </a:lnTo>
                <a:lnTo>
                  <a:pt x="2351377" y="7506"/>
                </a:lnTo>
                <a:lnTo>
                  <a:pt x="2304796" y="0"/>
                </a:lnTo>
                <a:close/>
              </a:path>
            </a:pathLst>
          </a:custGeom>
          <a:solidFill>
            <a:srgbClr val="ECECEC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/>
          <p:nvPr/>
        </p:nvSpPr>
        <p:spPr>
          <a:xfrm>
            <a:off x="222250" y="4086225"/>
            <a:ext cx="3429000" cy="2397530"/>
          </a:xfrm>
          <a:prstGeom prst="rect">
            <a:avLst/>
          </a:prstGeom>
          <a:blipFill>
            <a:blip r:embed="rId7" cstate="email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026" name="Picture 2" descr="E:\С маминого телефона\Экспериментирование\IMG_20171127_102330_HDR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4565650" y="2257425"/>
            <a:ext cx="5994401" cy="4114800"/>
          </a:xfrm>
          <a:prstGeom prst="octagon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4184650" y="276225"/>
            <a:ext cx="6029452" cy="173701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l"/>
            <a:r>
              <a:rPr lang="ru-RU" sz="2800" b="1" dirty="0" smtClean="0"/>
              <a:t>Телескоп с зеркальным оком</a:t>
            </a:r>
            <a:br>
              <a:rPr lang="ru-RU" sz="2800" b="1" dirty="0" smtClean="0"/>
            </a:br>
            <a:r>
              <a:rPr lang="ru-RU" sz="2800" b="1" dirty="0" smtClean="0"/>
              <a:t>В нашей группе возле окон!</a:t>
            </a:r>
            <a:br>
              <a:rPr lang="ru-RU" sz="2800" b="1" dirty="0" smtClean="0"/>
            </a:br>
            <a:r>
              <a:rPr lang="ru-RU" sz="2800" b="1" dirty="0" smtClean="0"/>
              <a:t>Близко видели мы в нём</a:t>
            </a:r>
            <a:br>
              <a:rPr lang="ru-RU" sz="2800" b="1" dirty="0" smtClean="0"/>
            </a:br>
            <a:r>
              <a:rPr lang="ru-RU" sz="2800" b="1" dirty="0" smtClean="0"/>
              <a:t>Весь наш Выборный район.</a:t>
            </a:r>
            <a:endParaRPr lang="ru-RU" sz="2800" b="1" dirty="0"/>
          </a:p>
        </p:txBody>
      </p:sp>
      <p:pic>
        <p:nvPicPr>
          <p:cNvPr id="2051" name="Picture 3" descr="E:\С маминого телефона\Экспериментирование\IMG_20171123_121656_HD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596500">
            <a:off x="797575" y="1475522"/>
            <a:ext cx="3370364" cy="4493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2" name="Picture 4" descr="E:\С маминого телефона\Экспериментирование\IMG_20171123_121505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18250" y="2105025"/>
            <a:ext cx="3270250" cy="43603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466</TotalTime>
  <Words>379</Words>
  <Application>Microsoft Office PowerPoint</Application>
  <PresentationFormat>Произвольный</PresentationFormat>
  <Paragraphs>70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Office Theme</vt:lpstr>
      <vt:lpstr>муниципальное казенное дошкольное образовательное учреждение города Новосибирска  «Детский сад № 498 комбинированного вида»</vt:lpstr>
      <vt:lpstr>     Цель исследовательской деятельности – сформировать у дошкольников основные ключевые компетенции, способность к исследовательскому типу мышления.</vt:lpstr>
      <vt:lpstr>Задачи исследовательской деятельности:</vt:lpstr>
      <vt:lpstr>Одним из эффективных методов исследовательской деятельности  является метод экспериментирования.   Содержание опытно – экспериментальной деятельности построено из четырёх блоков педагогического процесса.  1.Организованная образовательная деятельность с детьми (плановые эксперименты). Для последовательного поэтапного развития у детей исследовательских способностей, воспитателями разработан перспективный план работы на год.  2. Совместная деятельность с детьми (наблюдения, труд, художественное творчество).   3. Самостоятельная деятельность детей (работа в лаборатории «Зайки-Знайки» – экспериментальный уголок).  4. Совместная работа с родителями (участие родителей в организации уголка, подборе литературы; консультации для родителей).   </vt:lpstr>
      <vt:lpstr>Правила поведения в уголке экспериментирования</vt:lpstr>
      <vt:lpstr>Из группы «Заинька» привет! Совсем уж это ни секрет, Что мы лабораторию создали И много нового узнали. Ура! Эксперименты! Интересные моменты!  </vt:lpstr>
      <vt:lpstr>Слайд 7</vt:lpstr>
      <vt:lpstr>Слайд 8</vt:lpstr>
      <vt:lpstr>Телескоп с зеркальным оком В нашей группе возле окон! Близко видели мы в нём Весь наш Выборный район.</vt:lpstr>
      <vt:lpstr>Апельсина мы два взяли, На плавучесть проверяли. С кожурою - не тонул,  Без кожурки - утонул! Думали, гадали, Ещё раз проверяли. А плавучесть апельсина – Воздух в корке – вот причина!</vt:lpstr>
      <vt:lpstr>Шарик тканью мы потрём, Магнетизм в нём создаём. Липнет к шарику бумага! Дрессировка то, что надо!</vt:lpstr>
      <vt:lpstr>Полезные ископаемые мы изучали, Их на прочность проверяли. Гранит прочен и упруг, Строителям – надёжный друг. Хрупкий уголь-чародей, Нам он нужен для печей.</vt:lpstr>
      <vt:lpstr>Чёрный уголёк мы взяли, Им забавно рисовали. Как у первобытных людей! Без цветных карандашей!</vt:lpstr>
      <vt:lpstr>Камни драгоценные: алмазы и рубины Добывают под землёй умные машины. Вырастим сами мы кристалл из соли, Наблюдать и ждать нам хватит воли.</vt:lpstr>
      <vt:lpstr>«Откуда шторм берётся в море?» - С ребятами мы рассуждали. И вот стакан с водой и трубочка. Ура!!! Мы шторм создали! </vt:lpstr>
      <vt:lpstr>В садоводов превратились, Лук с геранью посадили. Как растёт всё – наблюдаем, Огород наш поливаем. Зимой будут витамины! Приходите, угостим мы.</vt:lpstr>
      <vt:lpstr>С ребятами мы создавали  Цветное молоко. Вы не поверите, друзья, Умеет танцевать оно! Ведь «Фери» жир расщепляет, Узоры делать заставляет.</vt:lpstr>
      <vt:lpstr>Слайд 18</vt:lpstr>
      <vt:lpstr>Слайд 19</vt:lpstr>
      <vt:lpstr>Слайд 20</vt:lpstr>
      <vt:lpstr>Слайд 21</vt:lpstr>
      <vt:lpstr>Слайд 22</vt:lpstr>
      <vt:lpstr>Все опыты зарисовали. Как много мы узнали!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Федотова Виктория Александровна</dc:creator>
  <cp:lastModifiedBy>Admin</cp:lastModifiedBy>
  <cp:revision>79</cp:revision>
  <dcterms:created xsi:type="dcterms:W3CDTF">2017-11-27T10:27:21Z</dcterms:created>
  <dcterms:modified xsi:type="dcterms:W3CDTF">2020-01-06T13:51:33Z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2017-01-11T00:00:00Z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2017-11-27T00:00:00Z</vt:filetime>
  </property>
  <property fmtid="{D5CDD505-2E9C-101B-9397-08002B2CF9AE}" pid="5" name="NXPowerLiteLastOptimized">
    <vt:lpwstr>3209496</vt:lpwstr>
  </property>
  <property fmtid="{D5CDD505-2E9C-101B-9397-08002B2CF9AE}" pid="6" name="NXPowerLiteSettings">
    <vt:lpwstr>C7000400038000</vt:lpwstr>
  </property>
  <property fmtid="{D5CDD505-2E9C-101B-9397-08002B2CF9AE}" pid="7" name="NXPowerLiteVersion">
    <vt:lpwstr>S8.2.3</vt:lpwstr>
  </property>
</Properties>
</file>