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5"/>
  </p:notesMasterIdLst>
  <p:sldIdLst>
    <p:sldId id="256" r:id="rId2"/>
    <p:sldId id="260" r:id="rId3"/>
    <p:sldId id="264" r:id="rId4"/>
    <p:sldId id="282" r:id="rId5"/>
    <p:sldId id="258" r:id="rId6"/>
    <p:sldId id="259" r:id="rId7"/>
    <p:sldId id="273" r:id="rId8"/>
    <p:sldId id="261" r:id="rId9"/>
    <p:sldId id="263" r:id="rId10"/>
    <p:sldId id="266" r:id="rId11"/>
    <p:sldId id="262" r:id="rId12"/>
    <p:sldId id="277" r:id="rId13"/>
    <p:sldId id="318" r:id="rId14"/>
    <p:sldId id="315" r:id="rId15"/>
    <p:sldId id="316" r:id="rId16"/>
    <p:sldId id="317" r:id="rId17"/>
    <p:sldId id="321" r:id="rId18"/>
    <p:sldId id="320" r:id="rId19"/>
    <p:sldId id="278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322" r:id="rId28"/>
    <p:sldId id="323" r:id="rId29"/>
    <p:sldId id="299" r:id="rId30"/>
    <p:sldId id="300" r:id="rId31"/>
    <p:sldId id="301" r:id="rId32"/>
    <p:sldId id="304" r:id="rId33"/>
    <p:sldId id="305" r:id="rId34"/>
    <p:sldId id="306" r:id="rId35"/>
    <p:sldId id="307" r:id="rId36"/>
    <p:sldId id="309" r:id="rId37"/>
    <p:sldId id="311" r:id="rId38"/>
    <p:sldId id="313" r:id="rId39"/>
    <p:sldId id="312" r:id="rId40"/>
    <p:sldId id="310" r:id="rId41"/>
    <p:sldId id="289" r:id="rId42"/>
    <p:sldId id="272" r:id="rId43"/>
    <p:sldId id="286" r:id="rId4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02F8E"/>
    <a:srgbClr val="B0CB0F"/>
    <a:srgbClr val="80EDF2"/>
    <a:srgbClr val="FFFFFF"/>
    <a:srgbClr val="007A37"/>
    <a:srgbClr val="F7F2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88" autoAdjust="0"/>
    <p:restoredTop sz="94624" autoAdjust="0"/>
  </p:normalViewPr>
  <p:slideViewPr>
    <p:cSldViewPr>
      <p:cViewPr varScale="1">
        <p:scale>
          <a:sx n="48" d="100"/>
          <a:sy n="48" d="100"/>
        </p:scale>
        <p:origin x="1301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7C228E-D490-47C6-AE76-3AF21F847303}" type="datetimeFigureOut">
              <a:rPr lang="ru-RU" smtClean="0"/>
              <a:pPr/>
              <a:t>06.01.2020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67E6B0-961E-4794-9C4E-F1DDE7B7362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1031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67E6B0-961E-4794-9C4E-F1DDE7B7362F}" type="slidenum">
              <a:rPr lang="ru-RU" smtClean="0"/>
              <a:pPr/>
              <a:t>42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6FBD6-E812-4C55-B689-08205A070F8A}" type="datetimeFigureOut">
              <a:rPr lang="ru-RU"/>
              <a:pPr>
                <a:defRPr/>
              </a:pPr>
              <a:t>06.01.2020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8D976-59C3-496A-A427-88FB2A1B25F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1FA2C-8968-4983-A4E3-5D92F14C7C6D}" type="datetimeFigureOut">
              <a:rPr lang="ru-RU"/>
              <a:pPr>
                <a:defRPr/>
              </a:pPr>
              <a:t>06.01.2020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20981-97CA-4A0B-B870-FD03EF52A2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9577F-F81C-41FF-99A5-7025AD74F6D2}" type="datetimeFigureOut">
              <a:rPr lang="ru-RU"/>
              <a:pPr>
                <a:defRPr/>
              </a:pPr>
              <a:t>06.01.2020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5EF167-F8CB-4B67-9BF3-1ECB1B852B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1FDC1-F62B-4BC7-9832-628AF2D216EE}" type="datetimeFigureOut">
              <a:rPr lang="ru-RU"/>
              <a:pPr>
                <a:defRPr/>
              </a:pPr>
              <a:t>06.01.2020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AC30A-623A-41FB-88A4-7CB33BEF47A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94F93-1EFD-4479-80FB-629ED66BC777}" type="datetimeFigureOut">
              <a:rPr lang="ru-RU"/>
              <a:pPr>
                <a:defRPr/>
              </a:pPr>
              <a:t>06.01.2020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B0420-2AAC-4B49-9D7D-5CEBD14215A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E72BCE-D082-4CF1-BE47-304A5DF27273}" type="datetimeFigureOut">
              <a:rPr lang="ru-RU"/>
              <a:pPr>
                <a:defRPr/>
              </a:pPr>
              <a:t>06.01.2020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B12EB-09CA-46A1-BEB8-53812E9C4E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90EBB-9B92-4678-A19F-1FA134B46896}" type="datetimeFigureOut">
              <a:rPr lang="ru-RU"/>
              <a:pPr>
                <a:defRPr/>
              </a:pPr>
              <a:t>06.01.2020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EF11D-6484-4CF2-84DF-D989F917298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183B2-577B-4DD6-98E6-08F2807DD642}" type="datetimeFigureOut">
              <a:rPr lang="ru-RU"/>
              <a:pPr>
                <a:defRPr/>
              </a:pPr>
              <a:t>06.01.2020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54F0D-ED2C-4EBB-A5AF-8106164523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BB9BEB-5A5D-4A05-B3A5-A84CC21855D9}" type="datetimeFigureOut">
              <a:rPr lang="ru-RU"/>
              <a:pPr>
                <a:defRPr/>
              </a:pPr>
              <a:t>06.01.2020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64327B-C481-4A0B-82BF-78F25ABB7D0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E97F54-1CE7-46D0-94BB-03E3948B1ADD}" type="datetimeFigureOut">
              <a:rPr lang="ru-RU"/>
              <a:pPr>
                <a:defRPr/>
              </a:pPr>
              <a:t>06.01.2020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8BBC0D-80BA-4199-9925-F356E614F1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50D00-7657-4CC9-BAB5-B891446F26BC}" type="datetimeFigureOut">
              <a:rPr lang="ru-RU"/>
              <a:pPr>
                <a:defRPr/>
              </a:pPr>
              <a:t>06.01.2020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9D0E5-98BD-4901-B60B-7010A16067C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4390933-7F25-480E-B70C-C691C9345AD0}" type="datetimeFigureOut">
              <a:rPr lang="ru-RU"/>
              <a:pPr>
                <a:defRPr/>
              </a:pPr>
              <a:t>06.01.2020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3D5AAD0-6637-4204-ABCD-065E42993DF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Box 7"/>
          <p:cNvSpPr txBox="1">
            <a:spLocks noChangeArrowheads="1"/>
          </p:cNvSpPr>
          <p:nvPr/>
        </p:nvSpPr>
        <p:spPr bwMode="auto">
          <a:xfrm>
            <a:off x="4929188" y="5072063"/>
            <a:ext cx="4214812" cy="30777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dirty="0">
              <a:solidFill>
                <a:srgbClr val="00206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054" name="TextBox 8"/>
          <p:cNvSpPr txBox="1">
            <a:spLocks noChangeArrowheads="1"/>
          </p:cNvSpPr>
          <p:nvPr/>
        </p:nvSpPr>
        <p:spPr bwMode="auto">
          <a:xfrm>
            <a:off x="3428992" y="5786454"/>
            <a:ext cx="1428750" cy="33855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 dirty="0">
              <a:solidFill>
                <a:srgbClr val="00206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10" name="WordArt 23"/>
          <p:cNvSpPr>
            <a:spLocks noChangeArrowheads="1" noChangeShapeType="1" noTextEdit="1"/>
          </p:cNvSpPr>
          <p:nvPr/>
        </p:nvSpPr>
        <p:spPr bwMode="auto">
          <a:xfrm>
            <a:off x="857250" y="1785938"/>
            <a:ext cx="7523163" cy="10001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32824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00042"/>
            <a:ext cx="8286807" cy="3071834"/>
          </a:xfrm>
          <a:prstGeom prst="rect">
            <a:avLst/>
          </a:prstGeom>
          <a:noFill/>
        </p:spPr>
        <p:txBody>
          <a:bodyPr>
            <a:prstTxWarp prst="textCurveUp">
              <a:avLst/>
            </a:prstTxWarp>
            <a:spAutoFit/>
          </a:bodyPr>
          <a:lstStyle/>
          <a:p>
            <a:pPr algn="ctr">
              <a:defRPr/>
            </a:pPr>
            <a:r>
              <a:rPr lang="ru-RU" sz="32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Информационно-ис</a:t>
            </a:r>
            <a:r>
              <a:rPr lang="en-US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32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ледовательский</a:t>
            </a: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  проект </a:t>
            </a:r>
          </a:p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«Мы спасатели природы»</a:t>
            </a:r>
          </a:p>
        </p:txBody>
      </p:sp>
      <p:sp>
        <p:nvSpPr>
          <p:cNvPr id="2057" name="TextBox 8"/>
          <p:cNvSpPr txBox="1">
            <a:spLocks noChangeArrowheads="1"/>
          </p:cNvSpPr>
          <p:nvPr/>
        </p:nvSpPr>
        <p:spPr bwMode="auto">
          <a:xfrm>
            <a:off x="214284" y="3344348"/>
            <a:ext cx="8286806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2400" b="1" dirty="0">
              <a:solidFill>
                <a:srgbClr val="002060"/>
              </a:solidFill>
              <a:latin typeface="Times New Roman" pitchFamily="16" charset="0"/>
              <a:cs typeface="Times New Roman" pitchFamily="16" charset="0"/>
            </a:endParaRP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 Участники проекта: воспитанники группы, </a:t>
            </a: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педагоги, родители.</a:t>
            </a:r>
          </a:p>
          <a:p>
            <a:pPr algn="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Подготовила: Фисюкова Е.П.</a:t>
            </a: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0"/>
            <a:ext cx="792961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автономное учреждение «Детский сад № 7 «Золушка» </a:t>
            </a:r>
          </a:p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г. Тынды Амурской области </a:t>
            </a:r>
          </a:p>
        </p:txBody>
      </p:sp>
      <p:pic>
        <p:nvPicPr>
          <p:cNvPr id="1026" name="Picture 2" descr="M:\проект мусор\картинки для презентации\297e433b9e2701a05ef91c01f0d2a9c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000504"/>
            <a:ext cx="1408774" cy="187165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293" name="Группа 5"/>
          <p:cNvGrpSpPr>
            <a:grpSpLocks/>
          </p:cNvGrpSpPr>
          <p:nvPr/>
        </p:nvGrpSpPr>
        <p:grpSpPr bwMode="auto">
          <a:xfrm>
            <a:off x="357188" y="1000125"/>
            <a:ext cx="8318500" cy="4978400"/>
            <a:chOff x="357158" y="279392"/>
            <a:chExt cx="8318531" cy="5752081"/>
          </a:xfrm>
        </p:grpSpPr>
        <p:sp>
          <p:nvSpPr>
            <p:cNvPr id="7" name="Скругленный прямоугольник 6"/>
            <p:cNvSpPr/>
            <p:nvPr/>
          </p:nvSpPr>
          <p:spPr>
            <a:xfrm>
              <a:off x="1285848" y="279392"/>
              <a:ext cx="6553224" cy="1131708"/>
            </a:xfrm>
            <a:prstGeom prst="roundRect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4000" b="1" dirty="0">
                  <a:solidFill>
                    <a:srgbClr val="002F8E"/>
                  </a:solidFill>
                  <a:latin typeface="Times New Roman" pitchFamily="18" charset="0"/>
                  <a:cs typeface="Times New Roman" pitchFamily="18" charset="0"/>
                </a:rPr>
                <a:t>Механизмы реализации</a:t>
              </a:r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6286492" y="2276847"/>
              <a:ext cx="2389197" cy="1129873"/>
            </a:xfrm>
            <a:prstGeom prst="roundRect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Продуктивная деятельность</a:t>
              </a:r>
            </a:p>
          </p:txBody>
        </p:sp>
        <p:sp>
          <p:nvSpPr>
            <p:cNvPr id="9" name="Скругленный прямоугольник 8"/>
            <p:cNvSpPr/>
            <p:nvPr/>
          </p:nvSpPr>
          <p:spPr>
            <a:xfrm>
              <a:off x="357158" y="2276847"/>
              <a:ext cx="2325696" cy="1129873"/>
            </a:xfrm>
            <a:prstGeom prst="roundRect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Игровая деятельность</a:t>
              </a:r>
            </a:p>
          </p:txBody>
        </p:sp>
        <p:sp>
          <p:nvSpPr>
            <p:cNvPr id="10" name="Скругленный прямоугольник 9"/>
            <p:cNvSpPr/>
            <p:nvPr/>
          </p:nvSpPr>
          <p:spPr>
            <a:xfrm>
              <a:off x="1431899" y="3573632"/>
              <a:ext cx="2401897" cy="1129873"/>
            </a:xfrm>
            <a:prstGeom prst="roundRect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Опыты и эксперименты</a:t>
              </a: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5435589" y="3604814"/>
              <a:ext cx="2636848" cy="1129873"/>
            </a:xfrm>
            <a:prstGeom prst="roundRect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Познавательно-речевая деятельность</a:t>
              </a:r>
            </a:p>
          </p:txBody>
        </p:sp>
        <p:cxnSp>
          <p:nvCxnSpPr>
            <p:cNvPr id="13" name="Прямая со стрелкой 12"/>
            <p:cNvCxnSpPr>
              <a:endCxn id="8" idx="0"/>
            </p:cNvCxnSpPr>
            <p:nvPr/>
          </p:nvCxnSpPr>
          <p:spPr>
            <a:xfrm rot="16200000" flipH="1">
              <a:off x="6823579" y="1618542"/>
              <a:ext cx="783208" cy="533402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>
              <a:endCxn id="9" idx="0"/>
            </p:cNvCxnSpPr>
            <p:nvPr/>
          </p:nvCxnSpPr>
          <p:spPr>
            <a:xfrm rot="10800000" flipV="1">
              <a:off x="1520799" y="1493639"/>
              <a:ext cx="890591" cy="783208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Прямая со стрелкой 14"/>
            <p:cNvCxnSpPr/>
            <p:nvPr/>
          </p:nvCxnSpPr>
          <p:spPr>
            <a:xfrm>
              <a:off x="5219688" y="1493639"/>
              <a:ext cx="901703" cy="2079994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 стрелкой 15"/>
            <p:cNvCxnSpPr/>
            <p:nvPr/>
          </p:nvCxnSpPr>
          <p:spPr>
            <a:xfrm rot="5400000">
              <a:off x="2431354" y="2062640"/>
              <a:ext cx="2087330" cy="949329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Скругленный прямоугольник 16"/>
            <p:cNvSpPr/>
            <p:nvPr/>
          </p:nvSpPr>
          <p:spPr>
            <a:xfrm>
              <a:off x="3143230" y="4901600"/>
              <a:ext cx="2616210" cy="1129873"/>
            </a:xfrm>
            <a:prstGeom prst="roundRect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ru-RU" sz="2400" b="1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Работа с родителями</a:t>
              </a:r>
            </a:p>
          </p:txBody>
        </p:sp>
        <p:cxnSp>
          <p:nvCxnSpPr>
            <p:cNvPr id="18" name="Прямая со стрелкой 17"/>
            <p:cNvCxnSpPr/>
            <p:nvPr/>
          </p:nvCxnSpPr>
          <p:spPr>
            <a:xfrm rot="16200000" flipH="1">
              <a:off x="2844209" y="3173823"/>
              <a:ext cx="3384116" cy="71437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 spd="slow"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500034" y="1071546"/>
            <a:ext cx="821537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b="1" dirty="0">
                <a:solidFill>
                  <a:srgbClr val="002F8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Этапы реализации проекта</a:t>
            </a:r>
            <a:endParaRPr lang="ru-RU" sz="4000" b="1" spc="300" dirty="0">
              <a:solidFill>
                <a:srgbClr val="002F8E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428625" y="2428875"/>
            <a:ext cx="8215313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normAutofit fontScale="8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sz="3200" b="1" spc="300" dirty="0">
              <a:solidFill>
                <a:srgbClr val="FFC000"/>
              </a:solidFill>
              <a:effectLst>
                <a:glow rad="139700">
                  <a:schemeClr val="accent5">
                    <a:satMod val="175000"/>
                    <a:alpha val="40000"/>
                  </a:schemeClr>
                </a:glow>
              </a:effectLst>
              <a:latin typeface="Monotype Corsiva" pitchFamily="66" charset="0"/>
              <a:ea typeface="+mj-ea"/>
              <a:cs typeface="+mj-cs"/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 bwMode="auto">
          <a:xfrm>
            <a:off x="357158" y="1785926"/>
            <a:ext cx="8286808" cy="3929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algn="ctr" eaLnBrk="0" hangingPunct="0">
              <a:spcBef>
                <a:spcPct val="20000"/>
              </a:spcBef>
              <a:defRPr/>
            </a:pPr>
            <a:r>
              <a:rPr lang="ru-RU" sz="2800" b="1" u="sng" dirty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Подготовительный</a:t>
            </a:r>
            <a:r>
              <a:rPr lang="ru-RU" sz="2400" b="1" dirty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 algn="ctr" eaLnBrk="0" hangingPunct="0">
              <a:spcBef>
                <a:spcPct val="20000"/>
              </a:spcBef>
              <a:defRPr/>
            </a:pPr>
            <a:endParaRPr lang="ru-RU" sz="1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Постановка целей, определение актуальности и значимости проекта.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Подбор и изучение методической литературы по теме проекта «Энциклопедия Почемучки», «Мусорная фантазия» В. А. Усачева.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Подбор наглядно-дидактического материала; художественной литературы; дидактических игр.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Составление плана мероприятий с детьми и их родителями;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Разработка конспектов, занятий, презентаций, наблюдений и экскурсий по теме с детьми 5-6 лет.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Разработка консультаций  для родителей.</a:t>
            </a:r>
          </a:p>
          <a:p>
            <a:pPr lvl="0"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Организация развивающей среды в группе (пополнить уголок творчества  бросовым материалом).</a:t>
            </a:r>
          </a:p>
          <a:p>
            <a:pPr>
              <a:defRPr/>
            </a:pPr>
            <a:endParaRPr lang="ru-RU" sz="2400" dirty="0"/>
          </a:p>
          <a:p>
            <a:pPr eaLnBrk="0" hangingPunct="0">
              <a:spcBef>
                <a:spcPct val="20000"/>
              </a:spcBef>
              <a:buFont typeface="Arial" charset="0"/>
              <a:buNone/>
              <a:defRPr/>
            </a:pPr>
            <a:endParaRPr lang="ru-RU" sz="2400" b="1" dirty="0">
              <a:solidFill>
                <a:srgbClr val="002060"/>
              </a:solidFill>
              <a:latin typeface="+mj-lt"/>
            </a:endParaRPr>
          </a:p>
        </p:txBody>
      </p:sp>
    </p:spTree>
  </p:cSld>
  <p:clrMapOvr>
    <a:masterClrMapping/>
  </p:clrMapOvr>
  <p:transition spd="slow">
    <p:wedg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Группа 7"/>
          <p:cNvGrpSpPr/>
          <p:nvPr/>
        </p:nvGrpSpPr>
        <p:grpSpPr>
          <a:xfrm>
            <a:off x="214282" y="1214422"/>
            <a:ext cx="8786874" cy="1317138"/>
            <a:chOff x="0" y="0"/>
            <a:chExt cx="8786874" cy="1317138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0" y="0"/>
              <a:ext cx="8643998" cy="131713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0" y="0"/>
              <a:ext cx="8786874" cy="13171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itchFamily="34" charset="0"/>
                <a:buChar char="•"/>
              </a:pPr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Показ фильма «Мусор глобальная экологическая проблема»</a:t>
              </a: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itchFamily="34" charset="0"/>
                <a:buChar char="•"/>
              </a:pPr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Целевая прогулка</a:t>
              </a: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700" b="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214282" y="2714620"/>
            <a:ext cx="8679716" cy="1372949"/>
            <a:chOff x="-35719" y="1372954"/>
            <a:chExt cx="8679716" cy="1372949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-35719" y="1372954"/>
              <a:ext cx="8643998" cy="1317138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35719" y="1428765"/>
              <a:ext cx="8608278" cy="13171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itchFamily="34" charset="0"/>
                <a:buChar char="•"/>
              </a:pPr>
              <a:r>
                <a:rPr lang="ru-RU" sz="2700" b="0" kern="1200" dirty="0">
                  <a:latin typeface="Times New Roman" pitchFamily="18" charset="0"/>
                  <a:cs typeface="Times New Roman" pitchFamily="18" charset="0"/>
                </a:rPr>
                <a:t>Фото протокол «Загрязнение нашего города»</a:t>
              </a: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itchFamily="34" charset="0"/>
                <a:buChar char="•"/>
              </a:pPr>
              <a:r>
                <a:rPr lang="ru-RU" sz="2700" dirty="0">
                  <a:latin typeface="Times New Roman" pitchFamily="18" charset="0"/>
                  <a:cs typeface="Times New Roman" pitchFamily="18" charset="0"/>
                </a:rPr>
                <a:t>ООД «Мы спасатели природы»</a:t>
              </a:r>
              <a:endParaRPr lang="ru-RU" sz="2700" b="0" kern="1200" dirty="0"/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285720" y="4357694"/>
            <a:ext cx="8643998" cy="1317138"/>
            <a:chOff x="0" y="2857517"/>
            <a:chExt cx="8643998" cy="1317138"/>
          </a:xfrm>
        </p:grpSpPr>
        <p:sp>
          <p:nvSpPr>
            <p:cNvPr id="15" name="Скругленный прямоугольник 14"/>
            <p:cNvSpPr/>
            <p:nvPr/>
          </p:nvSpPr>
          <p:spPr>
            <a:xfrm>
              <a:off x="0" y="2857517"/>
              <a:ext cx="8643998" cy="131713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</p:sp>
        <p:sp>
          <p:nvSpPr>
            <p:cNvPr id="16" name="Скругленный прямоугольник 4"/>
            <p:cNvSpPr/>
            <p:nvPr/>
          </p:nvSpPr>
          <p:spPr>
            <a:xfrm>
              <a:off x="71438" y="2857517"/>
              <a:ext cx="8572559" cy="13171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algn="just">
                <a:buFont typeface="Arial" pitchFamily="34" charset="0"/>
                <a:buChar char="•"/>
                <a:defRPr/>
              </a:pPr>
              <a:r>
                <a:rPr lang="ru-RU" sz="2400" dirty="0">
                  <a:solidFill>
                    <a:schemeClr val="bg1"/>
                  </a:solidFill>
                  <a:latin typeface="Times New Roman" pitchFamily="18" charset="0"/>
                  <a:cs typeface="Times New Roman" pitchFamily="18" charset="0"/>
                </a:rPr>
                <a:t>Сбор информации о мусоре и способах его переработки.    	Изготовление поделок из бросового материала.</a:t>
              </a:r>
            </a:p>
          </p:txBody>
        </p:sp>
      </p:grpSp>
      <p:sp>
        <p:nvSpPr>
          <p:cNvPr id="17" name="Прямоугольник 16"/>
          <p:cNvSpPr/>
          <p:nvPr/>
        </p:nvSpPr>
        <p:spPr>
          <a:xfrm>
            <a:off x="500034" y="142853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4800" b="1" dirty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Практический</a:t>
            </a:r>
            <a:r>
              <a:rPr lang="ru-RU" sz="2400" b="1" dirty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sz="3200" b="1" dirty="0">
                <a:solidFill>
                  <a:srgbClr val="002F8E"/>
                </a:solidFill>
              </a:rPr>
              <a:t> </a:t>
            </a:r>
            <a:endParaRPr lang="ru-RU" sz="1400" b="1" dirty="0">
              <a:solidFill>
                <a:srgbClr val="002F8E"/>
              </a:solidFill>
            </a:endParaRPr>
          </a:p>
        </p:txBody>
      </p:sp>
    </p:spTree>
  </p:cSld>
  <p:clrMapOvr>
    <a:masterClrMapping/>
  </p:clrMapOvr>
  <p:transition spd="slow">
    <p:wedg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141" y="785794"/>
            <a:ext cx="7926058" cy="54570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7" y="785794"/>
            <a:ext cx="8239147" cy="54570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007" y="785794"/>
            <a:ext cx="7144327" cy="5457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7" y="785794"/>
            <a:ext cx="8239147" cy="545709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7"/>
          <p:cNvGrpSpPr/>
          <p:nvPr/>
        </p:nvGrpSpPr>
        <p:grpSpPr>
          <a:xfrm>
            <a:off x="142844" y="2428868"/>
            <a:ext cx="8786874" cy="1317138"/>
            <a:chOff x="0" y="0"/>
            <a:chExt cx="8786874" cy="1317138"/>
          </a:xfrm>
        </p:grpSpPr>
        <p:sp>
          <p:nvSpPr>
            <p:cNvPr id="9" name="Скругленный прямоугольник 8"/>
            <p:cNvSpPr/>
            <p:nvPr/>
          </p:nvSpPr>
          <p:spPr>
            <a:xfrm>
              <a:off x="0" y="0"/>
              <a:ext cx="8643998" cy="1317138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</p:sp>
        <p:sp>
          <p:nvSpPr>
            <p:cNvPr id="10" name="Скругленный прямоугольник 4"/>
            <p:cNvSpPr/>
            <p:nvPr/>
          </p:nvSpPr>
          <p:spPr>
            <a:xfrm>
              <a:off x="0" y="0"/>
              <a:ext cx="8786874" cy="13171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itchFamily="34" charset="0"/>
                <a:buChar char="•"/>
              </a:pPr>
              <a:r>
                <a:rPr lang="ru-RU" sz="2400" dirty="0">
                  <a:latin typeface="Times New Roman" pitchFamily="18" charset="0"/>
                  <a:cs typeface="Times New Roman" pitchFamily="18" charset="0"/>
                </a:rPr>
                <a:t>Игра- викторина «Берегите наш город от мусора» </a:t>
              </a:r>
            </a:p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700" b="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3" name="Группа 10"/>
          <p:cNvGrpSpPr/>
          <p:nvPr/>
        </p:nvGrpSpPr>
        <p:grpSpPr>
          <a:xfrm>
            <a:off x="214282" y="4143380"/>
            <a:ext cx="8679716" cy="1372949"/>
            <a:chOff x="-35719" y="1372954"/>
            <a:chExt cx="8679716" cy="1372949"/>
          </a:xfrm>
        </p:grpSpPr>
        <p:sp>
          <p:nvSpPr>
            <p:cNvPr id="12" name="Скругленный прямоугольник 11"/>
            <p:cNvSpPr/>
            <p:nvPr/>
          </p:nvSpPr>
          <p:spPr>
            <a:xfrm>
              <a:off x="-35719" y="1372954"/>
              <a:ext cx="8643998" cy="1317138"/>
            </a:xfrm>
            <a:prstGeom prst="roundRect">
              <a:avLst>
                <a:gd name="adj" fmla="val 10000"/>
              </a:avLst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</p:sp>
        <p:sp>
          <p:nvSpPr>
            <p:cNvPr id="13" name="Скругленный прямоугольник 4"/>
            <p:cNvSpPr/>
            <p:nvPr/>
          </p:nvSpPr>
          <p:spPr>
            <a:xfrm>
              <a:off x="35719" y="1428765"/>
              <a:ext cx="8608278" cy="13171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2870" tIns="102870" rIns="102870" bIns="102870" numCol="1" spcCol="1270" anchor="ctr" anchorCtr="0">
              <a:noAutofit/>
            </a:bodyPr>
            <a:lstStyle/>
            <a:p>
              <a:pPr lvl="0" algn="ctr" defTabSz="1200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Arial" pitchFamily="34" charset="0"/>
                <a:buChar char="•"/>
              </a:pPr>
              <a:r>
                <a:rPr lang="ru-RU" sz="2700" b="0" kern="1200" dirty="0">
                  <a:latin typeface="Times New Roman" pitchFamily="18" charset="0"/>
                  <a:cs typeface="Times New Roman" pitchFamily="18" charset="0"/>
                </a:rPr>
                <a:t>Выставка «Мусорный вернисаж»</a:t>
              </a:r>
              <a:endParaRPr lang="ru-RU" sz="2700" b="0" kern="1200" dirty="0"/>
            </a:p>
          </p:txBody>
        </p:sp>
      </p:grpSp>
      <p:sp>
        <p:nvSpPr>
          <p:cNvPr id="16" name="Скругленный прямоугольник 4"/>
          <p:cNvSpPr/>
          <p:nvPr/>
        </p:nvSpPr>
        <p:spPr>
          <a:xfrm>
            <a:off x="357158" y="4357694"/>
            <a:ext cx="8572559" cy="1317138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spcFirstLastPara="0" vert="horz" wrap="square" lIns="102870" tIns="102870" rIns="102870" bIns="102870" numCol="1" spcCol="1270" anchor="ctr" anchorCtr="0">
            <a:noAutofit/>
          </a:bodyPr>
          <a:lstStyle/>
          <a:p>
            <a:pPr algn="just">
              <a:defRPr/>
            </a:pP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00034" y="928670"/>
            <a:ext cx="82153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ru-RU" sz="4800" b="1" dirty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Заключительный </a:t>
            </a:r>
            <a:r>
              <a:rPr lang="ru-RU" sz="2400" b="1" dirty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этап</a:t>
            </a:r>
            <a:r>
              <a:rPr lang="ru-RU" sz="3200" b="1" dirty="0">
                <a:solidFill>
                  <a:srgbClr val="002F8E"/>
                </a:solidFill>
              </a:rPr>
              <a:t> </a:t>
            </a:r>
            <a:endParaRPr lang="ru-RU" sz="1400" b="1" dirty="0">
              <a:solidFill>
                <a:srgbClr val="002F8E"/>
              </a:solidFill>
            </a:endParaRPr>
          </a:p>
        </p:txBody>
      </p:sp>
    </p:spTree>
  </p:cSld>
  <p:clrMapOvr>
    <a:masterClrMapping/>
  </p:clrMapOvr>
  <p:transition spd="slow">
    <p:wedg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TextBox 7"/>
          <p:cNvSpPr txBox="1">
            <a:spLocks noChangeArrowheads="1"/>
          </p:cNvSpPr>
          <p:nvPr/>
        </p:nvSpPr>
        <p:spPr bwMode="auto">
          <a:xfrm>
            <a:off x="4929188" y="5072063"/>
            <a:ext cx="4214812" cy="30777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400" dirty="0">
              <a:solidFill>
                <a:srgbClr val="00206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2054" name="TextBox 8"/>
          <p:cNvSpPr txBox="1">
            <a:spLocks noChangeArrowheads="1"/>
          </p:cNvSpPr>
          <p:nvPr/>
        </p:nvSpPr>
        <p:spPr bwMode="auto">
          <a:xfrm>
            <a:off x="3428992" y="5786454"/>
            <a:ext cx="1428750" cy="338554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ru-RU" sz="1600" dirty="0">
              <a:solidFill>
                <a:srgbClr val="002060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10" name="WordArt 23"/>
          <p:cNvSpPr>
            <a:spLocks noChangeArrowheads="1" noChangeShapeType="1" noTextEdit="1"/>
          </p:cNvSpPr>
          <p:nvPr/>
        </p:nvSpPr>
        <p:spPr bwMode="auto">
          <a:xfrm>
            <a:off x="857250" y="1785938"/>
            <a:ext cx="7523163" cy="1000125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32824"/>
              </a:avLst>
            </a:prstTxWarp>
          </a:bodyPr>
          <a:lstStyle/>
          <a:p>
            <a:pPr algn="ctr">
              <a:defRPr/>
            </a:pPr>
            <a:r>
              <a:rPr lang="ru-RU" sz="3600" b="1" kern="1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500042"/>
            <a:ext cx="8286807" cy="5214974"/>
          </a:xfrm>
          <a:prstGeom prst="rect">
            <a:avLst/>
          </a:prstGeom>
          <a:noFill/>
        </p:spPr>
        <p:txBody>
          <a:bodyPr>
            <a:prstTxWarp prst="textCurveUp">
              <a:avLst/>
            </a:prstTxWarp>
            <a:spAutoFit/>
          </a:bodyPr>
          <a:lstStyle/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«Мусорный </a:t>
            </a:r>
          </a:p>
          <a:p>
            <a:pPr algn="ctr"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5">
                      <a:satMod val="175000"/>
                      <a:alpha val="40000"/>
                    </a:schemeClr>
                  </a:glow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Times New Roman" pitchFamily="18" charset="0"/>
                <a:cs typeface="Times New Roman" pitchFamily="18" charset="0"/>
              </a:rPr>
              <a:t>вернисаж</a:t>
            </a:r>
          </a:p>
        </p:txBody>
      </p:sp>
      <p:sp>
        <p:nvSpPr>
          <p:cNvPr id="2057" name="TextBox 8"/>
          <p:cNvSpPr txBox="1">
            <a:spLocks noChangeArrowheads="1"/>
          </p:cNvSpPr>
          <p:nvPr/>
        </p:nvSpPr>
        <p:spPr bwMode="auto">
          <a:xfrm>
            <a:off x="928688" y="3357563"/>
            <a:ext cx="750093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>
              <a:solidFill>
                <a:srgbClr val="002060"/>
              </a:solidFill>
              <a:latin typeface="Times New Roman" pitchFamily="16" charset="0"/>
              <a:cs typeface="Times New Roman" pitchFamily="16" charset="0"/>
            </a:endParaRPr>
          </a:p>
        </p:txBody>
      </p:sp>
    </p:spTree>
  </p:cSld>
  <p:clrMapOvr>
    <a:masterClrMapping/>
  </p:clrMapOvr>
  <p:transition spd="slow">
    <p:wedg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785794"/>
            <a:ext cx="8239150" cy="54571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Прямоугольник 4"/>
          <p:cNvSpPr>
            <a:spLocks noChangeArrowheads="1"/>
          </p:cNvSpPr>
          <p:nvPr/>
        </p:nvSpPr>
        <p:spPr bwMode="auto">
          <a:xfrm>
            <a:off x="1357290" y="1785926"/>
            <a:ext cx="642942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002060"/>
              </a:buClr>
              <a:buFont typeface="Wingdings" pitchFamily="2" charset="2"/>
              <a:buChar char="Ø"/>
            </a:pPr>
            <a:endParaRPr lang="ru-RU" b="1" dirty="0">
              <a:solidFill>
                <a:srgbClr val="002060"/>
              </a:solidFill>
            </a:endParaRPr>
          </a:p>
          <a:p>
            <a:pPr lvl="0" algn="ctr"/>
            <a:r>
              <a:rPr lang="ru-RU" sz="2400" b="1" dirty="0">
                <a:solidFill>
                  <a:srgbClr val="990099"/>
                </a:solidFill>
                <a:latin typeface="Times New Roman" pitchFamily="16" charset="0"/>
                <a:cs typeface="Times New Roman" pitchFamily="16" charset="0"/>
              </a:rPr>
              <a:t>Вид </a:t>
            </a:r>
            <a:r>
              <a:rPr lang="ru-RU" sz="24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проекта: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информационно -исследовательский</a:t>
            </a:r>
          </a:p>
          <a:p>
            <a:pPr lvl="0"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срок проведения: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1 месяц </a:t>
            </a:r>
          </a:p>
          <a:p>
            <a:pPr lvl="0" algn="ctr"/>
            <a:r>
              <a:rPr lang="ru-RU" sz="24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 участники проекта: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дети 5-6  лет,</a:t>
            </a:r>
          </a:p>
          <a:p>
            <a:pPr lvl="0"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педагоги, родители</a:t>
            </a:r>
          </a:p>
          <a:p>
            <a:pPr lvl="0"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область: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познание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990099"/>
                </a:solidFill>
                <a:latin typeface="Times New Roman" pitchFamily="18" charset="0"/>
                <a:cs typeface="Times New Roman" pitchFamily="18" charset="0"/>
              </a:rPr>
              <a:t>интеграция: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социально-коммуникативное развитие, физическое, речевое развитие, художественно-эстетическое развитие</a:t>
            </a:r>
          </a:p>
        </p:txBody>
      </p:sp>
      <p:sp>
        <p:nvSpPr>
          <p:cNvPr id="4102" name="Прямоугольник 5"/>
          <p:cNvSpPr>
            <a:spLocks noChangeArrowheads="1"/>
          </p:cNvSpPr>
          <p:nvPr/>
        </p:nvSpPr>
        <p:spPr bwMode="auto">
          <a:xfrm>
            <a:off x="2643188" y="1071563"/>
            <a:ext cx="41513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002060"/>
              </a:buClr>
            </a:pPr>
            <a:r>
              <a:rPr lang="ru-RU" sz="4000" b="1" dirty="0">
                <a:solidFill>
                  <a:srgbClr val="002F8E"/>
                </a:solidFill>
                <a:latin typeface="Times New Roman" pitchFamily="16" charset="0"/>
                <a:cs typeface="Times New Roman" pitchFamily="16" charset="0"/>
              </a:rPr>
              <a:t>Паспорт проекта</a:t>
            </a:r>
          </a:p>
        </p:txBody>
      </p:sp>
    </p:spTree>
  </p:cSld>
  <p:clrMapOvr>
    <a:masterClrMapping/>
  </p:clrMapOvr>
  <p:transition spd="slow">
    <p:wedg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785794"/>
            <a:ext cx="8239150" cy="54570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785794"/>
            <a:ext cx="8239149" cy="54570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785794"/>
            <a:ext cx="8239149" cy="54570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785794"/>
            <a:ext cx="8239149" cy="5457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66921" y="785794"/>
            <a:ext cx="5762499" cy="5457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6229" y="785794"/>
            <a:ext cx="6203882" cy="5457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139" y="785794"/>
            <a:ext cx="7042063" cy="5457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51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139" y="1142984"/>
            <a:ext cx="7042063" cy="48783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10982810"/>
      </p:ext>
    </p:extLst>
  </p:cSld>
  <p:clrMapOvr>
    <a:masterClrMapping/>
  </p:clrMapOvr>
  <p:transition spd="slow">
    <p:wedg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072" y="842465"/>
            <a:ext cx="7433293" cy="50097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78103849"/>
      </p:ext>
    </p:extLst>
  </p:cSld>
  <p:clrMapOvr>
    <a:masterClrMapping/>
  </p:clrMapOvr>
  <p:transition spd="slow">
    <p:wedg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7" y="785794"/>
            <a:ext cx="8239147" cy="5457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Прямоугольник 5"/>
          <p:cNvSpPr>
            <a:spLocks noChangeArrowheads="1"/>
          </p:cNvSpPr>
          <p:nvPr/>
        </p:nvSpPr>
        <p:spPr bwMode="auto">
          <a:xfrm>
            <a:off x="1785938" y="1071563"/>
            <a:ext cx="54689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002F8E"/>
                </a:solidFill>
                <a:latin typeface="Times New Roman" pitchFamily="16" charset="0"/>
                <a:cs typeface="Times New Roman" pitchFamily="16" charset="0"/>
              </a:rPr>
              <a:t>Актуальность проекта</a:t>
            </a:r>
            <a:endParaRPr lang="ru-RU" sz="4000" dirty="0">
              <a:solidFill>
                <a:srgbClr val="002F8E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3079" name="Прямоугольник 6"/>
          <p:cNvSpPr>
            <a:spLocks noChangeArrowheads="1"/>
          </p:cNvSpPr>
          <p:nvPr/>
        </p:nvSpPr>
        <p:spPr bwMode="auto">
          <a:xfrm>
            <a:off x="428625" y="1857374"/>
            <a:ext cx="8429625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buClr>
                <a:srgbClr val="002060"/>
              </a:buClr>
            </a:pPr>
            <a:r>
              <a:rPr lang="ru-RU" sz="2200" b="1" dirty="0">
                <a:latin typeface="Times New Roman" pitchFamily="16" charset="0"/>
                <a:cs typeface="Times New Roman" pitchFamily="16" charset="0"/>
              </a:rPr>
              <a:t>	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Одна из проблем, с которой  сталкивается каждый из нас ежедневно  — это мусор. Мы живем   в городе Тынде. Нам часто приходится видеть, как возле жилых домов стоят мусорные баки, наполненные отходами, а вокруг валяется еще столько же мусора.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8" name="Picture 1" descr="M:\проект мусор\картинки для презентации\10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5072082"/>
            <a:ext cx="1785918" cy="178591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7" y="785794"/>
            <a:ext cx="8239147" cy="5457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5817" y="785794"/>
            <a:ext cx="7004706" cy="5457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7" y="785794"/>
            <a:ext cx="8239147" cy="5457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823103"/>
            <a:ext cx="8239149" cy="53824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7" y="785794"/>
            <a:ext cx="8239147" cy="5457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124486"/>
            <a:ext cx="8239149" cy="47797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1068872"/>
            <a:ext cx="8239149" cy="489094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785794"/>
            <a:ext cx="3614441" cy="538566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_050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928670"/>
            <a:ext cx="3614441" cy="538565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1785926"/>
            <a:ext cx="3714776" cy="350046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_050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397" y="1785926"/>
            <a:ext cx="3640858" cy="35719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1071546"/>
            <a:ext cx="3614441" cy="48577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_0507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1142984"/>
            <a:ext cx="3614441" cy="48577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Прямоугольник 5"/>
          <p:cNvSpPr>
            <a:spLocks noChangeArrowheads="1"/>
          </p:cNvSpPr>
          <p:nvPr/>
        </p:nvSpPr>
        <p:spPr bwMode="auto">
          <a:xfrm>
            <a:off x="2500298" y="857232"/>
            <a:ext cx="35004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2F8E"/>
                </a:solidFill>
                <a:latin typeface="Times New Roman" pitchFamily="16" charset="0"/>
                <a:cs typeface="Times New Roman" pitchFamily="16" charset="0"/>
              </a:rPr>
              <a:t>Проблема</a:t>
            </a:r>
            <a:endParaRPr lang="ru-RU" sz="4000" dirty="0">
              <a:solidFill>
                <a:srgbClr val="002F8E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3079" name="Прямоугольник 6"/>
          <p:cNvSpPr>
            <a:spLocks noChangeArrowheads="1"/>
          </p:cNvSpPr>
          <p:nvPr/>
        </p:nvSpPr>
        <p:spPr bwMode="auto">
          <a:xfrm>
            <a:off x="1" y="1500174"/>
            <a:ext cx="9144000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Откуда берётся столько мусора? Что нужно сделать, чтобы его стало меньше? Куда отвозят мусор? Можно ли из мусора  что-то полезное ?». </a:t>
            </a:r>
          </a:p>
          <a:p>
            <a:pPr fontAlgn="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 fontAlgn="t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 время  прогулки на своей площадке мы обнаружили среди кустов мусор (пакеты от чипсов, сухариков, грязные бумажки). Дети стали задавать вопросы: «Как мусор попал к нам на участок?»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Clr>
                <a:srgbClr val="002060"/>
              </a:buClr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002060"/>
              </a:buClr>
              <a:buFont typeface="Wingdings" pitchFamily="2" charset="2"/>
              <a:buChar char="Ø"/>
            </a:pP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5"/>
          <p:cNvSpPr>
            <a:spLocks noChangeArrowheads="1"/>
          </p:cNvSpPr>
          <p:nvPr/>
        </p:nvSpPr>
        <p:spPr bwMode="auto">
          <a:xfrm>
            <a:off x="2857488" y="2428868"/>
            <a:ext cx="34290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2F8E"/>
                </a:solidFill>
                <a:latin typeface="Times New Roman" pitchFamily="16" charset="0"/>
                <a:cs typeface="Times New Roman" pitchFamily="16" charset="0"/>
              </a:rPr>
              <a:t> Мотивация</a:t>
            </a:r>
            <a:endParaRPr lang="ru-RU" sz="4000" dirty="0">
              <a:solidFill>
                <a:srgbClr val="002F8E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7" name="Picture 2" descr="M:\проект мусор\картинки для презентации\297e433b9e2701a05ef91c01f0d2a9c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853702"/>
            <a:ext cx="1142976" cy="1518525"/>
          </a:xfrm>
          <a:prstGeom prst="rect">
            <a:avLst/>
          </a:prstGeom>
          <a:noFill/>
        </p:spPr>
      </p:pic>
      <p:pic>
        <p:nvPicPr>
          <p:cNvPr id="9" name="Picture 1" descr="M:\проект мусор\картинки для презентации\108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74" y="5072074"/>
            <a:ext cx="1785926" cy="17859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85720" y="1142984"/>
            <a:ext cx="8643998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endParaRPr lang="ru-RU" sz="2400" b="1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ru-RU" sz="24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SC_05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7" y="785794"/>
            <a:ext cx="8239147" cy="545709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edge/>
  </p:transition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>
            <a:off x="214313" y="500063"/>
            <a:ext cx="4071937" cy="1764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b="1" dirty="0">
              <a:solidFill>
                <a:srgbClr val="FF0000"/>
              </a:solidFill>
            </a:endParaRPr>
          </a:p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>
                <a:solidFill>
                  <a:srgbClr val="002F8E"/>
                </a:solidFill>
                <a:latin typeface="Times New Roman" pitchFamily="16" charset="0"/>
                <a:cs typeface="Times New Roman" pitchFamily="16" charset="0"/>
              </a:rPr>
              <a:t>ЧТО МЫ ЗНАЛИ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Мусор -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 старые вещи которые  выкидывают люди в мусорное ведро.</a:t>
            </a:r>
          </a:p>
        </p:txBody>
      </p:sp>
      <p:sp>
        <p:nvSpPr>
          <p:cNvPr id="14342" name="Прямоугольник 6"/>
          <p:cNvSpPr>
            <a:spLocks noChangeArrowheads="1"/>
          </p:cNvSpPr>
          <p:nvPr/>
        </p:nvSpPr>
        <p:spPr bwMode="auto">
          <a:xfrm>
            <a:off x="4286250" y="1000125"/>
            <a:ext cx="4643438" cy="4529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1200"/>
              </a:spcBef>
              <a:spcAft>
                <a:spcPts val="100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>
                <a:solidFill>
                  <a:srgbClr val="002F8E"/>
                </a:solidFill>
                <a:latin typeface="Times New Roman" pitchFamily="16" charset="0"/>
                <a:cs typeface="Times New Roman" pitchFamily="16" charset="0"/>
              </a:rPr>
              <a:t>ЧТО МЫ      ЗНАЛИ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Мусор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 всё лишнее и ненужное.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Самый опасный вид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мусора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 пластик.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Свалка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плохо.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Мусороперерабатывающие заводы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хорошо. Там бытовой мусор перерабатывается из него делают новые вещи.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Мусор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 надо сортировать, что бы облегчить переработку на заводе.</a:t>
            </a: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Экологические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знаки  призывают к охране окружающей среды.</a:t>
            </a:r>
          </a:p>
          <a:p>
            <a:pPr>
              <a:buFont typeface="Arial" pitchFamily="34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Утилизация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– это когда мусор перерабатывают и используют второй раз.</a:t>
            </a:r>
          </a:p>
          <a:p>
            <a:pPr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dirty="0"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43702" y="928670"/>
            <a:ext cx="547899" cy="523220"/>
          </a:xfrm>
          <a:prstGeom prst="rect">
            <a:avLst/>
          </a:prstGeom>
          <a:noFill/>
          <a:ln>
            <a:noFill/>
          </a:ln>
        </p:spPr>
        <p:txBody>
          <a:bodyPr>
            <a:prstTxWarp prst="textWave2">
              <a:avLst/>
            </a:prstTxWarp>
            <a:spAutoFit/>
          </a:bodyPr>
          <a:lstStyle/>
          <a:p>
            <a:pPr algn="ctr">
              <a:defRPr/>
            </a:pPr>
            <a:r>
              <a:rPr lang="ru-RU" sz="2800" b="1" i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</a:t>
            </a:r>
            <a:endParaRPr lang="ru-RU" sz="2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edg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642938"/>
            <a:ext cx="9144000" cy="4214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2800" dirty="0"/>
              <a:t>Мы узнали много нового и интересного о мусоре.</a:t>
            </a:r>
          </a:p>
          <a:p>
            <a:pPr algn="ctr" eaLnBrk="0" hangingPunct="0">
              <a:defRPr/>
            </a:pPr>
            <a:r>
              <a:rPr lang="ru-RU" sz="2800" dirty="0"/>
              <a:t>Узнали что такое утилизация. </a:t>
            </a:r>
          </a:p>
          <a:p>
            <a:pPr algn="ctr" eaLnBrk="0" hangingPunct="0">
              <a:defRPr/>
            </a:pPr>
            <a:r>
              <a:rPr lang="ru-RU" sz="2800" dirty="0"/>
              <a:t>Научились сортировать мусор. </a:t>
            </a:r>
          </a:p>
          <a:p>
            <a:pPr algn="ctr" eaLnBrk="0" hangingPunct="0">
              <a:defRPr/>
            </a:pPr>
            <a:r>
              <a:rPr lang="ru-RU" sz="2800" dirty="0"/>
              <a:t>Создавать полезные вещи из мусора…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3929066"/>
            <a:ext cx="8501122" cy="1571636"/>
          </a:xfrm>
          <a:prstGeom prst="rect">
            <a:avLst/>
          </a:prstGeom>
          <a:noFill/>
        </p:spPr>
        <p:txBody>
          <a:bodyPr>
            <a:prstTxWarp prst="textDeflate">
              <a:avLst/>
            </a:prstTxWarp>
            <a:spAutoFit/>
          </a:bodyPr>
          <a:lstStyle/>
          <a:p>
            <a:pPr algn="ctr">
              <a:defRPr/>
            </a:pPr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ГИПОТЕЗА ПОДТВЕРДИЛАСЬ</a:t>
            </a:r>
          </a:p>
        </p:txBody>
      </p:sp>
    </p:spTree>
  </p:cSld>
  <p:clrMapOvr>
    <a:masterClrMapping/>
  </p:clrMapOvr>
  <p:transition spd="slow">
    <p:wedg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solidFill>
              <a:srgbClr val="002F8E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214414" y="928670"/>
            <a:ext cx="68580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1928802"/>
            <a:ext cx="828680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F1B5F"/>
                </a:solidFill>
                <a:latin typeface="ArbatC" pitchFamily="2" charset="0"/>
                <a:ea typeface="Times New Roman" pitchFamily="18" charset="0"/>
                <a:cs typeface="Arial" charset="0"/>
              </a:rPr>
              <a:t>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«НЕ БУДЕМ БРОСАТЬ МУСОР </a:t>
            </a: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НИКОГДА И НИГДЕ»</a:t>
            </a:r>
          </a:p>
          <a:p>
            <a:pPr algn="ctr"/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 наших силах дать мусору </a:t>
            </a:r>
          </a:p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«вторую жизнь»!</a:t>
            </a:r>
          </a:p>
        </p:txBody>
      </p:sp>
    </p:spTree>
  </p:cSld>
  <p:clrMapOvr>
    <a:masterClrMapping/>
  </p:clrMapOvr>
  <p:transition spd="slow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7"/>
          <p:cNvSpPr txBox="1">
            <a:spLocks/>
          </p:cNvSpPr>
          <p:nvPr/>
        </p:nvSpPr>
        <p:spPr bwMode="auto">
          <a:xfrm>
            <a:off x="357188" y="1000125"/>
            <a:ext cx="8786812" cy="138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defRPr/>
            </a:pPr>
            <a:r>
              <a:rPr lang="ru-RU" sz="2400" b="1" dirty="0">
                <a:solidFill>
                  <a:srgbClr val="002F8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Цель: </a:t>
            </a:r>
            <a:br>
              <a:rPr lang="ru-RU" sz="2400" b="1" dirty="0">
                <a:latin typeface="Times New Roman" pitchFamily="18" charset="0"/>
                <a:ea typeface="+mj-ea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1" name="Текст 6"/>
          <p:cNvSpPr txBox="1">
            <a:spLocks/>
          </p:cNvSpPr>
          <p:nvPr/>
        </p:nvSpPr>
        <p:spPr bwMode="auto">
          <a:xfrm>
            <a:off x="285750" y="1857375"/>
            <a:ext cx="885825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ru-RU" sz="2400" b="1" dirty="0">
              <a:solidFill>
                <a:srgbClr val="002F8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ru-RU" sz="2400" b="1" dirty="0">
              <a:solidFill>
                <a:srgbClr val="002F8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ru-RU" sz="2400" b="1" dirty="0">
              <a:solidFill>
                <a:srgbClr val="002F8E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r>
              <a:rPr lang="ru-RU" sz="2400" b="1" dirty="0">
                <a:solidFill>
                  <a:srgbClr val="002F8E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ru-RU" sz="2400" b="1" dirty="0">
              <a:solidFill>
                <a:srgbClr val="002F8E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endParaRPr lang="ru-RU" sz="3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ru-RU" sz="3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3500438"/>
            <a:ext cx="750099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узнать,   каких бытовых отходов больше всего в детском саду и дома;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познакомиться со  способами утилизации мусора;</a:t>
            </a:r>
          </a:p>
          <a:p>
            <a:pPr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научиться изготавливать полезные изделия  из бытового мусора;</a:t>
            </a:r>
          </a:p>
          <a:p>
            <a:pPr>
              <a:buFont typeface="Wingdings" pitchFamily="2" charset="2"/>
              <a:buChar char="§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показать родителям, насколько интересным и радостным может быть творчество в домашних условиях и в детском саду.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142976" y="1357298"/>
            <a:ext cx="742955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ru-RU" dirty="0"/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Сформировать  у детей  знание о мусоре,  узнать  о способах утилизации мусора и научиться через практическую работу находить полезное применение бытовому мусору.</a:t>
            </a:r>
          </a:p>
        </p:txBody>
      </p:sp>
    </p:spTree>
  </p:cSld>
  <p:clrMapOvr>
    <a:masterClrMapping/>
  </p:clrMapOvr>
  <p:transition spd="slow"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07133"/>
            <a:ext cx="9286844" cy="6965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Прямоугольник 5"/>
          <p:cNvSpPr>
            <a:spLocks noChangeArrowheads="1"/>
          </p:cNvSpPr>
          <p:nvPr/>
        </p:nvSpPr>
        <p:spPr bwMode="auto">
          <a:xfrm>
            <a:off x="357158" y="1500174"/>
            <a:ext cx="8643998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latin typeface="Times New Roman" pitchFamily="16" charset="0"/>
                <a:cs typeface="Times New Roman" pitchFamily="16" charset="0"/>
              </a:rPr>
              <a:t>	</a:t>
            </a:r>
            <a:r>
              <a:rPr lang="ru-RU" sz="2400" dirty="0"/>
              <a:t> </a:t>
            </a:r>
          </a:p>
          <a:p>
            <a:pPr lvl="0" algn="just"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расширение знаний детей о взаимозависимости  мира природы и деятельность человека, как хозяйственной, так и природоохранной;</a:t>
            </a:r>
          </a:p>
          <a:p>
            <a:pPr lvl="0" algn="just">
              <a:buFont typeface="Arial" pitchFamily="34" charset="0"/>
              <a:buChar char="•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формирование  интереса к исследовательской деятельности, совершенствование умений оперировать имеющимися знаниями, обобщать, делать выводы;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формирование представлений о целесообразности изготовления полезные изделия  из бросового материала, умение реализовывать свои впечатление в творческой деятельности, развитие воображения;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имеют представление  о  способах утилизации мусора.</a:t>
            </a:r>
          </a:p>
          <a:p>
            <a:pPr algn="ctr" eaLnBrk="0" hangingPunct="0">
              <a:defRPr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200" b="1" dirty="0">
              <a:latin typeface="Times New Roman" pitchFamily="16" charset="0"/>
              <a:cs typeface="Times New Roman" pitchFamily="16" charset="0"/>
            </a:endParaRPr>
          </a:p>
        </p:txBody>
      </p:sp>
      <p:sp>
        <p:nvSpPr>
          <p:cNvPr id="6150" name="Прямоугольник 6"/>
          <p:cNvSpPr>
            <a:spLocks noChangeArrowheads="1"/>
          </p:cNvSpPr>
          <p:nvPr/>
        </p:nvSpPr>
        <p:spPr bwMode="auto">
          <a:xfrm>
            <a:off x="3357563" y="1000125"/>
            <a:ext cx="257333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002F8E"/>
                </a:solidFill>
                <a:latin typeface="Times New Roman" pitchFamily="16" charset="0"/>
                <a:cs typeface="Times New Roman" pitchFamily="16" charset="0"/>
              </a:rPr>
              <a:t>Гипотеза: </a:t>
            </a:r>
            <a:endParaRPr lang="ru-RU" sz="4000" dirty="0">
              <a:solidFill>
                <a:srgbClr val="002F8E"/>
              </a:solidFill>
              <a:latin typeface="Times New Roman" pitchFamily="16" charset="0"/>
              <a:cs typeface="Times New Roman" pitchFamily="16" charset="0"/>
            </a:endParaRPr>
          </a:p>
        </p:txBody>
      </p:sp>
      <p:pic>
        <p:nvPicPr>
          <p:cNvPr id="5" name="Picture 2" descr="M:\проект мусор\картинки для презентации\297e433b9e2701a05ef91c01f0d2a9c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054743"/>
            <a:ext cx="1357290" cy="1803257"/>
          </a:xfrm>
          <a:prstGeom prst="rect">
            <a:avLst/>
          </a:prstGeom>
          <a:noFill/>
        </p:spPr>
      </p:pic>
      <p:pic>
        <p:nvPicPr>
          <p:cNvPr id="6" name="Picture 1" descr="M:\проект мусор\картинки для презентации\108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958" y="5072074"/>
            <a:ext cx="1785926" cy="178592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0" y="857250"/>
            <a:ext cx="914400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4000" b="1" dirty="0">
                <a:solidFill>
                  <a:srgbClr val="002F8E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Предмет исследования</a:t>
            </a:r>
            <a:endParaRPr lang="ru-RU" sz="2400" b="1" dirty="0">
              <a:solidFill>
                <a:srgbClr val="002F8E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000240"/>
            <a:ext cx="91440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9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МУСОР</a:t>
            </a:r>
          </a:p>
        </p:txBody>
      </p:sp>
      <p:pic>
        <p:nvPicPr>
          <p:cNvPr id="6" name="Picture 2" descr="M:\проект мусор\картинки для презентации\297e433b9e2701a05ef91c01f0d2a9c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4500570"/>
            <a:ext cx="1357290" cy="1803257"/>
          </a:xfrm>
          <a:prstGeom prst="rect">
            <a:avLst/>
          </a:prstGeom>
          <a:noFill/>
        </p:spPr>
      </p:pic>
      <p:pic>
        <p:nvPicPr>
          <p:cNvPr id="45057" name="Picture 1" descr="M:\проект мусор\картинки для презентации\13177364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500570"/>
            <a:ext cx="2331972" cy="18033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Прямоугольник 6"/>
          <p:cNvSpPr>
            <a:spLocks noChangeArrowheads="1"/>
          </p:cNvSpPr>
          <p:nvPr/>
        </p:nvSpPr>
        <p:spPr bwMode="auto">
          <a:xfrm>
            <a:off x="2143125" y="928688"/>
            <a:ext cx="5500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rgbClr val="002F8E"/>
                </a:solidFill>
                <a:latin typeface="Times New Roman" pitchFamily="16" charset="0"/>
                <a:cs typeface="Times New Roman" pitchFamily="16" charset="0"/>
              </a:rPr>
              <a:t>Проблемные вопросы</a:t>
            </a:r>
          </a:p>
        </p:txBody>
      </p:sp>
      <p:sp>
        <p:nvSpPr>
          <p:cNvPr id="9" name="Волна 8"/>
          <p:cNvSpPr/>
          <p:nvPr/>
        </p:nvSpPr>
        <p:spPr>
          <a:xfrm>
            <a:off x="428625" y="1857375"/>
            <a:ext cx="8429625" cy="1285875"/>
          </a:xfrm>
          <a:prstGeom prst="wave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Откуда берётся  мусор?</a:t>
            </a:r>
          </a:p>
        </p:txBody>
      </p:sp>
      <p:sp>
        <p:nvSpPr>
          <p:cNvPr id="10" name="Волна 9"/>
          <p:cNvSpPr/>
          <p:nvPr/>
        </p:nvSpPr>
        <p:spPr>
          <a:xfrm>
            <a:off x="428625" y="3143250"/>
            <a:ext cx="8429625" cy="1357313"/>
          </a:xfrm>
          <a:prstGeom prst="wave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Куда отвозят мусор?</a:t>
            </a:r>
          </a:p>
        </p:txBody>
      </p:sp>
      <p:sp>
        <p:nvSpPr>
          <p:cNvPr id="11" name="Волна 10"/>
          <p:cNvSpPr/>
          <p:nvPr/>
        </p:nvSpPr>
        <p:spPr>
          <a:xfrm>
            <a:off x="428625" y="4500563"/>
            <a:ext cx="8429625" cy="1285875"/>
          </a:xfrm>
          <a:prstGeom prst="wave">
            <a:avLst/>
          </a:prstGeom>
          <a:ln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Можно ли из мусора что то сделать полезное ?</a:t>
            </a:r>
          </a:p>
        </p:txBody>
      </p:sp>
    </p:spTree>
  </p:cSld>
  <p:clrMapOvr>
    <a:masterClrMapping/>
  </p:clrMapOvr>
  <p:transition spd="slow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2" descr="C:\Users\все-все-все\Desktop\фон\fon_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Прямоугольник 5"/>
          <p:cNvSpPr>
            <a:spLocks noChangeArrowheads="1"/>
          </p:cNvSpPr>
          <p:nvPr/>
        </p:nvSpPr>
        <p:spPr bwMode="auto">
          <a:xfrm>
            <a:off x="2143125" y="928688"/>
            <a:ext cx="550068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4000" b="1" dirty="0">
                <a:solidFill>
                  <a:srgbClr val="002F8E"/>
                </a:solidFill>
                <a:latin typeface="Times New Roman" pitchFamily="16" charset="0"/>
                <a:cs typeface="Times New Roman" pitchFamily="16" charset="0"/>
              </a:rPr>
              <a:t>Методы исследования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4348" y="3571876"/>
            <a:ext cx="3429024" cy="76944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Наблюдение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4286248" y="3786190"/>
            <a:ext cx="785818" cy="1428760"/>
          </a:xfrm>
          <a:prstGeom prst="curvedRightArrow">
            <a:avLst>
              <a:gd name="adj1" fmla="val 25000"/>
              <a:gd name="adj2" fmla="val 50000"/>
              <a:gd name="adj3" fmla="val 138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3505" y="3357563"/>
            <a:ext cx="3429024" cy="95410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ПОИСКОВАЯ РАБОТА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000232" y="5214950"/>
            <a:ext cx="5429288" cy="76944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ЭКСПЕРИМЕНТИРОВАНИЕ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Выгнутая влево стрелка 10"/>
          <p:cNvSpPr/>
          <p:nvPr/>
        </p:nvSpPr>
        <p:spPr>
          <a:xfrm>
            <a:off x="4076501" y="1870373"/>
            <a:ext cx="1071563" cy="107156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Выгнутая влево стрелка 11"/>
          <p:cNvSpPr/>
          <p:nvPr/>
        </p:nvSpPr>
        <p:spPr>
          <a:xfrm>
            <a:off x="1" y="2571744"/>
            <a:ext cx="642909" cy="1428760"/>
          </a:xfrm>
          <a:prstGeom prst="curvedRightArrow">
            <a:avLst>
              <a:gd name="adj1" fmla="val 25000"/>
              <a:gd name="adj2" fmla="val 57703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43504" y="1714488"/>
            <a:ext cx="3459234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Практическая работа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034" y="1643050"/>
            <a:ext cx="3459234" cy="120032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spc="150" dirty="0">
                <a:ln w="11430"/>
                <a:solidFill>
                  <a:schemeClr val="tx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Изучение литературы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edg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723</Words>
  <Application>Microsoft Office PowerPoint</Application>
  <PresentationFormat>Экран (4:3)</PresentationFormat>
  <Paragraphs>380</Paragraphs>
  <Slides>43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43</vt:i4>
      </vt:variant>
    </vt:vector>
  </HeadingPairs>
  <TitlesOfParts>
    <vt:vector size="50" baseType="lpstr">
      <vt:lpstr>ArbatC</vt:lpstr>
      <vt:lpstr>Arial</vt:lpstr>
      <vt:lpstr>Calibri</vt:lpstr>
      <vt:lpstr>Monotype Corsiva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все-все-все</dc:creator>
  <cp:lastModifiedBy>Елена Фисюкова</cp:lastModifiedBy>
  <cp:revision>153</cp:revision>
  <dcterms:created xsi:type="dcterms:W3CDTF">2013-02-02T18:54:10Z</dcterms:created>
  <dcterms:modified xsi:type="dcterms:W3CDTF">2020-01-06T10:00:36Z</dcterms:modified>
</cp:coreProperties>
</file>