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9" r:id="rId2"/>
    <p:sldId id="260" r:id="rId3"/>
    <p:sldId id="262" r:id="rId4"/>
    <p:sldId id="264" r:id="rId5"/>
    <p:sldId id="265" r:id="rId6"/>
    <p:sldId id="267" r:id="rId7"/>
    <p:sldId id="266" r:id="rId8"/>
    <p:sldId id="286" r:id="rId9"/>
    <p:sldId id="268" r:id="rId10"/>
    <p:sldId id="269" r:id="rId11"/>
    <p:sldId id="271" r:id="rId12"/>
    <p:sldId id="285" r:id="rId13"/>
    <p:sldId id="270" r:id="rId14"/>
    <p:sldId id="272" r:id="rId15"/>
    <p:sldId id="274" r:id="rId16"/>
    <p:sldId id="273" r:id="rId17"/>
    <p:sldId id="275" r:id="rId18"/>
    <p:sldId id="281" r:id="rId19"/>
    <p:sldId id="280" r:id="rId20"/>
    <p:sldId id="276" r:id="rId21"/>
    <p:sldId id="282" r:id="rId22"/>
    <p:sldId id="287" r:id="rId23"/>
    <p:sldId id="288" r:id="rId24"/>
    <p:sldId id="291" r:id="rId25"/>
    <p:sldId id="293" r:id="rId26"/>
    <p:sldId id="292" r:id="rId27"/>
    <p:sldId id="289" r:id="rId28"/>
    <p:sldId id="258"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747" autoAdjust="0"/>
  </p:normalViewPr>
  <p:slideViewPr>
    <p:cSldViewPr>
      <p:cViewPr varScale="1">
        <p:scale>
          <a:sx n="102" d="100"/>
          <a:sy n="102" d="100"/>
        </p:scale>
        <p:origin x="177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F62B4C-0F14-48E6-806F-582C4A3E5B4E}" type="datetimeFigureOut">
              <a:rPr lang="ru-RU" smtClean="0"/>
              <a:t>06.01.2020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943DA48-B4A1-4C6A-8F20-2F6410C05EFE}" type="slidenum">
              <a:rPr lang="ru-RU" smtClean="0"/>
              <a:t>‹#›</a:t>
            </a:fld>
            <a:endParaRPr lang="ru-RU"/>
          </a:p>
        </p:txBody>
      </p:sp>
    </p:spTree>
    <p:extLst>
      <p:ext uri="{BB962C8B-B14F-4D97-AF65-F5344CB8AC3E}">
        <p14:creationId xmlns:p14="http://schemas.microsoft.com/office/powerpoint/2010/main" val="17428486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943DA48-B4A1-4C6A-8F20-2F6410C05EFE}" type="slidenum">
              <a:rPr lang="ru-RU" smtClean="0"/>
              <a:t>19</a:t>
            </a:fld>
            <a:endParaRPr lang="ru-RU"/>
          </a:p>
        </p:txBody>
      </p:sp>
    </p:spTree>
    <p:extLst>
      <p:ext uri="{BB962C8B-B14F-4D97-AF65-F5344CB8AC3E}">
        <p14:creationId xmlns:p14="http://schemas.microsoft.com/office/powerpoint/2010/main" val="1208437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5943DA48-B4A1-4C6A-8F20-2F6410C05EFE}" type="slidenum">
              <a:rPr lang="ru-RU" smtClean="0"/>
              <a:t>21</a:t>
            </a:fld>
            <a:endParaRPr lang="ru-RU"/>
          </a:p>
        </p:txBody>
      </p:sp>
    </p:spTree>
    <p:extLst>
      <p:ext uri="{BB962C8B-B14F-4D97-AF65-F5344CB8AC3E}">
        <p14:creationId xmlns:p14="http://schemas.microsoft.com/office/powerpoint/2010/main" val="12084372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06.01.2020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06.01.2020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06.01.2020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06.01.2020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06.01.2020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06.01.2020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2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1208" y="13855"/>
            <a:ext cx="9245916" cy="68441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0" y="332656"/>
            <a:ext cx="6084168" cy="5040560"/>
          </a:xfrm>
        </p:spPr>
        <p:txBody>
          <a:bodyPr>
            <a:normAutofit fontScale="90000"/>
          </a:bodyPr>
          <a:lstStyle/>
          <a:p>
            <a:pPr lvl="0">
              <a:spcBef>
                <a:spcPts val="0"/>
              </a:spcBef>
            </a:pPr>
            <a:r>
              <a:rPr lang="ru-RU" sz="2400" b="1" i="1" dirty="0">
                <a:solidFill>
                  <a:prstClr val="black"/>
                </a:solidFill>
                <a:latin typeface="Times New Roman" panose="02020603050405020304" pitchFamily="18" charset="0"/>
                <a:ea typeface="+mn-ea"/>
                <a:cs typeface="Times New Roman" panose="02020603050405020304" pitchFamily="18" charset="0"/>
              </a:rPr>
              <a:t>МБДОУ детский сад </a:t>
            </a:r>
            <a:r>
              <a:rPr lang="ru-RU" sz="2400" b="1" i="1" dirty="0" smtClean="0">
                <a:solidFill>
                  <a:prstClr val="black"/>
                </a:solidFill>
                <a:latin typeface="Times New Roman" panose="02020603050405020304" pitchFamily="18" charset="0"/>
                <a:ea typeface="+mn-ea"/>
                <a:cs typeface="Times New Roman" panose="02020603050405020304" pitchFamily="18" charset="0"/>
              </a:rPr>
              <a:t>№27 «</a:t>
            </a:r>
            <a:r>
              <a:rPr lang="ru-RU" sz="2400" b="1" i="1" dirty="0" err="1" smtClean="0">
                <a:solidFill>
                  <a:prstClr val="black"/>
                </a:solidFill>
                <a:latin typeface="Times New Roman" panose="02020603050405020304" pitchFamily="18" charset="0"/>
                <a:ea typeface="+mn-ea"/>
                <a:cs typeface="Times New Roman" panose="02020603050405020304" pitchFamily="18" charset="0"/>
              </a:rPr>
              <a:t>Сэсэг</a:t>
            </a:r>
            <a:r>
              <a:rPr lang="ru-RU" sz="2400" b="1" i="1" dirty="0" smtClean="0">
                <a:solidFill>
                  <a:prstClr val="black"/>
                </a:solidFill>
                <a:latin typeface="Times New Roman" panose="02020603050405020304" pitchFamily="18" charset="0"/>
                <a:ea typeface="+mn-ea"/>
                <a:cs typeface="Times New Roman" panose="02020603050405020304" pitchFamily="18" charset="0"/>
              </a:rPr>
              <a:t>», </a:t>
            </a:r>
            <a:r>
              <a:rPr lang="ru-RU" sz="2400" b="1" i="1" dirty="0">
                <a:solidFill>
                  <a:prstClr val="black"/>
                </a:solidFill>
                <a:latin typeface="Times New Roman" panose="02020603050405020304" pitchFamily="18" charset="0"/>
                <a:ea typeface="+mn-ea"/>
                <a:cs typeface="Times New Roman" panose="02020603050405020304" pitchFamily="18" charset="0"/>
              </a:rPr>
              <a:t>г. </a:t>
            </a:r>
            <a:r>
              <a:rPr lang="ru-RU" sz="2400" b="1" i="1" dirty="0" smtClean="0">
                <a:solidFill>
                  <a:prstClr val="black"/>
                </a:solidFill>
                <a:latin typeface="Times New Roman" panose="02020603050405020304" pitchFamily="18" charset="0"/>
                <a:ea typeface="+mn-ea"/>
                <a:cs typeface="Times New Roman" panose="02020603050405020304" pitchFamily="18" charset="0"/>
              </a:rPr>
              <a:t>Улан-Удэ</a:t>
            </a:r>
            <a:br>
              <a:rPr lang="ru-RU" sz="2400" b="1" i="1" dirty="0" smtClean="0">
                <a:solidFill>
                  <a:prstClr val="black"/>
                </a:solidFill>
                <a:latin typeface="Times New Roman" panose="02020603050405020304" pitchFamily="18" charset="0"/>
                <a:ea typeface="+mn-ea"/>
                <a:cs typeface="Times New Roman" panose="02020603050405020304" pitchFamily="18" charset="0"/>
              </a:rPr>
            </a:br>
            <a:r>
              <a:rPr lang="ru-RU" sz="2400" b="1" i="1" dirty="0" smtClean="0">
                <a:solidFill>
                  <a:prstClr val="black"/>
                </a:solidFill>
                <a:latin typeface="Times New Roman" panose="02020603050405020304" pitchFamily="18" charset="0"/>
                <a:ea typeface="+mn-ea"/>
                <a:cs typeface="Times New Roman" panose="02020603050405020304" pitchFamily="18" charset="0"/>
              </a:rPr>
              <a:t/>
            </a:r>
            <a:br>
              <a:rPr lang="ru-RU" sz="2400" b="1" i="1" dirty="0" smtClean="0">
                <a:solidFill>
                  <a:prstClr val="black"/>
                </a:solidFill>
                <a:latin typeface="Times New Roman" panose="02020603050405020304" pitchFamily="18" charset="0"/>
                <a:ea typeface="+mn-ea"/>
                <a:cs typeface="Times New Roman" panose="02020603050405020304" pitchFamily="18" charset="0"/>
              </a:rPr>
            </a:br>
            <a:r>
              <a:rPr lang="ru-RU" sz="2400" b="1" i="1" dirty="0" smtClean="0">
                <a:solidFill>
                  <a:prstClr val="black"/>
                </a:solidFill>
                <a:latin typeface="Times New Roman" panose="02020603050405020304" pitchFamily="18" charset="0"/>
                <a:ea typeface="+mn-ea"/>
                <a:cs typeface="Times New Roman" panose="02020603050405020304" pitchFamily="18" charset="0"/>
              </a:rPr>
              <a:t/>
            </a:r>
            <a:br>
              <a:rPr lang="ru-RU" sz="2400" b="1" i="1" dirty="0" smtClean="0">
                <a:solidFill>
                  <a:prstClr val="black"/>
                </a:solidFill>
                <a:latin typeface="Times New Roman" panose="02020603050405020304" pitchFamily="18" charset="0"/>
                <a:ea typeface="+mn-ea"/>
                <a:cs typeface="Times New Roman" panose="02020603050405020304" pitchFamily="18" charset="0"/>
              </a:rPr>
            </a:br>
            <a:r>
              <a:rPr lang="ru-RU" b="1" i="1" dirty="0" smtClean="0">
                <a:solidFill>
                  <a:prstClr val="black"/>
                </a:solidFill>
                <a:latin typeface="Times New Roman" panose="02020603050405020304" pitchFamily="18" charset="0"/>
                <a:ea typeface="+mn-ea"/>
                <a:cs typeface="Times New Roman" panose="02020603050405020304" pitchFamily="18" charset="0"/>
              </a:rPr>
              <a:t>Проект</a:t>
            </a:r>
            <a:br>
              <a:rPr lang="ru-RU" b="1" i="1" dirty="0" smtClean="0">
                <a:solidFill>
                  <a:prstClr val="black"/>
                </a:solidFill>
                <a:latin typeface="Times New Roman" panose="02020603050405020304" pitchFamily="18" charset="0"/>
                <a:ea typeface="+mn-ea"/>
                <a:cs typeface="Times New Roman" panose="02020603050405020304" pitchFamily="18" charset="0"/>
              </a:rPr>
            </a:br>
            <a:r>
              <a:rPr lang="ru-RU" b="1" i="1" dirty="0" smtClean="0">
                <a:solidFill>
                  <a:prstClr val="black"/>
                </a:solidFill>
                <a:latin typeface="Times New Roman" panose="02020603050405020304" pitchFamily="18" charset="0"/>
                <a:ea typeface="+mn-ea"/>
                <a:cs typeface="Times New Roman" panose="02020603050405020304" pitchFamily="18" charset="0"/>
              </a:rPr>
              <a:t>«Домашние животные»</a:t>
            </a:r>
            <a:br>
              <a:rPr lang="ru-RU" b="1" i="1" dirty="0" smtClean="0">
                <a:solidFill>
                  <a:prstClr val="black"/>
                </a:solidFill>
                <a:latin typeface="Times New Roman" panose="02020603050405020304" pitchFamily="18" charset="0"/>
                <a:ea typeface="+mn-ea"/>
                <a:cs typeface="Times New Roman" panose="02020603050405020304" pitchFamily="18" charset="0"/>
              </a:rPr>
            </a:br>
            <a:r>
              <a:rPr lang="ru-RU" b="1" i="1" dirty="0" smtClean="0">
                <a:solidFill>
                  <a:prstClr val="black"/>
                </a:solidFill>
                <a:latin typeface="Times New Roman" panose="02020603050405020304" pitchFamily="18" charset="0"/>
                <a:ea typeface="+mn-ea"/>
                <a:cs typeface="Times New Roman" panose="02020603050405020304" pitchFamily="18" charset="0"/>
              </a:rPr>
              <a:t/>
            </a:r>
            <a:br>
              <a:rPr lang="ru-RU" b="1" i="1" dirty="0" smtClean="0">
                <a:solidFill>
                  <a:prstClr val="black"/>
                </a:solidFill>
                <a:latin typeface="Times New Roman" panose="02020603050405020304" pitchFamily="18" charset="0"/>
                <a:ea typeface="+mn-ea"/>
                <a:cs typeface="Times New Roman" panose="02020603050405020304" pitchFamily="18" charset="0"/>
              </a:rPr>
            </a:br>
            <a:r>
              <a:rPr lang="ru-RU" sz="2000" b="1" i="1" dirty="0" smtClean="0">
                <a:solidFill>
                  <a:prstClr val="black"/>
                </a:solidFill>
                <a:latin typeface="Times New Roman" panose="02020603050405020304" pitchFamily="18" charset="0"/>
                <a:ea typeface="+mn-ea"/>
                <a:cs typeface="Times New Roman" panose="02020603050405020304" pitchFamily="18" charset="0"/>
              </a:rPr>
              <a:t>Авторы </a:t>
            </a:r>
            <a:r>
              <a:rPr lang="ru-RU" sz="2000" b="1" i="1" dirty="0">
                <a:solidFill>
                  <a:prstClr val="black"/>
                </a:solidFill>
                <a:latin typeface="Times New Roman" panose="02020603050405020304" pitchFamily="18" charset="0"/>
                <a:ea typeface="+mn-ea"/>
                <a:cs typeface="Times New Roman" panose="02020603050405020304" pitchFamily="18" charset="0"/>
              </a:rPr>
              <a:t>проекта</a:t>
            </a:r>
            <a:r>
              <a:rPr lang="ru-RU" sz="2000" b="1" i="1" dirty="0" smtClean="0">
                <a:solidFill>
                  <a:prstClr val="black"/>
                </a:solidFill>
                <a:latin typeface="Times New Roman" panose="02020603050405020304" pitchFamily="18" charset="0"/>
                <a:ea typeface="+mn-ea"/>
                <a:cs typeface="Times New Roman" panose="02020603050405020304" pitchFamily="18" charset="0"/>
              </a:rPr>
              <a:t>:</a:t>
            </a:r>
            <a:br>
              <a:rPr lang="ru-RU" sz="2000" b="1" i="1" dirty="0" smtClean="0">
                <a:solidFill>
                  <a:prstClr val="black"/>
                </a:solidFill>
                <a:latin typeface="Times New Roman" panose="02020603050405020304" pitchFamily="18" charset="0"/>
                <a:ea typeface="+mn-ea"/>
                <a:cs typeface="Times New Roman" panose="02020603050405020304" pitchFamily="18" charset="0"/>
              </a:rPr>
            </a:br>
            <a:r>
              <a:rPr lang="ru-RU" sz="2000" b="1" i="1" dirty="0" err="1" smtClean="0">
                <a:solidFill>
                  <a:prstClr val="black"/>
                </a:solidFill>
                <a:latin typeface="Times New Roman" panose="02020603050405020304" pitchFamily="18" charset="0"/>
                <a:ea typeface="+mn-ea"/>
                <a:cs typeface="Times New Roman" panose="02020603050405020304" pitchFamily="18" charset="0"/>
              </a:rPr>
              <a:t>Шелкунова</a:t>
            </a:r>
            <a:r>
              <a:rPr lang="ru-RU" sz="2000" b="1" i="1" dirty="0" smtClean="0">
                <a:solidFill>
                  <a:prstClr val="black"/>
                </a:solidFill>
                <a:latin typeface="Times New Roman" panose="02020603050405020304" pitchFamily="18" charset="0"/>
                <a:ea typeface="+mn-ea"/>
                <a:cs typeface="Times New Roman" panose="02020603050405020304" pitchFamily="18" charset="0"/>
              </a:rPr>
              <a:t> И.В., Павлова С.Я.</a:t>
            </a:r>
            <a:r>
              <a:rPr lang="ru-RU" sz="2000" dirty="0">
                <a:solidFill>
                  <a:prstClr val="black"/>
                </a:solidFill>
                <a:latin typeface="Times New Roman" panose="02020603050405020304" pitchFamily="18" charset="0"/>
                <a:ea typeface="+mn-ea"/>
                <a:cs typeface="Times New Roman" panose="02020603050405020304" pitchFamily="18" charset="0"/>
              </a:rPr>
              <a:t/>
            </a:r>
            <a:br>
              <a:rPr lang="ru-RU" sz="2000" dirty="0">
                <a:solidFill>
                  <a:prstClr val="black"/>
                </a:solidFill>
                <a:latin typeface="Times New Roman" panose="02020603050405020304" pitchFamily="18" charset="0"/>
                <a:ea typeface="+mn-ea"/>
                <a:cs typeface="Times New Roman" panose="02020603050405020304" pitchFamily="18" charset="0"/>
              </a:rPr>
            </a:b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634060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331640" y="274638"/>
            <a:ext cx="7355160" cy="5602634"/>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Социализация</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Сюжетно-ролевые игры </a:t>
            </a:r>
            <a:r>
              <a:rPr lang="ru-RU" sz="2800" dirty="0">
                <a:latin typeface="Times New Roman" panose="02020603050405020304" pitchFamily="18" charset="0"/>
                <a:cs typeface="Times New Roman" panose="02020603050405020304" pitchFamily="18" charset="0"/>
              </a:rPr>
              <a:t>«Ветеринарная больница», «В гостях у бабушки в деревне</a:t>
            </a:r>
            <a:r>
              <a:rPr lang="ru-RU" sz="2800" dirty="0" smtClean="0">
                <a:latin typeface="Times New Roman" panose="02020603050405020304" pitchFamily="18" charset="0"/>
                <a:cs typeface="Times New Roman" panose="02020603050405020304" pitchFamily="18" charset="0"/>
              </a:rPr>
              <a:t>».</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Беседа «Правила общения с домашними животными</a:t>
            </a:r>
            <a:r>
              <a:rPr lang="ru-RU" sz="2800" dirty="0">
                <a:latin typeface="Times New Roman" panose="02020603050405020304" pitchFamily="18" charset="0"/>
                <a:cs typeface="Times New Roman" panose="02020603050405020304" pitchFamily="18" charset="0"/>
              </a:rPr>
              <a:t>».</a:t>
            </a:r>
            <a:br>
              <a:rPr lang="ru-RU" sz="2800" dirty="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Просмотр мультфильмов: </a:t>
            </a:r>
            <a:r>
              <a:rPr lang="ru-RU" sz="2800" dirty="0">
                <a:latin typeface="Times New Roman" panose="02020603050405020304" pitchFamily="18" charset="0"/>
                <a:cs typeface="Times New Roman" panose="02020603050405020304" pitchFamily="18" charset="0"/>
              </a:rPr>
              <a:t>«Котёнок Гав», «Простоквашино</a:t>
            </a:r>
            <a:r>
              <a:rPr lang="ru-RU" sz="2800" dirty="0" smtClean="0">
                <a:latin typeface="Times New Roman" panose="02020603050405020304" pitchFamily="18" charset="0"/>
                <a:cs typeface="Times New Roman" panose="02020603050405020304" pitchFamily="18" charset="0"/>
              </a:rPr>
              <a:t>» и др.</a:t>
            </a:r>
            <a:br>
              <a:rPr lang="ru-RU" sz="2800" dirty="0" smtClean="0">
                <a:latin typeface="Times New Roman" panose="02020603050405020304" pitchFamily="18" charset="0"/>
                <a:cs typeface="Times New Roman" panose="02020603050405020304" pitchFamily="18" charset="0"/>
              </a:rPr>
            </a:b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1293091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259632" y="274638"/>
            <a:ext cx="7632848" cy="5890666"/>
          </a:xfrm>
        </p:spPr>
        <p:txBody>
          <a:bodyPr>
            <a:normAutofit fontScale="90000"/>
          </a:bodyPr>
          <a:lstStyle/>
          <a:p>
            <a:pPr algn="l"/>
            <a:r>
              <a:rPr lang="ru-RU" sz="3600" b="1" dirty="0" smtClean="0">
                <a:latin typeface="Times New Roman" panose="02020603050405020304" pitchFamily="18" charset="0"/>
                <a:cs typeface="Times New Roman" panose="02020603050405020304" pitchFamily="18" charset="0"/>
              </a:rPr>
              <a:t>Чтение художественной литературы</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Русские народные сказки «Петушок и бобовое зёрнышко», «Зимовье зверей», «Сивка - бурка», «Волк и семеро козлят», «Бычок – смоленной бочек»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Л.Толстой</a:t>
            </a:r>
            <a:r>
              <a:rPr lang="ru-RU" sz="2800" dirty="0" smtClean="0">
                <a:latin typeface="Times New Roman" panose="02020603050405020304" pitchFamily="18" charset="0"/>
                <a:cs typeface="Times New Roman" panose="02020603050405020304" pitchFamily="18" charset="0"/>
              </a:rPr>
              <a:t> «Пожарные собаки»</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В.Сутеев</a:t>
            </a:r>
            <a:r>
              <a:rPr lang="ru-RU" sz="2800" dirty="0" smtClean="0">
                <a:latin typeface="Times New Roman" panose="02020603050405020304" pitchFamily="18" charset="0"/>
                <a:cs typeface="Times New Roman" panose="02020603050405020304" pitchFamily="18" charset="0"/>
              </a:rPr>
              <a:t> «Три котёнка», «Про козленка, который умел считать»</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С. Михалков «Три поросёнка»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Г.Х.Андерсон</a:t>
            </a:r>
            <a:r>
              <a:rPr lang="ru-RU" sz="2800" dirty="0" smtClean="0">
                <a:latin typeface="Times New Roman" panose="02020603050405020304" pitchFamily="18" charset="0"/>
                <a:cs typeface="Times New Roman" panose="02020603050405020304" pitchFamily="18" charset="0"/>
              </a:rPr>
              <a:t> «Гадкий утенок»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С.Маршак</a:t>
            </a:r>
            <a:r>
              <a:rPr lang="ru-RU" sz="2800" dirty="0" smtClean="0">
                <a:latin typeface="Times New Roman" panose="02020603050405020304" pitchFamily="18" charset="0"/>
                <a:cs typeface="Times New Roman" panose="02020603050405020304" pitchFamily="18" charset="0"/>
              </a:rPr>
              <a:t> «Сказка о глупом мышонке», «Усатый – полосатый»</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Э.Успенский</a:t>
            </a:r>
            <a:r>
              <a:rPr lang="ru-RU" sz="2800" dirty="0" smtClean="0">
                <a:latin typeface="Times New Roman" panose="02020603050405020304" pitchFamily="18" charset="0"/>
                <a:cs typeface="Times New Roman" panose="02020603050405020304" pitchFamily="18" charset="0"/>
              </a:rPr>
              <a:t> «Дядя Федор, пес и кот»</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t>
            </a:r>
            <a:r>
              <a:rPr lang="ru-RU" sz="2800" dirty="0" err="1" smtClean="0">
                <a:latin typeface="Times New Roman" panose="02020603050405020304" pitchFamily="18" charset="0"/>
                <a:cs typeface="Times New Roman" panose="02020603050405020304" pitchFamily="18" charset="0"/>
              </a:rPr>
              <a:t>Н.Костарева</a:t>
            </a:r>
            <a:r>
              <a:rPr lang="ru-RU" sz="2800" dirty="0" smtClean="0">
                <a:latin typeface="Times New Roman" panose="02020603050405020304" pitchFamily="18" charset="0"/>
                <a:cs typeface="Times New Roman" panose="02020603050405020304" pitchFamily="18" charset="0"/>
              </a:rPr>
              <a:t> «Щенок»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Считалки: «Шла коза по мостику», «Конь ретивый». </a:t>
            </a: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t>
            </a:r>
            <a:r>
              <a:rPr lang="ru-RU" sz="2800" dirty="0" smtClean="0">
                <a:latin typeface="Times New Roman" panose="02020603050405020304" pitchFamily="18" charset="0"/>
                <a:cs typeface="Times New Roman" panose="02020603050405020304" pitchFamily="18" charset="0"/>
              </a:rPr>
              <a:t>Стихи о домашних животных, загадки, пословицы.</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508120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Прямоугольник 4"/>
          <p:cNvSpPr/>
          <p:nvPr/>
        </p:nvSpPr>
        <p:spPr>
          <a:xfrm>
            <a:off x="1403648" y="612845"/>
            <a:ext cx="6624736" cy="4154984"/>
          </a:xfrm>
          <a:prstGeom prst="rect">
            <a:avLst/>
          </a:prstGeom>
        </p:spPr>
        <p:txBody>
          <a:bodyPr wrap="square">
            <a:spAutoFit/>
          </a:bodyPr>
          <a:lstStyle/>
          <a:p>
            <a:r>
              <a:rPr lang="ru-RU" sz="2400" b="1" dirty="0">
                <a:latin typeface="Times New Roman" panose="02020603050405020304" pitchFamily="18" charset="0"/>
                <a:cs typeface="Times New Roman" panose="02020603050405020304" pitchFamily="18" charset="0"/>
              </a:rPr>
              <a:t>В</a:t>
            </a:r>
            <a:r>
              <a:rPr lang="ru-RU" sz="2400" b="1" dirty="0" smtClean="0">
                <a:latin typeface="Times New Roman" panose="02020603050405020304" pitchFamily="18" charset="0"/>
                <a:cs typeface="Times New Roman" panose="02020603050405020304" pitchFamily="18" charset="0"/>
              </a:rPr>
              <a:t>идеотека мультфильмов</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«Кошкин дом»</a:t>
            </a:r>
          </a:p>
          <a:p>
            <a:pPr marL="285750" indent="-285750">
              <a:buFontTx/>
              <a:buChar char="-"/>
            </a:pPr>
            <a:r>
              <a:rPr lang="ru-RU" sz="2400" dirty="0" smtClean="0">
                <a:latin typeface="Times New Roman" panose="02020603050405020304" pitchFamily="18" charset="0"/>
                <a:cs typeface="Times New Roman" panose="02020603050405020304" pitchFamily="18" charset="0"/>
              </a:rPr>
              <a:t>Домашние животные и их дети»</a:t>
            </a:r>
          </a:p>
          <a:p>
            <a:pPr marL="285750" indent="-285750">
              <a:buFontTx/>
              <a:buChar char="-"/>
            </a:pPr>
            <a:r>
              <a:rPr lang="ru-RU" sz="2400" dirty="0" smtClean="0">
                <a:latin typeface="Times New Roman" panose="02020603050405020304" pitchFamily="18" charset="0"/>
                <a:cs typeface="Times New Roman" panose="02020603050405020304" pitchFamily="18" charset="0"/>
              </a:rPr>
              <a:t>«Котенок по имени Гав»</a:t>
            </a:r>
          </a:p>
          <a:p>
            <a:pPr marL="285750" indent="-285750">
              <a:buFontTx/>
              <a:buChar char="-"/>
            </a:pPr>
            <a:r>
              <a:rPr lang="ru-RU" sz="2400" dirty="0" smtClean="0">
                <a:latin typeface="Times New Roman" panose="02020603050405020304" pitchFamily="18" charset="0"/>
                <a:cs typeface="Times New Roman" panose="02020603050405020304" pitchFamily="18" charset="0"/>
              </a:rPr>
              <a:t>«Твои первые животные»</a:t>
            </a:r>
          </a:p>
          <a:p>
            <a:pPr marL="285750" indent="-285750">
              <a:buFontTx/>
              <a:buChar char="-"/>
            </a:pPr>
            <a:r>
              <a:rPr lang="ru-RU" sz="2400" dirty="0" smtClean="0">
                <a:latin typeface="Times New Roman" panose="02020603050405020304" pitchFamily="18" charset="0"/>
                <a:cs typeface="Times New Roman" panose="02020603050405020304" pitchFamily="18" charset="0"/>
              </a:rPr>
              <a:t>«В стане домашних животных»</a:t>
            </a:r>
          </a:p>
          <a:p>
            <a:pPr marL="285750" indent="-285750">
              <a:buFontTx/>
              <a:buChar char="-"/>
            </a:pPr>
            <a:r>
              <a:rPr lang="ru-RU" sz="2400" dirty="0" smtClean="0">
                <a:latin typeface="Times New Roman" panose="02020603050405020304" pitchFamily="18" charset="0"/>
                <a:cs typeface="Times New Roman" panose="02020603050405020304" pitchFamily="18" charset="0"/>
              </a:rPr>
              <a:t>«Волк и семеро козлят»</a:t>
            </a:r>
          </a:p>
          <a:p>
            <a:pPr marL="285750" indent="-285750">
              <a:buFontTx/>
              <a:buChar char="-"/>
            </a:pPr>
            <a:r>
              <a:rPr lang="ru-RU" sz="2400" dirty="0" smtClean="0">
                <a:latin typeface="Times New Roman" panose="02020603050405020304" pitchFamily="18" charset="0"/>
                <a:cs typeface="Times New Roman" panose="02020603050405020304" pitchFamily="18" charset="0"/>
              </a:rPr>
              <a:t>«Волк и теленок»</a:t>
            </a:r>
          </a:p>
          <a:p>
            <a:pPr marL="285750" indent="-285750">
              <a:buFontTx/>
              <a:buChar char="-"/>
            </a:pPr>
            <a:r>
              <a:rPr lang="ru-RU" sz="2400" dirty="0" smtClean="0">
                <a:latin typeface="Times New Roman" panose="02020603050405020304" pitchFamily="18" charset="0"/>
                <a:cs typeface="Times New Roman" panose="02020603050405020304" pitchFamily="18" charset="0"/>
              </a:rPr>
              <a:t>«Кот в сапогах»</a:t>
            </a:r>
          </a:p>
          <a:p>
            <a:r>
              <a:rPr lang="ru-RU" sz="2400" dirty="0" smtClean="0">
                <a:latin typeface="Times New Roman" panose="02020603050405020304" pitchFamily="18" charset="0"/>
                <a:cs typeface="Times New Roman" panose="02020603050405020304" pitchFamily="18" charset="0"/>
              </a:rPr>
              <a:t>Аудиозаписи:</a:t>
            </a:r>
          </a:p>
          <a:p>
            <a:r>
              <a:rPr lang="ru-RU" sz="2400" dirty="0" smtClean="0">
                <a:latin typeface="Times New Roman" panose="02020603050405020304" pitchFamily="18" charset="0"/>
                <a:cs typeface="Times New Roman" panose="02020603050405020304" pitchFamily="18" charset="0"/>
              </a:rPr>
              <a:t>«Звуки природы», «Голоса животных»</a:t>
            </a:r>
            <a:endParaRPr lang="ru-RU" sz="2400" dirty="0"/>
          </a:p>
        </p:txBody>
      </p:sp>
    </p:spTree>
    <p:extLst>
      <p:ext uri="{BB962C8B-B14F-4D97-AF65-F5344CB8AC3E}">
        <p14:creationId xmlns:p14="http://schemas.microsoft.com/office/powerpoint/2010/main" val="8924246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331640" y="274638"/>
            <a:ext cx="7355160" cy="5530626"/>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Художественное творчество</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лепка «Домашние животные»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обрывная аппликация «Теленок»,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коллективная работа по ручному труду «Домик в деревне»,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рисование и раскрашивание домашних животных,</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оригами «Собачка», «Кошечка» и «Кролик»</a:t>
            </a: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70955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331640" y="274638"/>
            <a:ext cx="7488832" cy="5890666"/>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Физическая культура</a:t>
            </a: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Физкультминутки: «Корова», «Козочка», «Кошка», «Котик»</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Пальчиковая гимнастика: «Два козлика», «Поросята».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Артикуляционная гимнастика: «Сердитая кошка», «Утиный клювик», «Лошадка».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Подвижные игры: «Веселые козлята», «Лохматый пёс», «Кот и мыши»</a:t>
            </a:r>
            <a:r>
              <a:rPr lang="ru-RU" sz="2800" b="1" dirty="0" smtClean="0">
                <a:latin typeface="Times New Roman" panose="02020603050405020304" pitchFamily="18" charset="0"/>
                <a:cs typeface="Times New Roman" panose="02020603050405020304" pitchFamily="18" charset="0"/>
              </a:rPr>
              <a:t/>
            </a:r>
            <a:br>
              <a:rPr lang="ru-RU" sz="2800" b="1" dirty="0" smtClean="0">
                <a:latin typeface="Times New Roman" panose="02020603050405020304" pitchFamily="18" charset="0"/>
                <a:cs typeface="Times New Roman" panose="02020603050405020304" pitchFamily="18" charset="0"/>
              </a:rPr>
            </a:br>
            <a:endParaRPr lang="ru-RU"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36058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403648" y="274638"/>
            <a:ext cx="7283152" cy="5818658"/>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Взаимодействие с родителями</a:t>
            </a:r>
            <a:br>
              <a:rPr lang="ru-RU" sz="3600" b="1"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Консультации: «Если вы решили завести питомца», «Лохматые, пернатые и другие … воспитатели наших детей», «Правила поведения по отношению к животным».</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Посещение родителей совместно с детьми выставки домашних животных</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602163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259632" y="274637"/>
            <a:ext cx="7427168" cy="4629871"/>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Заключительный этап</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изготовление макета «Ферма».</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подготовка и проведение презентации проекта «Домашние животные»,</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 подведение итогов</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16100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475656" y="274638"/>
            <a:ext cx="7211144" cy="5458618"/>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Вывод</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Анализируя проделанную работу, можно сделать вывод, что благодаря данному проекту произошло закрепление и углубление знаний детей по теме «Домашние животные». </a:t>
            </a:r>
            <a:br>
              <a:rPr lang="ru-RU" sz="2800" dirty="0" smtClean="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У детей сформировалось понимание тесной взаимосвязи человека и животного.</a:t>
            </a:r>
            <a:r>
              <a:rPr lang="ru-RU" sz="2800" dirty="0">
                <a:latin typeface="Times New Roman" panose="02020603050405020304" pitchFamily="18" charset="0"/>
                <a:cs typeface="Times New Roman" panose="02020603050405020304" pitchFamily="18" charset="0"/>
              </a:rPr>
              <a:t/>
            </a:r>
            <a:br>
              <a:rPr lang="ru-RU" sz="2800" dirty="0">
                <a:latin typeface="Times New Roman" panose="02020603050405020304" pitchFamily="18" charset="0"/>
                <a:cs typeface="Times New Roman" panose="02020603050405020304" pitchFamily="18" charset="0"/>
              </a:rPr>
            </a:br>
            <a:r>
              <a:rPr lang="ru-RU" sz="2800" dirty="0" smtClean="0">
                <a:latin typeface="Times New Roman" panose="02020603050405020304" pitchFamily="18" charset="0"/>
                <a:cs typeface="Times New Roman" panose="02020603050405020304" pitchFamily="18" charset="0"/>
              </a:rPr>
              <a:t>Созданный совместно с детьми макет «Ферма» способствовал повышению у детей устойчивого  интереса к жизни домашних животных.</a:t>
            </a: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25732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259632" y="332656"/>
            <a:ext cx="7056784" cy="5184576"/>
          </a:xfrm>
        </p:spPr>
        <p:txBody>
          <a:bodyPr>
            <a:normAutofit fontScale="90000"/>
          </a:bodyPr>
          <a:lstStyle/>
          <a:p>
            <a:pPr algn="l"/>
            <a:r>
              <a:rPr lang="ru-RU" sz="3100" b="1" dirty="0">
                <a:latin typeface="Times New Roman" panose="02020603050405020304" pitchFamily="18" charset="0"/>
                <a:cs typeface="Times New Roman" panose="02020603050405020304" pitchFamily="18" charset="0"/>
              </a:rPr>
              <a:t>Д</a:t>
            </a:r>
            <a:r>
              <a:rPr lang="ru-RU" sz="3100" b="1" dirty="0" smtClean="0">
                <a:latin typeface="Times New Roman" panose="02020603050405020304" pitchFamily="18" charset="0"/>
                <a:cs typeface="Times New Roman" panose="02020603050405020304" pitchFamily="18" charset="0"/>
              </a:rPr>
              <a:t>идактические игры: </a:t>
            </a:r>
            <a:r>
              <a:rPr lang="ru-RU" sz="3200" b="1" dirty="0" smtClean="0">
                <a:latin typeface="Times New Roman" panose="02020603050405020304" pitchFamily="18" charset="0"/>
                <a:cs typeface="Times New Roman" panose="02020603050405020304" pitchFamily="18" charset="0"/>
              </a:rPr>
              <a:t/>
            </a:r>
            <a:br>
              <a:rPr lang="ru-RU" sz="3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«Кто что ест?»                                     «Где чья мама?»</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a:latin typeface="Times New Roman" panose="02020603050405020304" pitchFamily="18" charset="0"/>
                <a:cs typeface="Times New Roman" panose="02020603050405020304" pitchFamily="18" charset="0"/>
              </a:rPr>
              <a:t/>
            </a:r>
            <a:br>
              <a:rPr lang="ru-RU" sz="2200" b="1" dirty="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
            </a:r>
            <a:br>
              <a:rPr lang="ru-RU" sz="2200" b="1" dirty="0" smtClean="0">
                <a:latin typeface="Times New Roman" panose="02020603050405020304" pitchFamily="18" charset="0"/>
                <a:cs typeface="Times New Roman" panose="02020603050405020304" pitchFamily="18" charset="0"/>
              </a:rPr>
            </a:br>
            <a:r>
              <a:rPr lang="ru-RU" sz="2200" b="1" dirty="0" smtClean="0">
                <a:latin typeface="Times New Roman" panose="02020603050405020304" pitchFamily="18" charset="0"/>
                <a:cs typeface="Times New Roman" panose="02020603050405020304" pitchFamily="18" charset="0"/>
              </a:rPr>
              <a:t>«Какую пользу приносят?»</a:t>
            </a:r>
            <a:br>
              <a:rPr lang="ru-RU" sz="2200" b="1" dirty="0" smtClean="0">
                <a:latin typeface="Times New Roman" panose="02020603050405020304" pitchFamily="18" charset="0"/>
                <a:cs typeface="Times New Roman" panose="02020603050405020304" pitchFamily="18" charset="0"/>
              </a:rPr>
            </a:br>
            <a:r>
              <a:rPr lang="ru-RU" sz="2800" b="1" dirty="0" smtClean="0">
                <a:latin typeface="Times New Roman" panose="02020603050405020304" pitchFamily="18" charset="0"/>
                <a:cs typeface="Times New Roman" panose="02020603050405020304" pitchFamily="18" charset="0"/>
              </a:rPr>
              <a:t/>
            </a:r>
            <a:br>
              <a:rPr lang="ru-RU" sz="2800" b="1"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endParaRPr lang="ru-RU" sz="3600" b="1" dirty="0">
              <a:latin typeface="Times New Roman" panose="02020603050405020304" pitchFamily="18" charset="0"/>
              <a:cs typeface="Times New Roman" panose="02020603050405020304" pitchFamily="18" charset="0"/>
            </a:endParaRPr>
          </a:p>
        </p:txBody>
      </p:sp>
      <p:pic>
        <p:nvPicPr>
          <p:cNvPr id="1026" name="Picture 2"/>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967" t="13540" r="3102" b="4045"/>
          <a:stretch/>
        </p:blipFill>
        <p:spPr bwMode="auto">
          <a:xfrm>
            <a:off x="4644008" y="1124744"/>
            <a:ext cx="3915010" cy="26572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994887" y="3951224"/>
            <a:ext cx="3753578" cy="2646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259631" y="4221088"/>
            <a:ext cx="2940433" cy="25655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Рисунок 2"/>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03648" y="1135578"/>
            <a:ext cx="2473789" cy="2479665"/>
          </a:xfrm>
          <a:prstGeom prst="rect">
            <a:avLst/>
          </a:prstGeom>
        </p:spPr>
      </p:pic>
    </p:spTree>
    <p:extLst>
      <p:ext uri="{BB962C8B-B14F-4D97-AF65-F5344CB8AC3E}">
        <p14:creationId xmlns:p14="http://schemas.microsoft.com/office/powerpoint/2010/main" val="29901945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138824" y="274638"/>
            <a:ext cx="7547975" cy="4162474"/>
          </a:xfrm>
        </p:spPr>
        <p:txBody>
          <a:bodyPr>
            <a:normAutofit fontScale="90000"/>
          </a:bodyPr>
          <a:lstStyle/>
          <a:p>
            <a:r>
              <a:rPr lang="ru-RU" sz="3100" b="1" dirty="0" smtClean="0">
                <a:latin typeface="Times New Roman" panose="02020603050405020304" pitchFamily="18" charset="0"/>
                <a:cs typeface="Times New Roman" panose="02020603050405020304" pitchFamily="18" charset="0"/>
              </a:rPr>
              <a:t>Драматизация: «Кто сказал мяу?</a:t>
            </a:r>
            <a:r>
              <a:rPr lang="ru-RU" sz="3600" b="1" dirty="0" smtClean="0">
                <a:latin typeface="Times New Roman" panose="02020603050405020304" pitchFamily="18" charset="0"/>
                <a:cs typeface="Times New Roman" panose="02020603050405020304" pitchFamily="18" charset="0"/>
              </a:rPr>
              <a:t>»</a:t>
            </a:r>
            <a:br>
              <a:rPr lang="ru-RU" sz="3600" b="1"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
            </a:r>
            <a:br>
              <a:rPr lang="ru-RU" sz="3600" b="1" dirty="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b="1" dirty="0">
                <a:latin typeface="Times New Roman" panose="02020603050405020304" pitchFamily="18" charset="0"/>
                <a:cs typeface="Times New Roman" panose="02020603050405020304" pitchFamily="18" charset="0"/>
              </a:rPr>
              <a:t/>
            </a:r>
            <a:br>
              <a:rPr lang="ru-RU" sz="3600" b="1" dirty="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endParaRPr lang="ru-RU" sz="3100" b="1"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59688" y="1184750"/>
            <a:ext cx="3419872" cy="2564904"/>
          </a:xfrm>
          <a:prstGeom prst="rect">
            <a:avLst/>
          </a:prstGeom>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74132" y="3916892"/>
            <a:ext cx="3563888" cy="2672916"/>
          </a:xfrm>
          <a:prstGeom prst="rect">
            <a:avLst/>
          </a:prstGeom>
        </p:spPr>
      </p:pic>
      <p:pic>
        <p:nvPicPr>
          <p:cNvPr id="7" name="Рисунок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002756" y="4294414"/>
            <a:ext cx="2915816" cy="2186862"/>
          </a:xfrm>
          <a:prstGeom prst="rect">
            <a:avLst/>
          </a:prstGeom>
        </p:spPr>
      </p:pic>
      <p:pic>
        <p:nvPicPr>
          <p:cNvPr id="5" name="Рисунок 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895427" y="931060"/>
            <a:ext cx="2283718" cy="3044957"/>
          </a:xfrm>
          <a:prstGeom prst="rect">
            <a:avLst/>
          </a:prstGeom>
        </p:spPr>
      </p:pic>
    </p:spTree>
    <p:extLst>
      <p:ext uri="{BB962C8B-B14F-4D97-AF65-F5344CB8AC3E}">
        <p14:creationId xmlns:p14="http://schemas.microsoft.com/office/powerpoint/2010/main" val="1015569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7275" y="0"/>
            <a:ext cx="9178983" cy="68842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187624" y="188640"/>
            <a:ext cx="7632848" cy="6264696"/>
          </a:xfrm>
        </p:spPr>
        <p:txBody>
          <a:bodyPr>
            <a:normAutofit fontScale="90000"/>
          </a:bodyPr>
          <a:lstStyle/>
          <a:p>
            <a:pPr algn="l"/>
            <a:r>
              <a:rPr lang="ru-RU" b="1" dirty="0" smtClean="0">
                <a:latin typeface="Times New Roman" panose="02020603050405020304" pitchFamily="18" charset="0"/>
                <a:cs typeface="Times New Roman" panose="02020603050405020304" pitchFamily="18" charset="0"/>
              </a:rPr>
              <a:t>      </a:t>
            </a:r>
            <a:r>
              <a:rPr lang="ru-RU" sz="3600" b="1" dirty="0" smtClean="0">
                <a:latin typeface="Times New Roman" panose="02020603050405020304" pitchFamily="18" charset="0"/>
                <a:cs typeface="Times New Roman" panose="02020603050405020304" pitchFamily="18" charset="0"/>
              </a:rPr>
              <a:t>Актуальность проекта</a:t>
            </a:r>
            <a:br>
              <a:rPr lang="ru-RU" sz="3600" b="1" dirty="0" smtClean="0">
                <a:latin typeface="Times New Roman" panose="02020603050405020304" pitchFamily="18" charset="0"/>
                <a:cs typeface="Times New Roman" panose="02020603050405020304" pitchFamily="18" charset="0"/>
              </a:rPr>
            </a:br>
            <a:r>
              <a:rPr lang="ru-RU" sz="1800" b="1" dirty="0" smtClean="0">
                <a:solidFill>
                  <a:prstClr val="black"/>
                </a:solidFill>
                <a:latin typeface="Times New Roman" panose="02020603050405020304" pitchFamily="18" charset="0"/>
                <a:cs typeface="Times New Roman" panose="02020603050405020304" pitchFamily="18" charset="0"/>
              </a:rPr>
              <a:t>Давайте попробуем </a:t>
            </a:r>
            <a:r>
              <a:rPr lang="ru-RU" sz="1800" b="1" dirty="0">
                <a:solidFill>
                  <a:prstClr val="black"/>
                </a:solidFill>
                <a:latin typeface="Times New Roman" panose="02020603050405020304" pitchFamily="18" charset="0"/>
                <a:cs typeface="Times New Roman" panose="02020603050405020304" pitchFamily="18" charset="0"/>
              </a:rPr>
              <a:t>представить нашу жизнь без собак и кошек, коров и лошадей, коз, овец и свиней, словом, без домашних животных</a:t>
            </a:r>
            <a:r>
              <a:rPr lang="ru-RU" sz="1800" b="1" dirty="0" smtClean="0">
                <a:solidFill>
                  <a:prstClr val="black"/>
                </a:solidFill>
                <a:latin typeface="Times New Roman" panose="02020603050405020304" pitchFamily="18" charset="0"/>
                <a:cs typeface="Times New Roman" panose="02020603050405020304" pitchFamily="18" charset="0"/>
              </a:rPr>
              <a:t>. Возможно ли это???</a:t>
            </a:r>
            <a:r>
              <a:rPr lang="ru-RU" sz="1800" b="1" dirty="0">
                <a:solidFill>
                  <a:prstClr val="black"/>
                </a:solidFill>
                <a:latin typeface="Times New Roman" panose="02020603050405020304" pitchFamily="18" charset="0"/>
                <a:cs typeface="Times New Roman" panose="02020603050405020304" pitchFamily="18" charset="0"/>
              </a:rPr>
              <a:t/>
            </a:r>
            <a:br>
              <a:rPr lang="ru-RU" sz="1800" b="1" dirty="0">
                <a:solidFill>
                  <a:prstClr val="black"/>
                </a:solidFill>
                <a:latin typeface="Times New Roman" panose="02020603050405020304" pitchFamily="18" charset="0"/>
                <a:cs typeface="Times New Roman" panose="02020603050405020304" pitchFamily="18" charset="0"/>
              </a:rPr>
            </a:br>
            <a:r>
              <a:rPr lang="ru-RU" sz="1800" b="1" dirty="0" smtClean="0">
                <a:solidFill>
                  <a:prstClr val="black"/>
                </a:solidFill>
                <a:latin typeface="Times New Roman" panose="02020603050405020304" pitchFamily="18" charset="0"/>
                <a:cs typeface="Times New Roman" panose="02020603050405020304" pitchFamily="18" charset="0"/>
              </a:rPr>
              <a:t>Конечно, </a:t>
            </a:r>
            <a:r>
              <a:rPr lang="ru-RU" sz="1800" b="1" dirty="0">
                <a:solidFill>
                  <a:prstClr val="black"/>
                </a:solidFill>
                <a:latin typeface="Times New Roman" panose="02020603050405020304" pitchFamily="18" charset="0"/>
                <a:cs typeface="Times New Roman" panose="02020603050405020304" pitchFamily="18" charset="0"/>
              </a:rPr>
              <a:t>это невозможно! Мы привыкли к четвероногим друзьям и помощникам. Многие тысячелетия они живут рядом, кормят и поят, одевают и обувают нас, отдают нам свою привязанность, тепло и ласку, побуждая в наших сердцах благодарность и </a:t>
            </a:r>
            <a:r>
              <a:rPr lang="ru-RU" sz="1800" b="1" dirty="0" smtClean="0">
                <a:solidFill>
                  <a:prstClr val="black"/>
                </a:solidFill>
                <a:latin typeface="Times New Roman" panose="02020603050405020304" pitchFamily="18" charset="0"/>
                <a:cs typeface="Times New Roman" panose="02020603050405020304" pitchFamily="18" charset="0"/>
              </a:rPr>
              <a:t>доброту. Животные в доме – важный фактор воспитания. Это не удивительно, ведь родителям хочется, чтобы их дети были добрыми, отзывчивыми, сердечными. Учёные считаю, что  не может быть добрым человек, который не любит животных, который никогда не проявлял о них заботу.</a:t>
            </a:r>
            <a:br>
              <a:rPr lang="ru-RU" sz="1800" b="1" dirty="0" smtClean="0">
                <a:solidFill>
                  <a:prstClr val="black"/>
                </a:solidFill>
                <a:latin typeface="Times New Roman" panose="02020603050405020304" pitchFamily="18" charset="0"/>
                <a:cs typeface="Times New Roman" panose="02020603050405020304" pitchFamily="18" charset="0"/>
              </a:rPr>
            </a:br>
            <a:r>
              <a:rPr lang="ru-RU" sz="1800" b="1" dirty="0" smtClean="0">
                <a:solidFill>
                  <a:prstClr val="black"/>
                </a:solidFill>
                <a:latin typeface="Times New Roman" panose="02020603050405020304" pitchFamily="18" charset="0"/>
                <a:cs typeface="Times New Roman" panose="02020603050405020304" pitchFamily="18" charset="0"/>
              </a:rPr>
              <a:t>   Вовлекая ребёнка в совместную деятельность по уходу за домашними питомцами взрослые развивают в нём чуткость, умение понимать другую жизнь, побуждают к сочувствию, воспитывают готовность помогать делом.</a:t>
            </a:r>
            <a:r>
              <a:rPr lang="ru-RU" sz="1800" b="1" i="1" dirty="0" smtClean="0">
                <a:latin typeface="Times New Roman" panose="02020603050405020304" pitchFamily="18" charset="0"/>
                <a:cs typeface="Times New Roman" panose="02020603050405020304" pitchFamily="18" charset="0"/>
              </a:rPr>
              <a:t/>
            </a:r>
            <a:br>
              <a:rPr lang="ru-RU" sz="1800" b="1" i="1" dirty="0" smtClean="0">
                <a:latin typeface="Times New Roman" panose="02020603050405020304" pitchFamily="18" charset="0"/>
                <a:cs typeface="Times New Roman" panose="02020603050405020304" pitchFamily="18" charset="0"/>
              </a:rPr>
            </a:br>
            <a:r>
              <a:rPr lang="ru-RU" sz="1800" b="1" i="1" dirty="0" smtClean="0">
                <a:latin typeface="Times New Roman" panose="02020603050405020304" pitchFamily="18" charset="0"/>
                <a:cs typeface="Times New Roman" panose="02020603050405020304" pitchFamily="18" charset="0"/>
              </a:rPr>
              <a:t>   </a:t>
            </a:r>
            <a:r>
              <a:rPr lang="ru-RU" sz="1800" b="1" dirty="0" smtClean="0">
                <a:latin typeface="Times New Roman" panose="02020603050405020304" pitchFamily="18" charset="0"/>
                <a:cs typeface="Times New Roman" panose="02020603050405020304" pitchFamily="18" charset="0"/>
              </a:rPr>
              <a:t>Проект «Домашние животные» открывает удивительный мир домашних животных. Он направлен на расширение знаний детей об особенностях домашних животных, их роли в жизни человека. Данный проект помогает установить взаимосвязи между людьми и животными. Помогает ответить на вопросы: Какое место в нашей жизни занимают домашние животные? Что мы можем дать домашним животным? И на многие другие вопросы.</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Поэтому, мы считаем важным уделить внимание вопросу воспитания бережного и заботливого отношения к животным у детей дошкольного возраста.</a:t>
            </a:r>
            <a:br>
              <a:rPr lang="ru-RU" sz="1800" b="1" dirty="0" smtClean="0">
                <a:latin typeface="Times New Roman" panose="02020603050405020304" pitchFamily="18" charset="0"/>
                <a:cs typeface="Times New Roman" panose="02020603050405020304" pitchFamily="18" charset="0"/>
              </a:rPr>
            </a:br>
            <a:r>
              <a:rPr lang="ru-RU" sz="1800" b="1" dirty="0" smtClean="0">
                <a:latin typeface="Times New Roman" panose="02020603050405020304" pitchFamily="18" charset="0"/>
                <a:cs typeface="Times New Roman" panose="02020603050405020304" pitchFamily="18" charset="0"/>
              </a:rPr>
              <a:t>   </a:t>
            </a:r>
            <a:endParaRPr lang="ru-RU" sz="1800" b="1"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99483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8237"/>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187624" y="274638"/>
            <a:ext cx="7499176" cy="2938338"/>
          </a:xfrm>
        </p:spPr>
        <p:txBody>
          <a:bodyPr>
            <a:noAutofit/>
          </a:bodyPr>
          <a:lstStyle/>
          <a:p>
            <a:pPr algn="l"/>
            <a:r>
              <a:rPr lang="ru-RU" sz="2000" b="1" dirty="0" smtClean="0">
                <a:latin typeface="Times New Roman" panose="02020603050405020304" pitchFamily="18" charset="0"/>
                <a:cs typeface="Times New Roman" panose="02020603050405020304" pitchFamily="18" charset="0"/>
              </a:rPr>
              <a:t>Коллективная работа</a:t>
            </a:r>
            <a:r>
              <a:rPr lang="ru-RU" sz="2000" b="1" dirty="0">
                <a:latin typeface="Times New Roman" panose="02020603050405020304" pitchFamily="18" charset="0"/>
                <a:cs typeface="Times New Roman" panose="02020603050405020304" pitchFamily="18" charset="0"/>
              </a:rPr>
              <a:t> </a:t>
            </a:r>
            <a:r>
              <a:rPr lang="ru-RU" sz="2000" b="1" dirty="0" smtClean="0">
                <a:latin typeface="Times New Roman" panose="02020603050405020304" pitchFamily="18" charset="0"/>
                <a:cs typeface="Times New Roman" panose="02020603050405020304" pitchFamily="18" charset="0"/>
              </a:rPr>
              <a:t>«Ферма»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br>
              <a:rPr lang="ru-RU" sz="2000" b="1" dirty="0" smtClean="0">
                <a:latin typeface="Times New Roman" panose="02020603050405020304" pitchFamily="18" charset="0"/>
                <a:cs typeface="Times New Roman" panose="02020603050405020304" pitchFamily="18" charset="0"/>
              </a:rPr>
            </a:b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br>
              <a:rPr lang="ru-RU" sz="2000" b="1" dirty="0" smtClean="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t>
            </a:r>
            <a:r>
              <a:rPr lang="ru-RU" sz="2000" b="1" dirty="0">
                <a:latin typeface="Times New Roman" panose="02020603050405020304" pitchFamily="18" charset="0"/>
                <a:cs typeface="Times New Roman" panose="02020603050405020304" pitchFamily="18" charset="0"/>
              </a:rPr>
              <a:t/>
            </a:r>
            <a:br>
              <a:rPr lang="ru-RU" sz="2000" b="1" dirty="0">
                <a:latin typeface="Times New Roman" panose="02020603050405020304" pitchFamily="18" charset="0"/>
                <a:cs typeface="Times New Roman" panose="02020603050405020304" pitchFamily="18" charset="0"/>
              </a:rPr>
            </a:br>
            <a:r>
              <a:rPr lang="ru-RU" sz="2000" b="1" dirty="0" smtClean="0">
                <a:latin typeface="Times New Roman" panose="02020603050405020304" pitchFamily="18" charset="0"/>
                <a:cs typeface="Times New Roman" panose="02020603050405020304" pitchFamily="18" charset="0"/>
              </a:rPr>
              <a:t/>
            </a:r>
            <a:br>
              <a:rPr lang="ru-RU" sz="2000" b="1" dirty="0" smtClean="0">
                <a:latin typeface="Times New Roman" panose="02020603050405020304" pitchFamily="18" charset="0"/>
                <a:cs typeface="Times New Roman" panose="02020603050405020304" pitchFamily="18" charset="0"/>
              </a:rPr>
            </a:br>
            <a:endParaRPr lang="ru-RU" sz="2000"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95236" y="923958"/>
            <a:ext cx="3429192" cy="2571893"/>
          </a:xfrm>
          <a:prstGeom prst="rect">
            <a:avLst/>
          </a:prstGeom>
        </p:spPr>
      </p:pic>
      <p:pic>
        <p:nvPicPr>
          <p:cNvPr id="4" name="Рисунок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326427" y="4112272"/>
            <a:ext cx="3360373" cy="2276872"/>
          </a:xfrm>
          <a:prstGeom prst="rect">
            <a:avLst/>
          </a:prstGeom>
        </p:spPr>
      </p:pic>
      <p:pic>
        <p:nvPicPr>
          <p:cNvPr id="5" name="Рисунок 4"/>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47731" y="1250949"/>
            <a:ext cx="3360373" cy="2520280"/>
          </a:xfrm>
          <a:prstGeom prst="rect">
            <a:avLst/>
          </a:prstGeom>
        </p:spPr>
      </p:pic>
      <p:pic>
        <p:nvPicPr>
          <p:cNvPr id="6" name="Рисунок 5"/>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627532" y="3806961"/>
            <a:ext cx="3429192" cy="2571894"/>
          </a:xfrm>
          <a:prstGeom prst="rect">
            <a:avLst/>
          </a:prstGeom>
        </p:spPr>
      </p:pic>
    </p:spTree>
    <p:extLst>
      <p:ext uri="{BB962C8B-B14F-4D97-AF65-F5344CB8AC3E}">
        <p14:creationId xmlns:p14="http://schemas.microsoft.com/office/powerpoint/2010/main" val="94321807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138825" y="274638"/>
            <a:ext cx="6457511" cy="1143000"/>
          </a:xfrm>
        </p:spPr>
        <p:txBody>
          <a:bodyPr>
            <a:normAutofit/>
          </a:bodyPr>
          <a:lstStyle/>
          <a:p>
            <a:r>
              <a:rPr lang="ru-RU" sz="3600" b="1" dirty="0" smtClean="0">
                <a:latin typeface="Times New Roman" panose="02020603050405020304" pitchFamily="18" charset="0"/>
                <a:cs typeface="Times New Roman" panose="02020603050405020304" pitchFamily="18" charset="0"/>
              </a:rPr>
              <a:t>Макет</a:t>
            </a:r>
            <a:r>
              <a:rPr lang="ru-RU" sz="3600" b="1" dirty="0">
                <a:latin typeface="Times New Roman" panose="02020603050405020304" pitchFamily="18" charset="0"/>
                <a:cs typeface="Times New Roman" panose="02020603050405020304" pitchFamily="18" charset="0"/>
              </a:rPr>
              <a:t> </a:t>
            </a:r>
            <a:r>
              <a:rPr lang="ru-RU" sz="3600" b="1" dirty="0" smtClean="0">
                <a:latin typeface="Times New Roman" panose="02020603050405020304" pitchFamily="18" charset="0"/>
                <a:cs typeface="Times New Roman" panose="02020603050405020304" pitchFamily="18" charset="0"/>
              </a:rPr>
              <a:t>«Домик в деревне» </a:t>
            </a:r>
            <a:endParaRPr lang="ru-RU" sz="3600" b="1" dirty="0">
              <a:latin typeface="Times New Roman" panose="02020603050405020304" pitchFamily="18" charset="0"/>
              <a:cs typeface="Times New Roman" panose="02020603050405020304" pitchFamily="18" charset="0"/>
            </a:endParaRPr>
          </a:p>
        </p:txBody>
      </p:sp>
      <p:pic>
        <p:nvPicPr>
          <p:cNvPr id="3" name="Рисунок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619672" y="1656290"/>
            <a:ext cx="5531478" cy="4148609"/>
          </a:xfrm>
          <a:prstGeom prst="rect">
            <a:avLst/>
          </a:prstGeom>
        </p:spPr>
      </p:pic>
    </p:spTree>
    <p:extLst>
      <p:ext uri="{BB962C8B-B14F-4D97-AF65-F5344CB8AC3E}">
        <p14:creationId xmlns:p14="http://schemas.microsoft.com/office/powerpoint/2010/main" val="295484486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Объект 5"/>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1331640" y="1556792"/>
            <a:ext cx="3744416" cy="2808312"/>
          </a:xfrm>
        </p:spPr>
      </p:pic>
      <p:sp>
        <p:nvSpPr>
          <p:cNvPr id="5" name="Прямоугольник 4"/>
          <p:cNvSpPr/>
          <p:nvPr/>
        </p:nvSpPr>
        <p:spPr>
          <a:xfrm>
            <a:off x="1619672" y="738479"/>
            <a:ext cx="5094312" cy="646331"/>
          </a:xfrm>
          <a:prstGeom prst="rect">
            <a:avLst/>
          </a:prstGeom>
        </p:spPr>
        <p:txBody>
          <a:bodyPr wrap="square">
            <a:spAutoFit/>
          </a:bodyPr>
          <a:lstStyle/>
          <a:p>
            <a:r>
              <a:rPr lang="ru-RU" b="1" dirty="0">
                <a:latin typeface="Times New Roman" panose="02020603050405020304" pitchFamily="18" charset="0"/>
                <a:cs typeface="Times New Roman" panose="02020603050405020304" pitchFamily="18" charset="0"/>
              </a:rPr>
              <a:t>Р</a:t>
            </a:r>
            <a:r>
              <a:rPr lang="ru-RU" b="1" dirty="0" smtClean="0">
                <a:latin typeface="Times New Roman" panose="02020603050405020304" pitchFamily="18" charset="0"/>
                <a:cs typeface="Times New Roman" panose="02020603050405020304" pitchFamily="18" charset="0"/>
              </a:rPr>
              <a:t>аскрашивание раскрасок «Домашние животные»</a:t>
            </a:r>
            <a:endParaRPr lang="ru-RU" dirty="0"/>
          </a:p>
        </p:txBody>
      </p:sp>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355976" y="3218840"/>
            <a:ext cx="3815916" cy="2861937"/>
          </a:xfrm>
          <a:prstGeom prst="rect">
            <a:avLst/>
          </a:prstGeom>
        </p:spPr>
      </p:pic>
    </p:spTree>
    <p:extLst>
      <p:ext uri="{BB962C8B-B14F-4D97-AF65-F5344CB8AC3E}">
        <p14:creationId xmlns:p14="http://schemas.microsoft.com/office/powerpoint/2010/main" val="2203785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35859"/>
            <a:ext cx="930815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Заголовок 1"/>
          <p:cNvSpPr>
            <a:spLocks noGrp="1"/>
          </p:cNvSpPr>
          <p:nvPr>
            <p:ph type="title"/>
          </p:nvPr>
        </p:nvSpPr>
        <p:spPr>
          <a:xfrm>
            <a:off x="1138825" y="274638"/>
            <a:ext cx="6457511" cy="922114"/>
          </a:xfrm>
        </p:spPr>
        <p:txBody>
          <a:bodyPr>
            <a:normAutofit fontScale="90000"/>
          </a:bodyPr>
          <a:lstStyle/>
          <a:p>
            <a:r>
              <a:rPr lang="ru-RU" sz="3600" b="1" dirty="0">
                <a:latin typeface="Times New Roman" panose="02020603050405020304" pitchFamily="18" charset="0"/>
                <a:cs typeface="Times New Roman" panose="02020603050405020304" pitchFamily="18" charset="0"/>
              </a:rPr>
              <a:t>О</a:t>
            </a:r>
            <a:r>
              <a:rPr lang="ru-RU" sz="3600" b="1" dirty="0" smtClean="0">
                <a:latin typeface="Times New Roman" panose="02020603050405020304" pitchFamily="18" charset="0"/>
                <a:cs typeface="Times New Roman" panose="02020603050405020304" pitchFamily="18" charset="0"/>
              </a:rPr>
              <a:t>ригами «Кошечка, собачка, кролик» (на выбор детей» </a:t>
            </a:r>
            <a:endParaRPr lang="ru-RU" sz="3600" b="1"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191460" y="1340768"/>
            <a:ext cx="3648405" cy="2736304"/>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572000" y="3356992"/>
            <a:ext cx="3899925" cy="2924944"/>
          </a:xfrm>
          <a:prstGeom prst="rect">
            <a:avLst/>
          </a:prstGeom>
        </p:spPr>
      </p:pic>
    </p:spTree>
    <p:extLst>
      <p:ext uri="{BB962C8B-B14F-4D97-AF65-F5344CB8AC3E}">
        <p14:creationId xmlns:p14="http://schemas.microsoft.com/office/powerpoint/2010/main" val="154797488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35859"/>
            <a:ext cx="930815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Заголовок 1"/>
          <p:cNvSpPr>
            <a:spLocks noGrp="1"/>
          </p:cNvSpPr>
          <p:nvPr>
            <p:ph type="title"/>
          </p:nvPr>
        </p:nvSpPr>
        <p:spPr>
          <a:xfrm>
            <a:off x="1138825" y="274638"/>
            <a:ext cx="6457511" cy="922114"/>
          </a:xfrm>
        </p:spPr>
        <p:txBody>
          <a:bodyPr>
            <a:normAutofit fontScale="90000"/>
          </a:bodyPr>
          <a:lstStyle/>
          <a:p>
            <a:r>
              <a:rPr lang="ru-RU" sz="3600" b="1" dirty="0" smtClean="0">
                <a:latin typeface="Times New Roman" panose="02020603050405020304" pitchFamily="18" charset="0"/>
                <a:cs typeface="Times New Roman" panose="02020603050405020304" pitchFamily="18" charset="0"/>
              </a:rPr>
              <a:t>Обрывная аппликация «Щенок» </a:t>
            </a:r>
            <a:endParaRPr lang="ru-RU" sz="3600" b="1" dirty="0">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27257" y="1124744"/>
            <a:ext cx="3707904" cy="2780928"/>
          </a:xfrm>
          <a:prstGeom prst="rect">
            <a:avLst/>
          </a:prstGeom>
        </p:spPr>
      </p:pic>
      <p:pic>
        <p:nvPicPr>
          <p:cNvPr id="8" name="Рисунок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18008" y="1037570"/>
            <a:ext cx="3461840" cy="2868102"/>
          </a:xfrm>
          <a:prstGeom prst="rect">
            <a:avLst/>
          </a:prstGeom>
        </p:spPr>
      </p:pic>
      <p:pic>
        <p:nvPicPr>
          <p:cNvPr id="6" name="Рисунок 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48132" y="3983768"/>
            <a:ext cx="3611893" cy="2708920"/>
          </a:xfrm>
          <a:prstGeom prst="rect">
            <a:avLst/>
          </a:prstGeom>
        </p:spPr>
      </p:pic>
    </p:spTree>
    <p:extLst>
      <p:ext uri="{BB962C8B-B14F-4D97-AF65-F5344CB8AC3E}">
        <p14:creationId xmlns:p14="http://schemas.microsoft.com/office/powerpoint/2010/main" val="19194431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35859"/>
            <a:ext cx="930815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691680" y="963252"/>
            <a:ext cx="6479704" cy="4859778"/>
          </a:xfrm>
          <a:prstGeom prst="rect">
            <a:avLst/>
          </a:prstGeom>
        </p:spPr>
      </p:pic>
    </p:spTree>
    <p:extLst>
      <p:ext uri="{BB962C8B-B14F-4D97-AF65-F5344CB8AC3E}">
        <p14:creationId xmlns:p14="http://schemas.microsoft.com/office/powerpoint/2010/main" val="37034954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35859"/>
            <a:ext cx="9308158"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31640" y="620688"/>
            <a:ext cx="3648405" cy="2736304"/>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547664" y="3789040"/>
            <a:ext cx="3299859" cy="2474894"/>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193710" y="620688"/>
            <a:ext cx="3275856" cy="2736304"/>
          </a:xfrm>
          <a:prstGeom prst="rect">
            <a:avLst/>
          </a:prstGeom>
        </p:spPr>
      </p:pic>
      <p:pic>
        <p:nvPicPr>
          <p:cNvPr id="8" name="Рисунок 7"/>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220072" y="3753036"/>
            <a:ext cx="3347864" cy="2510898"/>
          </a:xfrm>
          <a:prstGeom prst="rect">
            <a:avLst/>
          </a:prstGeom>
        </p:spPr>
      </p:pic>
    </p:spTree>
    <p:extLst>
      <p:ext uri="{BB962C8B-B14F-4D97-AF65-F5344CB8AC3E}">
        <p14:creationId xmlns:p14="http://schemas.microsoft.com/office/powerpoint/2010/main" val="36626964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Заголовок 1"/>
          <p:cNvSpPr>
            <a:spLocks noGrp="1"/>
          </p:cNvSpPr>
          <p:nvPr>
            <p:ph type="title"/>
          </p:nvPr>
        </p:nvSpPr>
        <p:spPr>
          <a:xfrm>
            <a:off x="1138825" y="274638"/>
            <a:ext cx="6457511" cy="1143000"/>
          </a:xfrm>
        </p:spPr>
        <p:txBody>
          <a:bodyPr>
            <a:normAutofit fontScale="90000"/>
          </a:bodyPr>
          <a:lstStyle/>
          <a:p>
            <a:r>
              <a:rPr lang="ru-RU" sz="3600" b="1" dirty="0">
                <a:latin typeface="Times New Roman" panose="02020603050405020304" pitchFamily="18" charset="0"/>
                <a:cs typeface="Times New Roman" panose="02020603050405020304" pitchFamily="18" charset="0"/>
              </a:rPr>
              <a:t>П</a:t>
            </a:r>
            <a:r>
              <a:rPr lang="ru-RU" sz="3600" b="1" dirty="0" smtClean="0">
                <a:latin typeface="Times New Roman" panose="02020603050405020304" pitchFamily="18" charset="0"/>
                <a:cs typeface="Times New Roman" panose="02020603050405020304" pitchFamily="18" charset="0"/>
              </a:rPr>
              <a:t>осещение выставки «Байкал Агро»</a:t>
            </a:r>
            <a:endParaRPr lang="ru-RU" sz="3600" b="1"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259632" y="902783"/>
            <a:ext cx="1807299" cy="3212976"/>
          </a:xfrm>
          <a:prstGeom prst="rect">
            <a:avLst/>
          </a:prstGeom>
        </p:spPr>
      </p:pic>
      <p:pic>
        <p:nvPicPr>
          <p:cNvPr id="7" name="Рисунок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73270" y="1205833"/>
            <a:ext cx="2025225" cy="3600400"/>
          </a:xfrm>
          <a:prstGeom prst="rect">
            <a:avLst/>
          </a:prstGeom>
        </p:spPr>
      </p:pic>
      <p:pic>
        <p:nvPicPr>
          <p:cNvPr id="8" name="Рисунок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889770" y="2020224"/>
            <a:ext cx="3483499" cy="4644666"/>
          </a:xfrm>
          <a:prstGeom prst="rect">
            <a:avLst/>
          </a:prstGeom>
        </p:spPr>
      </p:pic>
      <p:pic>
        <p:nvPicPr>
          <p:cNvPr id="9" name="Рисунок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403648" y="4282047"/>
            <a:ext cx="1340349" cy="2382842"/>
          </a:xfrm>
          <a:prstGeom prst="rect">
            <a:avLst/>
          </a:prstGeom>
        </p:spPr>
      </p:pic>
    </p:spTree>
    <p:extLst>
      <p:ext uri="{BB962C8B-B14F-4D97-AF65-F5344CB8AC3E}">
        <p14:creationId xmlns:p14="http://schemas.microsoft.com/office/powerpoint/2010/main" val="3601630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8349" y="0"/>
            <a:ext cx="9158068" cy="687967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403648" y="274638"/>
            <a:ext cx="6624736" cy="4810546"/>
          </a:xfrm>
        </p:spPr>
        <p:txBody>
          <a:bodyPr>
            <a:normAutofit/>
          </a:bodyPr>
          <a:lstStyle/>
          <a:p>
            <a:r>
              <a:rPr lang="ru-RU" sz="4800" b="1" dirty="0" smtClean="0">
                <a:latin typeface="Times New Roman" panose="02020603050405020304" pitchFamily="18" charset="0"/>
                <a:cs typeface="Times New Roman" panose="02020603050405020304" pitchFamily="18" charset="0"/>
              </a:rPr>
              <a:t>Спасибо за внимание!</a:t>
            </a:r>
            <a:endParaRPr lang="ru-RU" sz="4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532340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683568" y="274638"/>
            <a:ext cx="8460432" cy="5962674"/>
          </a:xfrm>
        </p:spPr>
        <p:txBody>
          <a:bodyPr>
            <a:normAutofit/>
          </a:bodyPr>
          <a:lstStyle/>
          <a:p>
            <a:r>
              <a:rPr lang="ru-RU" sz="3600" b="1" dirty="0" smtClean="0">
                <a:latin typeface="Times New Roman" panose="02020603050405020304" pitchFamily="18" charset="0"/>
                <a:cs typeface="Times New Roman" panose="02020603050405020304" pitchFamily="18" charset="0"/>
              </a:rPr>
              <a:t>Тип проекта:</a:t>
            </a:r>
            <a:br>
              <a:rPr lang="ru-RU" sz="3600" b="1"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познавательный, информационно-творческий</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продолжительность:</a:t>
            </a:r>
            <a:r>
              <a:rPr lang="ru-RU" sz="2400" dirty="0" smtClean="0">
                <a:latin typeface="Times New Roman" panose="02020603050405020304" pitchFamily="18" charset="0"/>
                <a:cs typeface="Times New Roman" panose="02020603050405020304" pitchFamily="18" charset="0"/>
              </a:rPr>
              <a:t/>
            </a:r>
            <a:br>
              <a:rPr lang="ru-RU" sz="2400"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краткосрочный, </a:t>
            </a:r>
            <a:r>
              <a:rPr lang="ru-RU" sz="3200" dirty="0">
                <a:latin typeface="Times New Roman" panose="02020603050405020304" pitchFamily="18" charset="0"/>
                <a:cs typeface="Times New Roman" panose="02020603050405020304" pitchFamily="18" charset="0"/>
              </a:rPr>
              <a:t>2</a:t>
            </a:r>
            <a:r>
              <a:rPr lang="ru-RU" sz="3200" dirty="0" smtClean="0">
                <a:latin typeface="Times New Roman" panose="02020603050405020304" pitchFamily="18" charset="0"/>
                <a:cs typeface="Times New Roman" panose="02020603050405020304" pitchFamily="18" charset="0"/>
              </a:rPr>
              <a:t> недели</a:t>
            </a:r>
            <a:r>
              <a:rPr lang="ru-RU" sz="3600" dirty="0" smtClean="0">
                <a:latin typeface="Times New Roman" panose="02020603050405020304" pitchFamily="18" charset="0"/>
                <a:cs typeface="Times New Roman" panose="02020603050405020304" pitchFamily="18" charset="0"/>
              </a:rPr>
              <a:t/>
            </a:r>
            <a:br>
              <a:rPr lang="ru-RU" sz="3600"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участники проекта:</a:t>
            </a:r>
            <a:br>
              <a:rPr lang="ru-RU" sz="3600" b="1" dirty="0" smtClean="0">
                <a:latin typeface="Times New Roman" panose="02020603050405020304" pitchFamily="18" charset="0"/>
                <a:cs typeface="Times New Roman" panose="02020603050405020304" pitchFamily="18" charset="0"/>
              </a:rPr>
            </a:br>
            <a:r>
              <a:rPr lang="ru-RU" sz="3200" dirty="0" smtClean="0">
                <a:latin typeface="Times New Roman" panose="02020603050405020304" pitchFamily="18" charset="0"/>
                <a:cs typeface="Times New Roman" panose="02020603050405020304" pitchFamily="18" charset="0"/>
              </a:rPr>
              <a:t>дети старшей и подготовительной группы, воспитатели, родители</a:t>
            </a:r>
            <a:br>
              <a:rPr lang="ru-RU" sz="3200" dirty="0" smtClean="0">
                <a:latin typeface="Times New Roman" panose="02020603050405020304" pitchFamily="18" charset="0"/>
                <a:cs typeface="Times New Roman" panose="02020603050405020304" pitchFamily="18" charset="0"/>
              </a:rPr>
            </a:br>
            <a:r>
              <a:rPr lang="ru-RU" sz="2400" dirty="0" smtClean="0"/>
              <a:t/>
            </a:r>
            <a:br>
              <a:rPr lang="ru-RU" sz="2400" dirty="0" smtClean="0"/>
            </a:br>
            <a:endParaRPr lang="ru-RU" dirty="0"/>
          </a:p>
        </p:txBody>
      </p:sp>
    </p:spTree>
    <p:extLst>
      <p:ext uri="{BB962C8B-B14F-4D97-AF65-F5344CB8AC3E}">
        <p14:creationId xmlns:p14="http://schemas.microsoft.com/office/powerpoint/2010/main" val="37909429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899592" y="908720"/>
            <a:ext cx="7704856" cy="4522514"/>
          </a:xfrm>
        </p:spPr>
        <p:txBody>
          <a:bodyPr>
            <a:normAutofit fontScale="90000"/>
          </a:bodyPr>
          <a:lstStyle/>
          <a:p>
            <a:pPr algn="l"/>
            <a:r>
              <a:rPr lang="ru-RU" sz="2700" b="1" dirty="0" smtClean="0">
                <a:latin typeface="Times New Roman" panose="02020603050405020304" pitchFamily="18" charset="0"/>
                <a:cs typeface="Times New Roman" panose="02020603050405020304" pitchFamily="18" charset="0"/>
              </a:rPr>
              <a:t>Цель проекта:</a:t>
            </a:r>
            <a:r>
              <a:rPr lang="ru-RU" sz="2700" dirty="0" smtClean="0">
                <a:latin typeface="Times New Roman" panose="02020603050405020304" pitchFamily="18" charset="0"/>
                <a:cs typeface="Times New Roman" panose="02020603050405020304" pitchFamily="18" charset="0"/>
              </a:rPr>
              <a:t/>
            </a:r>
            <a:br>
              <a:rPr lang="ru-RU" sz="2700" dirty="0" smtClean="0">
                <a:latin typeface="Times New Roman" panose="02020603050405020304" pitchFamily="18" charset="0"/>
                <a:cs typeface="Times New Roman" panose="02020603050405020304" pitchFamily="18" charset="0"/>
              </a:rPr>
            </a:br>
            <a:r>
              <a:rPr lang="ru-RU" sz="2200" dirty="0" smtClean="0">
                <a:solidFill>
                  <a:prstClr val="black"/>
                </a:solidFill>
                <a:latin typeface="Times New Roman" pitchFamily="18" charset="0"/>
                <a:cs typeface="Times New Roman" pitchFamily="18" charset="0"/>
              </a:rPr>
              <a:t>Обобщение </a:t>
            </a:r>
            <a:r>
              <a:rPr lang="ru-RU" sz="2200" dirty="0">
                <a:solidFill>
                  <a:prstClr val="black"/>
                </a:solidFill>
                <a:latin typeface="Times New Roman" pitchFamily="18" charset="0"/>
                <a:cs typeface="Times New Roman" pitchFamily="18" charset="0"/>
              </a:rPr>
              <a:t>и систематизация знаний детей о домашних животных, их приспособленности к среде обитания, пользе для человека и развитие в детях гуманного отношения к «братьям нашим меньшим</a:t>
            </a:r>
            <a:r>
              <a:rPr lang="ru-RU" sz="2200" dirty="0" smtClean="0">
                <a:solidFill>
                  <a:prstClr val="black"/>
                </a:solidFill>
                <a:latin typeface="Times New Roman" pitchFamily="18" charset="0"/>
                <a:cs typeface="Times New Roman" pitchFamily="18" charset="0"/>
              </a:rPr>
              <a:t>».</a:t>
            </a:r>
            <a:br>
              <a:rPr lang="ru-RU" sz="2200" dirty="0" smtClean="0">
                <a:solidFill>
                  <a:prstClr val="black"/>
                </a:solidFill>
                <a:latin typeface="Times New Roman" pitchFamily="18" charset="0"/>
                <a:cs typeface="Times New Roman" pitchFamily="18" charset="0"/>
              </a:rPr>
            </a:br>
            <a:r>
              <a:rPr lang="ru-RU" sz="2700" b="1" dirty="0">
                <a:latin typeface="Times New Roman" panose="02020603050405020304" pitchFamily="18" charset="0"/>
                <a:cs typeface="Times New Roman" panose="02020603050405020304" pitchFamily="18" charset="0"/>
              </a:rPr>
              <a:t>Задачи:</a:t>
            </a:r>
            <a:r>
              <a:rPr lang="ru-RU" sz="6600" b="1" dirty="0">
                <a:latin typeface="Times New Roman" panose="02020603050405020304" pitchFamily="18" charset="0"/>
                <a:cs typeface="Times New Roman" panose="02020603050405020304" pitchFamily="18" charset="0"/>
              </a:rPr>
              <a:t/>
            </a:r>
            <a:br>
              <a:rPr lang="ru-RU" sz="6600" b="1" dirty="0">
                <a:latin typeface="Times New Roman" panose="02020603050405020304" pitchFamily="18" charset="0"/>
                <a:cs typeface="Times New Roman" panose="02020603050405020304" pitchFamily="18" charset="0"/>
              </a:rPr>
            </a:br>
            <a:r>
              <a:rPr lang="ru-RU" sz="3200" b="1" dirty="0">
                <a:latin typeface="Times New Roman" panose="02020603050405020304" pitchFamily="18" charset="0"/>
                <a:cs typeface="Times New Roman" panose="02020603050405020304" pitchFamily="18" charset="0"/>
              </a:rPr>
              <a:t> </a:t>
            </a:r>
            <a:r>
              <a:rPr lang="ru-RU" sz="3200" dirty="0">
                <a:latin typeface="Times New Roman" panose="02020603050405020304" pitchFamily="18" charset="0"/>
                <a:cs typeface="Times New Roman" panose="02020603050405020304" pitchFamily="18" charset="0"/>
              </a:rPr>
              <a:t>1.	</a:t>
            </a:r>
            <a:r>
              <a:rPr lang="ru-RU" sz="2200" dirty="0">
                <a:latin typeface="Times New Roman" panose="02020603050405020304" pitchFamily="18" charset="0"/>
                <a:cs typeface="Times New Roman" panose="02020603050405020304" pitchFamily="18" charset="0"/>
              </a:rPr>
              <a:t>Уточнить, расширить представления детей о домашних животных, их внешнем виде и образе жизни (об особенностях поведения, чем питаются, какую пользу приносят)</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2.	Воспитывать гуманное отношение к животным.</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3.	Развивать мышление, любознательность, воображение, обогащать словарный запас, развивать связную диалогическую и монологическую речь.</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4</a:t>
            </a:r>
            <a:r>
              <a:rPr lang="ru-RU" sz="3200" dirty="0">
                <a:latin typeface="Times New Roman" panose="02020603050405020304" pitchFamily="18" charset="0"/>
                <a:cs typeface="Times New Roman" panose="02020603050405020304" pitchFamily="18" charset="0"/>
              </a:rPr>
              <a:t>.	</a:t>
            </a:r>
            <a:r>
              <a:rPr lang="ru-RU" sz="2200" dirty="0">
                <a:latin typeface="Times New Roman" panose="02020603050405020304" pitchFamily="18" charset="0"/>
                <a:cs typeface="Times New Roman" panose="02020603050405020304" pitchFamily="18" charset="0"/>
              </a:rPr>
              <a:t>Познакомить детей  с профессиями людей, заботящихся о домашних животных.</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5.	Формировать интерес и любовь к устному народному творчеству посредством сказок, пословиц, поговорок, считалок.</a:t>
            </a:r>
            <a:endParaRPr lang="ru-RU" sz="2200" dirty="0"/>
          </a:p>
        </p:txBody>
      </p:sp>
    </p:spTree>
    <p:extLst>
      <p:ext uri="{BB962C8B-B14F-4D97-AF65-F5344CB8AC3E}">
        <p14:creationId xmlns:p14="http://schemas.microsoft.com/office/powerpoint/2010/main" val="4082597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3381" y="-20599"/>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403648" y="274638"/>
            <a:ext cx="7283152" cy="5458618"/>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Предполагаемый результат</a:t>
            </a:r>
            <a:r>
              <a:rPr lang="ru-RU" b="1" dirty="0" smtClean="0">
                <a:latin typeface="Times New Roman" panose="02020603050405020304" pitchFamily="18" charset="0"/>
                <a:cs typeface="Times New Roman" panose="02020603050405020304" pitchFamily="18" charset="0"/>
              </a:rPr>
              <a:t/>
            </a:r>
            <a:br>
              <a:rPr lang="ru-RU" b="1"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у детей развивается интерес к представителям животного мира – домашним животным;</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дети знакомы с различными способами ухода за домашними животными;</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создание в уголке природы макета «Ферма» для закрепления представления о домашних животных в образовательной и игровой деятельности детей;</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участие родителей в создании фотовыставки «Домашние животные».</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63224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187624" y="260648"/>
            <a:ext cx="7848872" cy="5904656"/>
          </a:xfrm>
        </p:spPr>
        <p:txBody>
          <a:bodyPr>
            <a:normAutofit/>
          </a:bodyPr>
          <a:lstStyle/>
          <a:p>
            <a:pPr algn="l"/>
            <a:r>
              <a:rPr lang="ru-RU" sz="4000" b="1" dirty="0" smtClean="0">
                <a:latin typeface="Times New Roman" panose="02020603050405020304" pitchFamily="18" charset="0"/>
                <a:cs typeface="Times New Roman" panose="02020603050405020304" pitchFamily="18" charset="0"/>
              </a:rPr>
              <a:t>Этапы проекта</a:t>
            </a:r>
            <a:br>
              <a:rPr lang="ru-RU" sz="4000" b="1" dirty="0" smtClean="0">
                <a:latin typeface="Times New Roman" panose="02020603050405020304" pitchFamily="18" charset="0"/>
                <a:cs typeface="Times New Roman" panose="02020603050405020304" pitchFamily="18" charset="0"/>
              </a:rPr>
            </a:br>
            <a:r>
              <a:rPr lang="ru-RU" sz="4000" b="1" dirty="0">
                <a:latin typeface="Times New Roman" panose="02020603050405020304" pitchFamily="18" charset="0"/>
                <a:cs typeface="Times New Roman" panose="02020603050405020304" pitchFamily="18" charset="0"/>
              </a:rPr>
              <a:t>П</a:t>
            </a:r>
            <a:r>
              <a:rPr lang="ru-RU" sz="4000" b="1" dirty="0" smtClean="0">
                <a:latin typeface="Times New Roman" panose="02020603050405020304" pitchFamily="18" charset="0"/>
                <a:cs typeface="Times New Roman" panose="02020603050405020304" pitchFamily="18" charset="0"/>
              </a:rPr>
              <a:t>одготовительный этап:</a:t>
            </a:r>
            <a:br>
              <a:rPr lang="ru-RU" sz="4000" b="1"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определение цели и задач проекта;</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составление плана основного этапа проекта;</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подбор методической, познавательной, художественной литературы, иллюстрационного и игрового материала по теме проекта;</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сформулированы проблемные вопросы: чем отличаются домашние животные от диких? Почему животные называются домашними? Как ухаживать за домашними животными? Какую пользу приносят человеку домашние животные?</a:t>
            </a:r>
            <a:br>
              <a:rPr lang="ru-RU" sz="2700" dirty="0" smtClean="0">
                <a:latin typeface="Times New Roman" panose="02020603050405020304" pitchFamily="18" charset="0"/>
                <a:cs typeface="Times New Roman" panose="02020603050405020304" pitchFamily="18" charset="0"/>
              </a:rPr>
            </a:br>
            <a:endParaRPr lang="ru-RU" sz="27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321105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331640" y="274638"/>
            <a:ext cx="7488832" cy="6322714"/>
          </a:xfrm>
        </p:spPr>
        <p:txBody>
          <a:bodyPr>
            <a:normAutofit fontScale="90000"/>
          </a:bodyPr>
          <a:lstStyle/>
          <a:p>
            <a:pPr algn="l"/>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Основной этап</a:t>
            </a:r>
            <a:br>
              <a:rPr lang="ru-RU" sz="3600" b="1"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проект осуществляется с учётом принципа интеграции образовательных областей при организации всех видов детской деятельности.</a:t>
            </a:r>
            <a:br>
              <a:rPr lang="ru-RU" sz="2700"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Познание</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Беседа с презентацией «Домашние животные».</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Беседа «Как бы мы жили без домашних </a:t>
            </a:r>
            <a:r>
              <a:rPr lang="ru-RU" sz="2700" dirty="0">
                <a:latin typeface="Times New Roman" panose="02020603050405020304" pitchFamily="18" charset="0"/>
                <a:cs typeface="Times New Roman" panose="02020603050405020304" pitchFamily="18" charset="0"/>
              </a:rPr>
              <a:t>животных».</a:t>
            </a:r>
            <a:br>
              <a:rPr lang="ru-RU" sz="2700" dirty="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Беседа «Зачем держать в доме домашних животных».</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Беседа </a:t>
            </a:r>
            <a:r>
              <a:rPr lang="ru-RU" sz="2700" dirty="0" smtClean="0">
                <a:latin typeface="Times New Roman" panose="02020603050405020304" pitchFamily="18" charset="0"/>
                <a:cs typeface="Times New Roman" panose="02020603050405020304" pitchFamily="18" charset="0"/>
              </a:rPr>
              <a:t>«Каких животных можно назвать домашними?».</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a:t>
            </a:r>
            <a:r>
              <a:rPr lang="ru-RU" sz="2700" dirty="0">
                <a:latin typeface="Times New Roman" panose="02020603050405020304" pitchFamily="18" charset="0"/>
                <a:cs typeface="Times New Roman" panose="02020603050405020304" pitchFamily="18" charset="0"/>
              </a:rPr>
              <a:t>Беседа </a:t>
            </a:r>
            <a:r>
              <a:rPr lang="ru-RU" sz="2700" dirty="0" smtClean="0">
                <a:latin typeface="Times New Roman" panose="02020603050405020304" pitchFamily="18" charset="0"/>
                <a:cs typeface="Times New Roman" panose="02020603050405020304" pitchFamily="18" charset="0"/>
              </a:rPr>
              <a:t>«Какую пользу приносят домашние животные».</a:t>
            </a:r>
            <a:br>
              <a:rPr lang="ru-RU" sz="2700"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Беседа </a:t>
            </a:r>
            <a:r>
              <a:rPr lang="ru-RU" sz="2700" dirty="0" smtClean="0">
                <a:latin typeface="Times New Roman" panose="02020603050405020304" pitchFamily="18" charset="0"/>
                <a:cs typeface="Times New Roman" panose="02020603050405020304" pitchFamily="18" charset="0"/>
              </a:rPr>
              <a:t>«Как появились домашние животные».</a:t>
            </a:r>
            <a:br>
              <a:rPr lang="ru-RU" sz="2700" dirty="0" smtClean="0">
                <a:latin typeface="Times New Roman" panose="02020603050405020304" pitchFamily="18" charset="0"/>
                <a:cs typeface="Times New Roman" panose="02020603050405020304" pitchFamily="18" charset="0"/>
              </a:rPr>
            </a:br>
            <a:r>
              <a:rPr lang="ru-RU" sz="2700" dirty="0">
                <a:latin typeface="Times New Roman" panose="02020603050405020304" pitchFamily="18" charset="0"/>
                <a:cs typeface="Times New Roman" panose="02020603050405020304" pitchFamily="18" charset="0"/>
              </a:rPr>
              <a:t>- Беседа </a:t>
            </a:r>
            <a:r>
              <a:rPr lang="ru-RU" sz="2700" dirty="0" smtClean="0">
                <a:latin typeface="Times New Roman" panose="02020603050405020304" pitchFamily="18" charset="0"/>
                <a:cs typeface="Times New Roman" panose="02020603050405020304" pitchFamily="18" charset="0"/>
              </a:rPr>
              <a:t>«В случае опасности как будут себя вести домашние животные».</a:t>
            </a:r>
            <a:r>
              <a:rPr lang="ru-RU" sz="2700" dirty="0" smtClean="0">
                <a:solidFill>
                  <a:srgbClr val="FF0000"/>
                </a:solidFill>
                <a:latin typeface="Times New Roman" panose="02020603050405020304" pitchFamily="18" charset="0"/>
                <a:cs typeface="Times New Roman" panose="02020603050405020304" pitchFamily="18" charset="0"/>
              </a:rPr>
              <a:t/>
            </a:r>
            <a:br>
              <a:rPr lang="ru-RU" sz="2700" dirty="0" smtClean="0">
                <a:solidFill>
                  <a:srgbClr val="FF0000"/>
                </a:solidFill>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89374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Заголовок 1"/>
          <p:cNvSpPr>
            <a:spLocks noGrp="1"/>
          </p:cNvSpPr>
          <p:nvPr>
            <p:ph type="title"/>
          </p:nvPr>
        </p:nvSpPr>
        <p:spPr>
          <a:xfrm>
            <a:off x="1331640" y="274638"/>
            <a:ext cx="7488832" cy="6322714"/>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Дидактические игры: «Узнай животных по описанию», «Чьи это детки?», «Кто чем питается», «Четвёртый – лишний», «Какую пользу приносит?», «Назови жилище», «Что не так?», «Дикие и домашние животные», «Кто, что ест», «Чей домик»</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Настольные игры: лото  и домино по теме «Домашние животные», «Собери картинку», «Мама и детки».</a:t>
            </a:r>
            <a:br>
              <a:rPr lang="ru-RU" sz="2700" dirty="0" smtClean="0">
                <a:latin typeface="Times New Roman" panose="02020603050405020304" pitchFamily="18" charset="0"/>
                <a:cs typeface="Times New Roman" panose="02020603050405020304" pitchFamily="18" charset="0"/>
              </a:rPr>
            </a:br>
            <a:r>
              <a:rPr lang="ru-RU" sz="2700" dirty="0" smtClean="0">
                <a:latin typeface="Times New Roman" panose="02020603050405020304" pitchFamily="18" charset="0"/>
                <a:cs typeface="Times New Roman" panose="02020603050405020304" pitchFamily="18" charset="0"/>
              </a:rPr>
              <a:t>- Конструирование «Ферма».</a:t>
            </a:r>
            <a:br>
              <a:rPr lang="ru-RU" sz="2700" dirty="0" smtClean="0">
                <a:latin typeface="Times New Roman" panose="02020603050405020304" pitchFamily="18" charset="0"/>
                <a:cs typeface="Times New Roman" panose="02020603050405020304" pitchFamily="18" charset="0"/>
              </a:rPr>
            </a:br>
            <a:r>
              <a:rPr lang="ru-RU" sz="3600" b="1" dirty="0" smtClean="0">
                <a:latin typeface="Times New Roman" panose="02020603050405020304" pitchFamily="18" charset="0"/>
                <a:cs typeface="Times New Roman" panose="02020603050405020304" pitchFamily="18" charset="0"/>
              </a:rPr>
              <a:t/>
            </a:r>
            <a:br>
              <a:rPr lang="ru-RU" sz="3600" b="1" dirty="0" smtClean="0">
                <a:latin typeface="Times New Roman" panose="02020603050405020304" pitchFamily="18" charset="0"/>
                <a:cs typeface="Times New Roman" panose="02020603050405020304" pitchFamily="18" charset="0"/>
              </a:rPr>
            </a:br>
            <a:endParaRPr lang="ru-RU"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040804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0" y="0"/>
            <a:ext cx="9200654"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Заголовок 1"/>
          <p:cNvSpPr>
            <a:spLocks noGrp="1"/>
          </p:cNvSpPr>
          <p:nvPr>
            <p:ph type="title"/>
          </p:nvPr>
        </p:nvSpPr>
        <p:spPr>
          <a:xfrm>
            <a:off x="1331640" y="332656"/>
            <a:ext cx="7560839" cy="5184576"/>
          </a:xfrm>
        </p:spPr>
        <p:txBody>
          <a:bodyPr>
            <a:normAutofit/>
          </a:bodyPr>
          <a:lstStyle/>
          <a:p>
            <a:pPr algn="l"/>
            <a:r>
              <a:rPr lang="ru-RU" sz="3600" b="1" dirty="0" smtClean="0">
                <a:latin typeface="Times New Roman" panose="02020603050405020304" pitchFamily="18" charset="0"/>
                <a:cs typeface="Times New Roman" panose="02020603050405020304" pitchFamily="18" charset="0"/>
              </a:rPr>
              <a:t>Коммуникация</a:t>
            </a:r>
            <a:r>
              <a:rPr lang="ru-RU" sz="2800" dirty="0" smtClean="0">
                <a:latin typeface="Times New Roman" panose="02020603050405020304" pitchFamily="18" charset="0"/>
                <a:cs typeface="Times New Roman" panose="02020603050405020304" pitchFamily="18" charset="0"/>
              </a:rPr>
              <a:t/>
            </a:r>
            <a:br>
              <a:rPr lang="ru-RU" sz="28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Составление рассказа о животном с опорой на таблицу (алгоритм).</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Дидактические игры «У кого – кто?», «Назови ласково», «Один и много», «Чьи следы?».</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Загадывание загадок о домашних животных.</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Чтение пословиц о животных.</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Инсценировки: «Кто сказал мяу?», Михалков «Три поросёнка» (настольный театр).</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Чтение наизусть стихов о домашних животных.</a:t>
            </a:r>
            <a:endParaRPr lang="ru-RU" sz="24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0197967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98</Words>
  <Application>Microsoft Office PowerPoint</Application>
  <PresentationFormat>Экран (4:3)</PresentationFormat>
  <Paragraphs>37</Paragraphs>
  <Slides>28</Slides>
  <Notes>2</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28</vt:i4>
      </vt:variant>
    </vt:vector>
  </HeadingPairs>
  <TitlesOfParts>
    <vt:vector size="32" baseType="lpstr">
      <vt:lpstr>Arial</vt:lpstr>
      <vt:lpstr>Calibri</vt:lpstr>
      <vt:lpstr>Times New Roman</vt:lpstr>
      <vt:lpstr>Тема Office</vt:lpstr>
      <vt:lpstr>МБДОУ детский сад №27 «Сэсэг», г. Улан-Удэ   Проект «Домашние животные»  Авторы проекта: Шелкунова И.В., Павлова С.Я. </vt:lpstr>
      <vt:lpstr>      Актуальность проекта Давайте попробуем представить нашу жизнь без собак и кошек, коров и лошадей, коз, овец и свиней, словом, без домашних животных. Возможно ли это??? Конечно, это невозможно! Мы привыкли к четвероногим друзьям и помощникам. Многие тысячелетия они живут рядом, кормят и поят, одевают и обувают нас, отдают нам свою привязанность, тепло и ласку, побуждая в наших сердцах благодарность и доброту. Животные в доме – важный фактор воспитания. Это не удивительно, ведь родителям хочется, чтобы их дети были добрыми, отзывчивыми, сердечными. Учёные считаю, что  не может быть добрым человек, который не любит животных, который никогда не проявлял о них заботу.    Вовлекая ребёнка в совместную деятельность по уходу за домашними питомцами взрослые развивают в нём чуткость, умение понимать другую жизнь, побуждают к сочувствию, воспитывают готовность помогать делом.    Проект «Домашние животные» открывает удивительный мир домашних животных. Он направлен на расширение знаний детей об особенностях домашних животных, их роли в жизни человека. Данный проект помогает установить взаимосвязи между людьми и животными. Помогает ответить на вопросы: Какое место в нашей жизни занимают домашние животные? Что мы можем дать домашним животным? И на многие другие вопросы. Поэтому, мы считаем важным уделить внимание вопросу воспитания бережного и заботливого отношения к животным у детей дошкольного возраста.    </vt:lpstr>
      <vt:lpstr>Тип проекта: познавательный, информационно-творческий продолжительность: краткосрочный, 2 недели участники проекта: дети старшей и подготовительной группы, воспитатели, родители  </vt:lpstr>
      <vt:lpstr>Цель проекта: Обобщение и систематизация знаний детей о домашних животных, их приспособленности к среде обитания, пользе для человека и развитие в детях гуманного отношения к «братьям нашим меньшим». Задачи:  1. Уточнить, расширить представления детей о домашних животных, их внешнем виде и образе жизни (об особенностях поведения, чем питаются, какую пользу приносят) 2. Воспитывать гуманное отношение к животным. 3. Развивать мышление, любознательность, воображение, обогащать словарный запас, развивать связную диалогическую и монологическую речь. 4. Познакомить детей  с профессиями людей, заботящихся о домашних животных. 5. Формировать интерес и любовь к устному народному творчеству посредством сказок, пословиц, поговорок, считалок.</vt:lpstr>
      <vt:lpstr>Предполагаемый результат - у детей развивается интерес к представителям животного мира – домашним животным; - дети знакомы с различными способами ухода за домашними животными; - создание в уголке природы макета «Ферма» для закрепления представления о домашних животных в образовательной и игровой деятельности детей; - участие родителей в создании фотовыставки «Домашние животные».</vt:lpstr>
      <vt:lpstr>Этапы проекта Подготовительный этап: - определение цели и задач проекта; - составление плана основного этапа проекта; - подбор методической, познавательной, художественной литературы, иллюстрационного и игрового материала по теме проекта; - сформулированы проблемные вопросы: чем отличаются домашние животные от диких? Почему животные называются домашними? Как ухаживать за домашними животными? Какую пользу приносят человеку домашние животные? </vt:lpstr>
      <vt:lpstr> Основной этап проект осуществляется с учётом принципа интеграции образовательных областей при организации всех видов детской деятельности. Познание - Беседа с презентацией «Домашние животные». - Беседа «Как бы мы жили без домашних животных». - Беседа «Зачем держать в доме домашних животных». - Беседа «Каких животных можно назвать домашними?». - Беседа «Какую пользу приносят домашние животные». - Беседа «Как появились домашние животные». - Беседа «В случае опасности как будут себя вести домашние животные».  </vt:lpstr>
      <vt:lpstr> - Дидактические игры: «Узнай животных по описанию», «Чьи это детки?», «Кто чем питается», «Четвёртый – лишний», «Какую пользу приносит?», «Назови жилище», «Что не так?», «Дикие и домашние животные», «Кто, что ест», «Чей домик» - Настольные игры: лото  и домино по теме «Домашние животные», «Собери картинку», «Мама и детки». - Конструирование «Ферма».  </vt:lpstr>
      <vt:lpstr>Коммуникация - Составление рассказа о животном с опорой на таблицу (алгоритм). - Дидактические игры «У кого – кто?», «Назови ласково», «Один и много», «Чьи следы?». - Загадывание загадок о домашних животных. - Чтение пословиц о животных. - Инсценировки: «Кто сказал мяу?», Михалков «Три поросёнка» (настольный театр). - Чтение наизусть стихов о домашних животных.</vt:lpstr>
      <vt:lpstr>Социализация - Сюжетно-ролевые игры «Ветеринарная больница», «В гостях у бабушки в деревне». - Беседа «Правила общения с домашними животными». - Просмотр мультфильмов: «Котёнок Гав», «Простоквашино» и др.   </vt:lpstr>
      <vt:lpstr>Чтение художественной литературы - Русские народные сказки «Петушок и бобовое зёрнышко», «Зимовье зверей», «Сивка - бурка», «Волк и семеро козлят», «Бычок – смоленной бочек» - Л.Толстой «Пожарные собаки» - В.Сутеев «Три котёнка», «Про козленка, который умел считать» - С. Михалков «Три поросёнка» - Г.Х.Андерсон «Гадкий утенок» - С.Маршак «Сказка о глупом мышонке», «Усатый – полосатый» - Э.Успенский «Дядя Федор, пес и кот» - Н.Костарева «Щенок» - Считалки: «Шла коза по мостику», «Конь ретивый».  - Стихи о домашних животных, загадки, пословицы.</vt:lpstr>
      <vt:lpstr>Презентация PowerPoint</vt:lpstr>
      <vt:lpstr>Художественное творчество - лепка «Домашние животные» - обрывная аппликация «Теленок»,  - коллективная работа по ручному труду «Домик в деревне», - рисование и раскрашивание домашних животных, - оригами «Собачка», «Кошечка» и «Кролик» </vt:lpstr>
      <vt:lpstr>Физическая культура - Физкультминутки: «Корова», «Козочка», «Кошка», «Котик» - Пальчиковая гимнастика: «Два козлика», «Поросята». - Артикуляционная гимнастика: «Сердитая кошка», «Утиный клювик», «Лошадка». - Подвижные игры: «Веселые козлята», «Лохматый пёс», «Кот и мыши» </vt:lpstr>
      <vt:lpstr>Взаимодействие с родителями  - Консультации: «Если вы решили завести питомца», «Лохматые, пернатые и другие … воспитатели наших детей», «Правила поведения по отношению к животным». - Посещение родителей совместно с детьми выставки домашних животных</vt:lpstr>
      <vt:lpstr>Заключительный этап - изготовление макета «Ферма». - подготовка и проведение презентации проекта «Домашние животные», - подведение итогов</vt:lpstr>
      <vt:lpstr>Вывод Анализируя проделанную работу, можно сделать вывод, что благодаря данному проекту произошло закрепление и углубление знаний детей по теме «Домашние животные».  У детей сформировалось понимание тесной взаимосвязи человека и животного. Созданный совместно с детьми макет «Ферма» способствовал повышению у детей устойчивого  интереса к жизни домашних животных.</vt:lpstr>
      <vt:lpstr>Дидактические игры:  «Кто что ест?»                                     «Где чья мама?»          «Какую пользу приносят?»   </vt:lpstr>
      <vt:lpstr>Драматизация: «Кто сказал мяу?»       </vt:lpstr>
      <vt:lpstr>Коллективная работа «Ферма»                                                                             </vt:lpstr>
      <vt:lpstr>Макет «Домик в деревне» </vt:lpstr>
      <vt:lpstr>Презентация PowerPoint</vt:lpstr>
      <vt:lpstr>Оригами «Кошечка, собачка, кролик» (на выбор детей» </vt:lpstr>
      <vt:lpstr>Обрывная аппликация «Щенок» </vt:lpstr>
      <vt:lpstr>Презентация PowerPoint</vt:lpstr>
      <vt:lpstr>Презентация PowerPoint</vt:lpstr>
      <vt:lpstr>Посещение выставки «Байкал Агро»</vt:lpstr>
      <vt:lpstr>Спасибо за внимание!</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Проект «Домашние животные</dc:title>
  <dc:creator>Пользователь</dc:creator>
  <cp:lastModifiedBy>1</cp:lastModifiedBy>
  <cp:revision>92</cp:revision>
  <dcterms:created xsi:type="dcterms:W3CDTF">2018-04-15T12:05:51Z</dcterms:created>
  <dcterms:modified xsi:type="dcterms:W3CDTF">2020-01-06T13:02:31Z</dcterms:modified>
</cp:coreProperties>
</file>