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58" r:id="rId5"/>
    <p:sldId id="261" r:id="rId6"/>
    <p:sldId id="262" r:id="rId7"/>
    <p:sldId id="263" r:id="rId8"/>
    <p:sldId id="264" r:id="rId9"/>
    <p:sldId id="265" r:id="rId10"/>
    <p:sldId id="266" r:id="rId11"/>
    <p:sldId id="267" r:id="rId12"/>
    <p:sldId id="268" r:id="rId13"/>
    <p:sldId id="269" r:id="rId14"/>
    <p:sldId id="270"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58" y="-2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dirty="0"/>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03.05.2016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03.05.2016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10"/>
          </p:nvPr>
        </p:nvSpPr>
        <p:spPr/>
        <p:txBody>
          <a:bodyPr/>
          <a:lstStyle/>
          <a:p>
            <a:fld id="{B4C71EC6-210F-42DE-9C53-41977AD35B3D}" type="datetimeFigureOut">
              <a:rPr lang="ru-RU" smtClean="0"/>
              <a:t>03.05.2016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03.05.2016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C71EC6-210F-42DE-9C53-41977AD35B3D}" type="datetimeFigureOut">
              <a:rPr lang="ru-RU" smtClean="0"/>
              <a:t>03.05.2016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09442" y="1812927"/>
            <a:ext cx="3471277"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663280" y="1812927"/>
            <a:ext cx="347127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C71EC6-210F-42DE-9C53-41977AD35B3D}" type="datetimeFigureOut">
              <a:rPr lang="ru-RU" smtClean="0"/>
              <a:t>03.05.2016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03.05.2016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03.05.2016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03.05.2016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3" y="1387058"/>
            <a:ext cx="3297953"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3" y="2500312"/>
            <a:ext cx="3297954"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03.05.2016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grpSp>
        <p:nvGrpSpPr>
          <p:cNvPr id="16" name="Group 15"/>
          <p:cNvGrpSpPr/>
          <p:nvPr/>
        </p:nvGrpSpPr>
        <p:grpSpPr>
          <a:xfrm>
            <a:off x="4516154" y="994387"/>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674192" y="1601512"/>
            <a:ext cx="3429000" cy="3429000"/>
          </a:xfrm>
          <a:prstGeom prst="ellipse">
            <a:avLst/>
          </a:prstGeom>
          <a:ln w="76200">
            <a:solidFill>
              <a:schemeClr val="tx2">
                <a:lumMod val="75000"/>
              </a:schemeClr>
            </a:solidFill>
          </a:ln>
        </p:spPr>
        <p:txBody>
          <a:bodyPr/>
          <a:lstStyle/>
          <a:p>
            <a:r>
              <a:rPr lang="ru-RU" smtClean="0"/>
              <a:t>Вставка рисунка</a:t>
            </a:r>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56" name="Oval 55"/>
          <p:cNvSpPr>
            <a:spLocks noChangeAspect="1"/>
          </p:cNvSpPr>
          <p:nvPr/>
        </p:nvSpPr>
        <p:spPr>
          <a:xfrm>
            <a:off x="-69625" y="4042576"/>
            <a:ext cx="1743945" cy="1909234"/>
          </a:xfrm>
          <a:custGeom>
            <a:avLst/>
            <a:gdLst/>
            <a:ahLst/>
            <a:cxnLst/>
            <a:rect l="l" t="t" r="r" b="b"/>
            <a:pathLst>
              <a:path w="1743945" h="1909234">
                <a:moveTo>
                  <a:pt x="789328" y="0"/>
                </a:moveTo>
                <a:cubicBezTo>
                  <a:pt x="1316548" y="0"/>
                  <a:pt x="1743945" y="427397"/>
                  <a:pt x="1743945" y="954617"/>
                </a:cubicBezTo>
                <a:cubicBezTo>
                  <a:pt x="1743945" y="1481837"/>
                  <a:pt x="1316548" y="1909234"/>
                  <a:pt x="789328" y="1909234"/>
                </a:cubicBezTo>
                <a:cubicBezTo>
                  <a:pt x="461080" y="1909234"/>
                  <a:pt x="171527" y="1743562"/>
                  <a:pt x="0" y="1491086"/>
                </a:cubicBezTo>
                <a:lnTo>
                  <a:pt x="0" y="418149"/>
                </a:lnTo>
                <a:cubicBezTo>
                  <a:pt x="171527" y="165673"/>
                  <a:pt x="461080" y="0"/>
                  <a:pt x="789328"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3" name="Oval 52"/>
          <p:cNvSpPr>
            <a:spLocks noChangeAspect="1"/>
          </p:cNvSpPr>
          <p:nvPr/>
        </p:nvSpPr>
        <p:spPr>
          <a:xfrm>
            <a:off x="520638" y="1095310"/>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2" name="Oval 51"/>
          <p:cNvSpPr>
            <a:spLocks noChangeAspect="1"/>
          </p:cNvSpPr>
          <p:nvPr/>
        </p:nvSpPr>
        <p:spPr>
          <a:xfrm>
            <a:off x="1878729" y="282933"/>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4" name="Oval 53"/>
          <p:cNvSpPr>
            <a:spLocks noChangeAspect="1"/>
          </p:cNvSpPr>
          <p:nvPr/>
        </p:nvSpPr>
        <p:spPr>
          <a:xfrm>
            <a:off x="520637" y="5729135"/>
            <a:ext cx="1909234" cy="1193756"/>
          </a:xfrm>
          <a:custGeom>
            <a:avLst/>
            <a:gdLst/>
            <a:ahLst/>
            <a:cxnLst/>
            <a:rect l="l" t="t" r="r" b="b"/>
            <a:pathLst>
              <a:path w="1909234" h="1193756">
                <a:moveTo>
                  <a:pt x="954617" y="0"/>
                </a:moveTo>
                <a:cubicBezTo>
                  <a:pt x="1481837" y="0"/>
                  <a:pt x="1909234" y="427397"/>
                  <a:pt x="1909234" y="954617"/>
                </a:cubicBezTo>
                <a:cubicBezTo>
                  <a:pt x="1909234" y="1037305"/>
                  <a:pt x="1898721" y="1117537"/>
                  <a:pt x="1877819" y="1193756"/>
                </a:cubicBezTo>
                <a:lnTo>
                  <a:pt x="31415" y="1193756"/>
                </a:lnTo>
                <a:cubicBezTo>
                  <a:pt x="10513" y="1117537"/>
                  <a:pt x="0" y="1037305"/>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0" name="Oval 129"/>
          <p:cNvSpPr>
            <a:spLocks noChangeAspect="1"/>
          </p:cNvSpPr>
          <p:nvPr/>
        </p:nvSpPr>
        <p:spPr>
          <a:xfrm>
            <a:off x="-46711" y="-61709"/>
            <a:ext cx="1449107" cy="1677064"/>
          </a:xfrm>
          <a:custGeom>
            <a:avLst/>
            <a:gdLst/>
            <a:ahLst/>
            <a:cxnLst/>
            <a:rect l="l" t="t" r="r" b="b"/>
            <a:pathLst>
              <a:path w="1449107" h="1677064">
                <a:moveTo>
                  <a:pt x="0" y="0"/>
                </a:moveTo>
                <a:lnTo>
                  <a:pt x="1112019" y="0"/>
                </a:lnTo>
                <a:cubicBezTo>
                  <a:pt x="1319407" y="171874"/>
                  <a:pt x="1449107" y="432014"/>
                  <a:pt x="1449107" y="722447"/>
                </a:cubicBezTo>
                <a:cubicBezTo>
                  <a:pt x="1449107" y="1249667"/>
                  <a:pt x="1021710" y="1677064"/>
                  <a:pt x="494490" y="1677064"/>
                </a:cubicBezTo>
                <a:cubicBezTo>
                  <a:pt x="313232" y="1677064"/>
                  <a:pt x="143772" y="1626546"/>
                  <a:pt x="0" y="1537872"/>
                </a:cubicBezTo>
                <a:close/>
              </a:path>
            </a:pathLst>
          </a:custGeom>
          <a:solidFill>
            <a:schemeClr val="tx2">
              <a:lumMod val="75000"/>
              <a:alpha val="14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1" name="Oval 130"/>
          <p:cNvSpPr>
            <a:spLocks noChangeAspect="1"/>
          </p:cNvSpPr>
          <p:nvPr/>
        </p:nvSpPr>
        <p:spPr>
          <a:xfrm>
            <a:off x="924113" y="-161623"/>
            <a:ext cx="1909233" cy="1909233"/>
          </a:xfrm>
          <a:prstGeom prst="ellipse">
            <a:avLst/>
          </a:prstGeom>
          <a:solidFill>
            <a:schemeClr val="tx2">
              <a:lumMod val="75000"/>
              <a:alpha val="2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2" name="Oval 131"/>
          <p:cNvSpPr>
            <a:spLocks noChangeAspect="1"/>
          </p:cNvSpPr>
          <p:nvPr/>
        </p:nvSpPr>
        <p:spPr>
          <a:xfrm>
            <a:off x="0" y="66073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3" name="Oval 132"/>
          <p:cNvSpPr>
            <a:spLocks noChangeAspect="1"/>
          </p:cNvSpPr>
          <p:nvPr/>
        </p:nvSpPr>
        <p:spPr>
          <a:xfrm>
            <a:off x="7497531" y="-61709"/>
            <a:ext cx="1694467" cy="1677064"/>
          </a:xfrm>
          <a:custGeom>
            <a:avLst/>
            <a:gdLst/>
            <a:ahLst/>
            <a:cxnLst/>
            <a:rect l="l" t="t" r="r" b="b"/>
            <a:pathLst>
              <a:path w="1694467" h="1677064">
                <a:moveTo>
                  <a:pt x="337088" y="0"/>
                </a:moveTo>
                <a:lnTo>
                  <a:pt x="1573463" y="0"/>
                </a:lnTo>
                <a:cubicBezTo>
                  <a:pt x="1618202" y="37449"/>
                  <a:pt x="1658454" y="79950"/>
                  <a:pt x="1694467" y="126010"/>
                </a:cubicBezTo>
                <a:lnTo>
                  <a:pt x="1694467" y="1318884"/>
                </a:lnTo>
                <a:cubicBezTo>
                  <a:pt x="1522840" y="1538397"/>
                  <a:pt x="1254922" y="1677064"/>
                  <a:pt x="954617" y="1677064"/>
                </a:cubicBezTo>
                <a:cubicBezTo>
                  <a:pt x="427397" y="1677064"/>
                  <a:pt x="0" y="1249667"/>
                  <a:pt x="0" y="722447"/>
                </a:cubicBezTo>
                <a:cubicBezTo>
                  <a:pt x="0" y="432014"/>
                  <a:pt x="129700" y="171874"/>
                  <a:pt x="337088" y="0"/>
                </a:cubicBezTo>
                <a:close/>
              </a:path>
            </a:pathLst>
          </a:custGeom>
          <a:solidFill>
            <a:schemeClr val="accent3">
              <a:lumMod val="60000"/>
              <a:lumOff val="40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4" name="Oval 133"/>
          <p:cNvSpPr>
            <a:spLocks noChangeAspect="1"/>
          </p:cNvSpPr>
          <p:nvPr/>
        </p:nvSpPr>
        <p:spPr>
          <a:xfrm>
            <a:off x="6117502" y="-61708"/>
            <a:ext cx="1909234" cy="1705448"/>
          </a:xfrm>
          <a:custGeom>
            <a:avLst/>
            <a:gdLst/>
            <a:ahLst/>
            <a:cxnLst/>
            <a:rect l="l" t="t" r="r" b="b"/>
            <a:pathLst>
              <a:path w="1909234" h="1705448">
                <a:moveTo>
                  <a:pt x="371490" y="0"/>
                </a:moveTo>
                <a:lnTo>
                  <a:pt x="1537745" y="0"/>
                </a:lnTo>
                <a:cubicBezTo>
                  <a:pt x="1764760" y="171517"/>
                  <a:pt x="1909234" y="444302"/>
                  <a:pt x="1909234" y="750831"/>
                </a:cubicBezTo>
                <a:cubicBezTo>
                  <a:pt x="1909234" y="1278051"/>
                  <a:pt x="1481837" y="1705448"/>
                  <a:pt x="954617" y="1705448"/>
                </a:cubicBezTo>
                <a:cubicBezTo>
                  <a:pt x="427397" y="1705448"/>
                  <a:pt x="0" y="1278051"/>
                  <a:pt x="0" y="750831"/>
                </a:cubicBezTo>
                <a:cubicBezTo>
                  <a:pt x="0" y="444302"/>
                  <a:pt x="144474" y="171517"/>
                  <a:pt x="371490" y="0"/>
                </a:cubicBezTo>
                <a:close/>
              </a:path>
            </a:pathLst>
          </a:cu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5" name="Oval 134"/>
          <p:cNvSpPr>
            <a:spLocks noChangeAspect="1"/>
          </p:cNvSpPr>
          <p:nvPr/>
        </p:nvSpPr>
        <p:spPr>
          <a:xfrm>
            <a:off x="7494454" y="1095309"/>
            <a:ext cx="1697544" cy="1909234"/>
          </a:xfrm>
          <a:custGeom>
            <a:avLst/>
            <a:gdLst/>
            <a:ahLst/>
            <a:cxnLst/>
            <a:rect l="l" t="t" r="r" b="b"/>
            <a:pathLst>
              <a:path w="1697544" h="1909234">
                <a:moveTo>
                  <a:pt x="954617" y="0"/>
                </a:moveTo>
                <a:cubicBezTo>
                  <a:pt x="1256666" y="0"/>
                  <a:pt x="1525952" y="140283"/>
                  <a:pt x="1697544" y="361910"/>
                </a:cubicBezTo>
                <a:lnTo>
                  <a:pt x="1697544" y="1547324"/>
                </a:lnTo>
                <a:cubicBezTo>
                  <a:pt x="1525952" y="1768951"/>
                  <a:pt x="1256666" y="1909234"/>
                  <a:pt x="954617" y="1909234"/>
                </a:cubicBezTo>
                <a:cubicBezTo>
                  <a:pt x="427397" y="1909234"/>
                  <a:pt x="0" y="1481837"/>
                  <a:pt x="0" y="954617"/>
                </a:cubicBezTo>
                <a:cubicBezTo>
                  <a:pt x="0" y="427397"/>
                  <a:pt x="427397" y="0"/>
                  <a:pt x="954617" y="0"/>
                </a:cubicBezTo>
                <a:close/>
              </a:path>
            </a:pathLst>
          </a:cu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6" name="Oval 135"/>
          <p:cNvSpPr>
            <a:spLocks noChangeAspect="1"/>
          </p:cNvSpPr>
          <p:nvPr/>
        </p:nvSpPr>
        <p:spPr>
          <a:xfrm>
            <a:off x="8056674" y="5140346"/>
            <a:ext cx="1137194" cy="1759729"/>
          </a:xfrm>
          <a:custGeom>
            <a:avLst/>
            <a:gdLst/>
            <a:ahLst/>
            <a:cxnLst/>
            <a:rect l="l" t="t" r="r" b="b"/>
            <a:pathLst>
              <a:path w="1137194" h="1759729">
                <a:moveTo>
                  <a:pt x="954617" y="0"/>
                </a:moveTo>
                <a:cubicBezTo>
                  <a:pt x="1017088" y="0"/>
                  <a:pt x="1078157" y="6001"/>
                  <a:pt x="1137194" y="17897"/>
                </a:cubicBezTo>
                <a:lnTo>
                  <a:pt x="1137194" y="1759729"/>
                </a:lnTo>
                <a:lnTo>
                  <a:pt x="443151" y="1759729"/>
                </a:lnTo>
                <a:cubicBezTo>
                  <a:pt x="176544" y="1591075"/>
                  <a:pt x="0" y="1293463"/>
                  <a:pt x="0" y="954617"/>
                </a:cubicBezTo>
                <a:cubicBezTo>
                  <a:pt x="0" y="427397"/>
                  <a:pt x="427397" y="0"/>
                  <a:pt x="954617"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7" name="Oval 136"/>
          <p:cNvSpPr>
            <a:spLocks noChangeAspect="1"/>
          </p:cNvSpPr>
          <p:nvPr/>
        </p:nvSpPr>
        <p:spPr>
          <a:xfrm>
            <a:off x="6661711" y="4362912"/>
            <a:ext cx="1909233" cy="1909233"/>
          </a:xfrm>
          <a:prstGeom prst="ellipse">
            <a:avLst/>
          </a:prstGeom>
          <a:solidFill>
            <a:schemeClr val="tx2">
              <a:lumMod val="75000"/>
              <a:alpha val="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8" name="Oval 137"/>
          <p:cNvSpPr>
            <a:spLocks noChangeAspect="1"/>
          </p:cNvSpPr>
          <p:nvPr/>
        </p:nvSpPr>
        <p:spPr>
          <a:xfrm>
            <a:off x="-69625" y="4948766"/>
            <a:ext cx="1353860" cy="1909234"/>
          </a:xfrm>
          <a:custGeom>
            <a:avLst/>
            <a:gdLst/>
            <a:ahLst/>
            <a:cxnLst/>
            <a:rect l="l" t="t" r="r" b="b"/>
            <a:pathLst>
              <a:path w="1353860" h="1909234">
                <a:moveTo>
                  <a:pt x="399243" y="0"/>
                </a:moveTo>
                <a:cubicBezTo>
                  <a:pt x="926463" y="0"/>
                  <a:pt x="1353860" y="427397"/>
                  <a:pt x="1353860" y="954617"/>
                </a:cubicBezTo>
                <a:cubicBezTo>
                  <a:pt x="1353860" y="1481837"/>
                  <a:pt x="926463" y="1909234"/>
                  <a:pt x="399243" y="1909234"/>
                </a:cubicBezTo>
                <a:cubicBezTo>
                  <a:pt x="256544" y="1909234"/>
                  <a:pt x="121158" y="1877924"/>
                  <a:pt x="0" y="1820890"/>
                </a:cubicBezTo>
                <a:lnTo>
                  <a:pt x="0" y="88345"/>
                </a:lnTo>
                <a:cubicBezTo>
                  <a:pt x="121158" y="31311"/>
                  <a:pt x="256544" y="0"/>
                  <a:pt x="399243" y="0"/>
                </a:cubicBezTo>
                <a:close/>
              </a:path>
            </a:pathLst>
          </a:custGeom>
          <a:solidFill>
            <a:schemeClr val="tx2">
              <a:lumMod val="75000"/>
              <a:alpha val="16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39" name="Oval 138"/>
          <p:cNvSpPr>
            <a:spLocks noChangeAspect="1"/>
          </p:cNvSpPr>
          <p:nvPr/>
        </p:nvSpPr>
        <p:spPr>
          <a:xfrm>
            <a:off x="708471" y="4790336"/>
            <a:ext cx="1909233" cy="1909233"/>
          </a:xfrm>
          <a:prstGeom prst="ellipse">
            <a:avLst/>
          </a:pr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0" name="Oval 139"/>
          <p:cNvSpPr>
            <a:spLocks noChangeAspect="1"/>
          </p:cNvSpPr>
          <p:nvPr/>
        </p:nvSpPr>
        <p:spPr>
          <a:xfrm>
            <a:off x="6117503" y="783988"/>
            <a:ext cx="1909233" cy="1909233"/>
          </a:xfrm>
          <a:prstGeom prst="ellipse">
            <a:avLst/>
          </a:prstGeom>
          <a:solidFill>
            <a:schemeClr val="tx2">
              <a:lumMod val="75000"/>
              <a:alpha val="15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41" name="Oval 140"/>
          <p:cNvSpPr>
            <a:spLocks noChangeAspect="1"/>
          </p:cNvSpPr>
          <p:nvPr/>
        </p:nvSpPr>
        <p:spPr>
          <a:xfrm>
            <a:off x="6459053" y="5140346"/>
            <a:ext cx="1909233" cy="1909233"/>
          </a:xfrm>
          <a:prstGeom prst="ellipse">
            <a:avLst/>
          </a:prstGeom>
          <a:solidFill>
            <a:schemeClr val="tx2">
              <a:lumMod val="75000"/>
              <a:alpha val="10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118" name="Oval 117"/>
          <p:cNvSpPr>
            <a:spLocks noChangeAspect="1"/>
          </p:cNvSpPr>
          <p:nvPr/>
        </p:nvSpPr>
        <p:spPr>
          <a:xfrm>
            <a:off x="8398204" y="597861"/>
            <a:ext cx="793794" cy="1252918"/>
          </a:xfrm>
          <a:custGeom>
            <a:avLst/>
            <a:gdLst/>
            <a:ahLst/>
            <a:cxnLst/>
            <a:rect l="l" t="t" r="r" b="b"/>
            <a:pathLst>
              <a:path w="793794" h="1252918">
                <a:moveTo>
                  <a:pt x="626459" y="0"/>
                </a:moveTo>
                <a:cubicBezTo>
                  <a:pt x="684682" y="0"/>
                  <a:pt x="741049" y="7943"/>
                  <a:pt x="793794" y="25480"/>
                </a:cubicBezTo>
                <a:lnTo>
                  <a:pt x="793794" y="1227438"/>
                </a:lnTo>
                <a:cubicBezTo>
                  <a:pt x="741049" y="1244975"/>
                  <a:pt x="684682" y="1252918"/>
                  <a:pt x="626459" y="1252918"/>
                </a:cubicBezTo>
                <a:cubicBezTo>
                  <a:pt x="280475" y="1252918"/>
                  <a:pt x="0" y="972443"/>
                  <a:pt x="0" y="626459"/>
                </a:cubicBezTo>
                <a:cubicBezTo>
                  <a:pt x="0" y="280475"/>
                  <a:pt x="280475" y="0"/>
                  <a:pt x="626459"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9" name="Oval 118"/>
          <p:cNvSpPr>
            <a:spLocks noChangeAspect="1"/>
          </p:cNvSpPr>
          <p:nvPr/>
        </p:nvSpPr>
        <p:spPr>
          <a:xfrm>
            <a:off x="6350100" y="206512"/>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0" name="Oval 119"/>
          <p:cNvSpPr>
            <a:spLocks noChangeAspect="1"/>
          </p:cNvSpPr>
          <p:nvPr/>
        </p:nvSpPr>
        <p:spPr>
          <a:xfrm>
            <a:off x="6872127" y="1450645"/>
            <a:ext cx="1218253" cy="1218253"/>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1" name="Oval 120"/>
          <p:cNvSpPr>
            <a:spLocks noChangeAspect="1"/>
          </p:cNvSpPr>
          <p:nvPr/>
        </p:nvSpPr>
        <p:spPr>
          <a:xfrm>
            <a:off x="7219068" y="2049927"/>
            <a:ext cx="1041276" cy="1041276"/>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2" name="Oval 121"/>
          <p:cNvSpPr>
            <a:spLocks noChangeAspect="1"/>
          </p:cNvSpPr>
          <p:nvPr/>
        </p:nvSpPr>
        <p:spPr>
          <a:xfrm>
            <a:off x="7749416" y="2661634"/>
            <a:ext cx="721308" cy="721308"/>
          </a:xfrm>
          <a:prstGeom prst="ellipse">
            <a:avLst/>
          </a:pr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3" name="Oval 122"/>
          <p:cNvSpPr>
            <a:spLocks noChangeAspect="1"/>
          </p:cNvSpPr>
          <p:nvPr/>
        </p:nvSpPr>
        <p:spPr>
          <a:xfrm>
            <a:off x="685054" y="-100976"/>
            <a:ext cx="1193676" cy="697815"/>
          </a:xfrm>
          <a:custGeom>
            <a:avLst/>
            <a:gdLst/>
            <a:ahLst/>
            <a:cxnLst/>
            <a:rect l="l" t="t" r="r" b="b"/>
            <a:pathLst>
              <a:path w="1193676" h="697815">
                <a:moveTo>
                  <a:pt x="10179" y="0"/>
                </a:moveTo>
                <a:lnTo>
                  <a:pt x="1183497" y="0"/>
                </a:lnTo>
                <a:cubicBezTo>
                  <a:pt x="1190746" y="32633"/>
                  <a:pt x="1193676" y="66463"/>
                  <a:pt x="1193676" y="100977"/>
                </a:cubicBezTo>
                <a:cubicBezTo>
                  <a:pt x="1193676" y="430602"/>
                  <a:pt x="926463" y="697815"/>
                  <a:pt x="596838" y="697815"/>
                </a:cubicBezTo>
                <a:cubicBezTo>
                  <a:pt x="267213" y="697815"/>
                  <a:pt x="0" y="430602"/>
                  <a:pt x="0" y="100977"/>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4" name="Oval 123"/>
          <p:cNvSpPr>
            <a:spLocks noChangeAspect="1"/>
          </p:cNvSpPr>
          <p:nvPr/>
        </p:nvSpPr>
        <p:spPr>
          <a:xfrm>
            <a:off x="1502638" y="-100976"/>
            <a:ext cx="1029028" cy="459889"/>
          </a:xfrm>
          <a:custGeom>
            <a:avLst/>
            <a:gdLst/>
            <a:ahLst/>
            <a:cxnLst/>
            <a:rect l="l" t="t" r="r" b="b"/>
            <a:pathLst>
              <a:path w="1029028" h="459889">
                <a:moveTo>
                  <a:pt x="0" y="0"/>
                </a:moveTo>
                <a:lnTo>
                  <a:pt x="1029028" y="0"/>
                </a:lnTo>
                <a:cubicBezTo>
                  <a:pt x="1001386" y="259074"/>
                  <a:pt x="781401" y="459889"/>
                  <a:pt x="514514" y="459889"/>
                </a:cubicBezTo>
                <a:cubicBezTo>
                  <a:pt x="247627" y="459889"/>
                  <a:pt x="27642" y="259074"/>
                  <a:pt x="0" y="0"/>
                </a:cubicBez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5" name="Oval 124"/>
          <p:cNvSpPr>
            <a:spLocks noChangeAspect="1"/>
          </p:cNvSpPr>
          <p:nvPr/>
        </p:nvSpPr>
        <p:spPr>
          <a:xfrm>
            <a:off x="-69624" y="-100976"/>
            <a:ext cx="590263" cy="612289"/>
          </a:xfrm>
          <a:custGeom>
            <a:avLst/>
            <a:gdLst/>
            <a:ahLst/>
            <a:cxnLst/>
            <a:rect l="l" t="t" r="r" b="b"/>
            <a:pathLst>
              <a:path w="590263" h="612289">
                <a:moveTo>
                  <a:pt x="0" y="0"/>
                </a:moveTo>
                <a:lnTo>
                  <a:pt x="581024" y="0"/>
                </a:lnTo>
                <a:cubicBezTo>
                  <a:pt x="587493" y="29611"/>
                  <a:pt x="590263" y="60308"/>
                  <a:pt x="590263" y="91651"/>
                </a:cubicBezTo>
                <a:cubicBezTo>
                  <a:pt x="590263" y="379191"/>
                  <a:pt x="357165" y="612289"/>
                  <a:pt x="69625" y="612289"/>
                </a:cubicBezTo>
                <a:lnTo>
                  <a:pt x="0" y="605270"/>
                </a:lnTo>
                <a:close/>
              </a:path>
            </a:pathLst>
          </a:custGeom>
          <a:solidFill>
            <a:schemeClr val="tx2">
              <a:lumMod val="75000"/>
              <a:alpha val="10000"/>
            </a:schemeClr>
          </a:solidFill>
          <a:ln w="177800" cap="rnd" cmpd="sng" algn="ctr">
            <a:solidFill>
              <a:schemeClr val="tx2">
                <a:lumMod val="60000"/>
                <a:lumOff val="40000"/>
                <a:alpha val="6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6" name="Oval 125"/>
          <p:cNvSpPr>
            <a:spLocks noChangeAspect="1"/>
          </p:cNvSpPr>
          <p:nvPr/>
        </p:nvSpPr>
        <p:spPr>
          <a:xfrm>
            <a:off x="277432" y="4321783"/>
            <a:ext cx="1396887" cy="1396887"/>
          </a:xfrm>
          <a:prstGeom prst="ellipse">
            <a:avLst/>
          </a:pr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7" name="Oval 126"/>
          <p:cNvSpPr>
            <a:spLocks noChangeAspect="1"/>
          </p:cNvSpPr>
          <p:nvPr/>
        </p:nvSpPr>
        <p:spPr>
          <a:xfrm>
            <a:off x="5792131" y="6489965"/>
            <a:ext cx="1115939" cy="443769"/>
          </a:xfrm>
          <a:custGeom>
            <a:avLst/>
            <a:gdLst/>
            <a:ahLst/>
            <a:cxnLst/>
            <a:rect l="l" t="t" r="r" b="b"/>
            <a:pathLst>
              <a:path w="1115939" h="443769">
                <a:moveTo>
                  <a:pt x="557969" y="0"/>
                </a:moveTo>
                <a:cubicBezTo>
                  <a:pt x="830120" y="0"/>
                  <a:pt x="1058049" y="189335"/>
                  <a:pt x="1115939" y="443769"/>
                </a:cubicBezTo>
                <a:lnTo>
                  <a:pt x="0" y="443769"/>
                </a:lnTo>
                <a:cubicBezTo>
                  <a:pt x="57889" y="189335"/>
                  <a:pt x="285818" y="0"/>
                  <a:pt x="55796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8" name="Oval 127"/>
          <p:cNvSpPr>
            <a:spLocks noChangeAspect="1"/>
          </p:cNvSpPr>
          <p:nvPr/>
        </p:nvSpPr>
        <p:spPr>
          <a:xfrm>
            <a:off x="6127999" y="6408840"/>
            <a:ext cx="1237019" cy="524894"/>
          </a:xfrm>
          <a:custGeom>
            <a:avLst/>
            <a:gdLst/>
            <a:ahLst/>
            <a:cxnLst/>
            <a:rect l="l" t="t" r="r" b="b"/>
            <a:pathLst>
              <a:path w="1237019" h="524894">
                <a:moveTo>
                  <a:pt x="618509" y="0"/>
                </a:moveTo>
                <a:cubicBezTo>
                  <a:pt x="930325" y="0"/>
                  <a:pt x="1189147" y="226891"/>
                  <a:pt x="1237019" y="524894"/>
                </a:cubicBezTo>
                <a:lnTo>
                  <a:pt x="0" y="524894"/>
                </a:lnTo>
                <a:cubicBezTo>
                  <a:pt x="47872" y="226891"/>
                  <a:pt x="306694" y="0"/>
                  <a:pt x="618509"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29" name="Oval 128"/>
          <p:cNvSpPr>
            <a:spLocks noChangeAspect="1"/>
          </p:cNvSpPr>
          <p:nvPr/>
        </p:nvSpPr>
        <p:spPr>
          <a:xfrm>
            <a:off x="7577655" y="6408841"/>
            <a:ext cx="1211408" cy="524893"/>
          </a:xfrm>
          <a:custGeom>
            <a:avLst/>
            <a:gdLst/>
            <a:ahLst/>
            <a:cxnLst/>
            <a:rect l="l" t="t" r="r" b="b"/>
            <a:pathLst>
              <a:path w="1211408" h="524893">
                <a:moveTo>
                  <a:pt x="605704" y="0"/>
                </a:moveTo>
                <a:cubicBezTo>
                  <a:pt x="914574" y="0"/>
                  <a:pt x="1170243" y="227782"/>
                  <a:pt x="1211408" y="524893"/>
                </a:cubicBezTo>
                <a:lnTo>
                  <a:pt x="0" y="524893"/>
                </a:lnTo>
                <a:cubicBezTo>
                  <a:pt x="41165" y="227782"/>
                  <a:pt x="296834" y="0"/>
                  <a:pt x="605704" y="0"/>
                </a:cubicBezTo>
                <a:close/>
              </a:path>
            </a:pathLst>
          </a:custGeom>
          <a:solidFill>
            <a:schemeClr val="tx2">
              <a:lumMod val="75000"/>
              <a:alpha val="6000"/>
            </a:schemeClr>
          </a:solidFill>
          <a:ln w="177800" cap="rnd" cmpd="sng" algn="ctr">
            <a:solidFill>
              <a:schemeClr val="tx2">
                <a:lumMod val="60000"/>
                <a:lumOff val="40000"/>
                <a:alpha val="400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7" name="Oval 96"/>
          <p:cNvSpPr>
            <a:spLocks noChangeAspect="1"/>
          </p:cNvSpPr>
          <p:nvPr/>
        </p:nvSpPr>
        <p:spPr>
          <a:xfrm>
            <a:off x="11073" y="4941986"/>
            <a:ext cx="611230" cy="61123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8" name="Oval 97"/>
          <p:cNvSpPr>
            <a:spLocks noChangeAspect="1"/>
          </p:cNvSpPr>
          <p:nvPr/>
        </p:nvSpPr>
        <p:spPr>
          <a:xfrm>
            <a:off x="-69625" y="6172569"/>
            <a:ext cx="778097" cy="750322"/>
          </a:xfrm>
          <a:custGeom>
            <a:avLst/>
            <a:gdLst/>
            <a:ahLst/>
            <a:cxnLst/>
            <a:rect l="l" t="t" r="r" b="b"/>
            <a:pathLst>
              <a:path w="778097" h="750322">
                <a:moveTo>
                  <a:pt x="261411" y="0"/>
                </a:moveTo>
                <a:cubicBezTo>
                  <a:pt x="546769" y="0"/>
                  <a:pt x="778097" y="231328"/>
                  <a:pt x="778097" y="516686"/>
                </a:cubicBezTo>
                <a:cubicBezTo>
                  <a:pt x="778097" y="601179"/>
                  <a:pt x="757816" y="680934"/>
                  <a:pt x="719843" y="750322"/>
                </a:cubicBezTo>
                <a:lnTo>
                  <a:pt x="0" y="750322"/>
                </a:lnTo>
                <a:lnTo>
                  <a:pt x="0" y="73330"/>
                </a:lnTo>
                <a:cubicBezTo>
                  <a:pt x="75863" y="26083"/>
                  <a:pt x="165591" y="0"/>
                  <a:pt x="261411"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99" name="Oval 98"/>
          <p:cNvSpPr>
            <a:spLocks noChangeAspect="1"/>
          </p:cNvSpPr>
          <p:nvPr/>
        </p:nvSpPr>
        <p:spPr>
          <a:xfrm>
            <a:off x="-69625" y="5158575"/>
            <a:ext cx="563524" cy="897560"/>
          </a:xfrm>
          <a:custGeom>
            <a:avLst/>
            <a:gdLst/>
            <a:ahLst/>
            <a:cxnLst/>
            <a:rect l="l" t="t" r="r" b="b"/>
            <a:pathLst>
              <a:path w="563524" h="897560">
                <a:moveTo>
                  <a:pt x="114744" y="0"/>
                </a:moveTo>
                <a:cubicBezTo>
                  <a:pt x="362598" y="0"/>
                  <a:pt x="563524" y="200926"/>
                  <a:pt x="563524" y="448780"/>
                </a:cubicBezTo>
                <a:cubicBezTo>
                  <a:pt x="563524" y="696634"/>
                  <a:pt x="362598" y="897560"/>
                  <a:pt x="114744" y="897560"/>
                </a:cubicBezTo>
                <a:cubicBezTo>
                  <a:pt x="74918" y="897560"/>
                  <a:pt x="36304" y="892373"/>
                  <a:pt x="0" y="880900"/>
                </a:cubicBezTo>
                <a:lnTo>
                  <a:pt x="0" y="16661"/>
                </a:lnTo>
                <a:cubicBezTo>
                  <a:pt x="36304" y="5188"/>
                  <a:pt x="74918" y="0"/>
                  <a:pt x="114744"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0" name="Oval 99"/>
          <p:cNvSpPr>
            <a:spLocks noChangeAspect="1"/>
          </p:cNvSpPr>
          <p:nvPr/>
        </p:nvSpPr>
        <p:spPr>
          <a:xfrm>
            <a:off x="-25758" y="482386"/>
            <a:ext cx="598416" cy="905704"/>
          </a:xfrm>
          <a:custGeom>
            <a:avLst/>
            <a:gdLst/>
            <a:ahLst/>
            <a:cxnLst/>
            <a:rect l="l" t="t" r="r" b="b"/>
            <a:pathLst>
              <a:path w="598416" h="905704">
                <a:moveTo>
                  <a:pt x="145564" y="0"/>
                </a:moveTo>
                <a:cubicBezTo>
                  <a:pt x="395667" y="0"/>
                  <a:pt x="598416" y="202749"/>
                  <a:pt x="598416" y="452852"/>
                </a:cubicBezTo>
                <a:cubicBezTo>
                  <a:pt x="598416" y="702955"/>
                  <a:pt x="395667" y="905704"/>
                  <a:pt x="145564" y="905704"/>
                </a:cubicBezTo>
                <a:cubicBezTo>
                  <a:pt x="94398" y="905704"/>
                  <a:pt x="45214" y="897218"/>
                  <a:pt x="0" y="879648"/>
                </a:cubicBezTo>
                <a:lnTo>
                  <a:pt x="0" y="26056"/>
                </a:lnTo>
                <a:cubicBezTo>
                  <a:pt x="45214" y="8486"/>
                  <a:pt x="94398" y="0"/>
                  <a:pt x="145564" y="0"/>
                </a:cubicBezTo>
                <a:close/>
              </a:path>
            </a:pathLst>
          </a:cu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1" name="Oval 100"/>
          <p:cNvSpPr>
            <a:spLocks noChangeAspect="1"/>
          </p:cNvSpPr>
          <p:nvPr/>
        </p:nvSpPr>
        <p:spPr>
          <a:xfrm>
            <a:off x="474208" y="836793"/>
            <a:ext cx="910817" cy="910817"/>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2" name="Oval 101"/>
          <p:cNvSpPr>
            <a:spLocks noChangeAspect="1"/>
          </p:cNvSpPr>
          <p:nvPr/>
        </p:nvSpPr>
        <p:spPr>
          <a:xfrm>
            <a:off x="319223" y="1452260"/>
            <a:ext cx="772993" cy="772993"/>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3" name="Oval 102"/>
          <p:cNvSpPr>
            <a:spLocks noChangeAspect="1"/>
          </p:cNvSpPr>
          <p:nvPr/>
        </p:nvSpPr>
        <p:spPr>
          <a:xfrm>
            <a:off x="371257" y="1886983"/>
            <a:ext cx="610366" cy="610366"/>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4" name="Oval 103"/>
          <p:cNvSpPr>
            <a:spLocks noChangeAspect="1"/>
          </p:cNvSpPr>
          <p:nvPr/>
        </p:nvSpPr>
        <p:spPr>
          <a:xfrm>
            <a:off x="154676" y="1919682"/>
            <a:ext cx="521764" cy="52176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5" name="Oval 104"/>
          <p:cNvSpPr>
            <a:spLocks noChangeAspect="1"/>
          </p:cNvSpPr>
          <p:nvPr/>
        </p:nvSpPr>
        <p:spPr>
          <a:xfrm>
            <a:off x="7302517" y="-61709"/>
            <a:ext cx="910818" cy="750833"/>
          </a:xfrm>
          <a:custGeom>
            <a:avLst/>
            <a:gdLst/>
            <a:ahLst/>
            <a:cxnLst/>
            <a:rect l="l" t="t" r="r" b="b"/>
            <a:pathLst>
              <a:path w="910818" h="750833">
                <a:moveTo>
                  <a:pt x="111441" y="0"/>
                </a:moveTo>
                <a:lnTo>
                  <a:pt x="799378" y="0"/>
                </a:lnTo>
                <a:cubicBezTo>
                  <a:pt x="869408" y="78400"/>
                  <a:pt x="910818" y="182076"/>
                  <a:pt x="910818" y="295424"/>
                </a:cubicBezTo>
                <a:cubicBezTo>
                  <a:pt x="910818" y="546939"/>
                  <a:pt x="706924" y="750833"/>
                  <a:pt x="455409" y="750833"/>
                </a:cubicBezTo>
                <a:cubicBezTo>
                  <a:pt x="203894" y="750833"/>
                  <a:pt x="0" y="546939"/>
                  <a:pt x="0" y="295424"/>
                </a:cubicBezTo>
                <a:cubicBezTo>
                  <a:pt x="0" y="182076"/>
                  <a:pt x="41410" y="78400"/>
                  <a:pt x="111441"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6" name="Oval 105"/>
          <p:cNvSpPr>
            <a:spLocks noChangeAspect="1"/>
          </p:cNvSpPr>
          <p:nvPr/>
        </p:nvSpPr>
        <p:spPr>
          <a:xfrm>
            <a:off x="8718124" y="-61709"/>
            <a:ext cx="473874" cy="613011"/>
          </a:xfrm>
          <a:custGeom>
            <a:avLst/>
            <a:gdLst/>
            <a:ahLst/>
            <a:cxnLst/>
            <a:rect l="l" t="t" r="r" b="b"/>
            <a:pathLst>
              <a:path w="473874" h="613011">
                <a:moveTo>
                  <a:pt x="29684" y="0"/>
                </a:moveTo>
                <a:lnTo>
                  <a:pt x="473874" y="0"/>
                </a:lnTo>
                <a:lnTo>
                  <a:pt x="473874" y="611150"/>
                </a:lnTo>
                <a:cubicBezTo>
                  <a:pt x="467789" y="612887"/>
                  <a:pt x="461614" y="613011"/>
                  <a:pt x="455409" y="613011"/>
                </a:cubicBezTo>
                <a:cubicBezTo>
                  <a:pt x="203894" y="613011"/>
                  <a:pt x="0" y="409117"/>
                  <a:pt x="0" y="157602"/>
                </a:cubicBezTo>
                <a:cubicBezTo>
                  <a:pt x="0" y="101995"/>
                  <a:pt x="9966" y="48716"/>
                  <a:pt x="29684"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7" name="Oval 106"/>
          <p:cNvSpPr>
            <a:spLocks noChangeAspect="1"/>
          </p:cNvSpPr>
          <p:nvPr/>
        </p:nvSpPr>
        <p:spPr>
          <a:xfrm>
            <a:off x="7748238" y="282933"/>
            <a:ext cx="1128521" cy="1128521"/>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8" name="Oval 107"/>
          <p:cNvSpPr>
            <a:spLocks noChangeAspect="1"/>
          </p:cNvSpPr>
          <p:nvPr/>
        </p:nvSpPr>
        <p:spPr>
          <a:xfrm>
            <a:off x="8914718" y="749603"/>
            <a:ext cx="277280" cy="907992"/>
          </a:xfrm>
          <a:custGeom>
            <a:avLst/>
            <a:gdLst/>
            <a:ahLst/>
            <a:cxnLst/>
            <a:rect l="l" t="t" r="r" b="b"/>
            <a:pathLst>
              <a:path w="277280" h="907992">
                <a:moveTo>
                  <a:pt x="277280" y="0"/>
                </a:moveTo>
                <a:lnTo>
                  <a:pt x="277280" y="907992"/>
                </a:lnTo>
                <a:cubicBezTo>
                  <a:pt x="112021" y="824131"/>
                  <a:pt x="0" y="652146"/>
                  <a:pt x="0" y="453996"/>
                </a:cubicBezTo>
                <a:cubicBezTo>
                  <a:pt x="0" y="255847"/>
                  <a:pt x="112021" y="83861"/>
                  <a:pt x="277280" y="0"/>
                </a:cubicBezTo>
                <a:close/>
              </a:path>
            </a:pathLst>
          </a:cu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09" name="Oval 108"/>
          <p:cNvSpPr>
            <a:spLocks noChangeAspect="1"/>
          </p:cNvSpPr>
          <p:nvPr/>
        </p:nvSpPr>
        <p:spPr>
          <a:xfrm>
            <a:off x="7590871" y="728498"/>
            <a:ext cx="969734" cy="969734"/>
          </a:xfrm>
          <a:prstGeom prst="ellipse">
            <a:avLst/>
          </a:prstGeom>
          <a:solidFill>
            <a:schemeClr val="accent3">
              <a:lumMod val="60000"/>
              <a:lumOff val="40000"/>
              <a:alpha val="5000"/>
            </a:schemeClr>
          </a:solidFill>
          <a:ln w="63500" cap="rnd" cmpd="sng" algn="ctr">
            <a:solidFill>
              <a:schemeClr val="accent3">
                <a:lumMod val="60000"/>
                <a:lumOff val="40000"/>
                <a:alpha val="30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0" name="Oval 109"/>
          <p:cNvSpPr>
            <a:spLocks noChangeAspect="1"/>
          </p:cNvSpPr>
          <p:nvPr/>
        </p:nvSpPr>
        <p:spPr>
          <a:xfrm>
            <a:off x="7470041" y="1326476"/>
            <a:ext cx="608190" cy="608190"/>
          </a:xfrm>
          <a:prstGeom prst="ellipse">
            <a:avLst/>
          </a:prstGeom>
          <a:solidFill>
            <a:schemeClr val="accent3">
              <a:lumMod val="60000"/>
              <a:lumOff val="40000"/>
              <a:alpha val="5000"/>
            </a:schemeClr>
          </a:solidFill>
          <a:ln w="12700" cap="rnd" cmpd="sng" algn="ctr">
            <a:solidFill>
              <a:schemeClr val="accent3">
                <a:lumMod val="60000"/>
                <a:lumOff val="40000"/>
                <a:alpha val="30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1" name="Oval 110"/>
          <p:cNvSpPr>
            <a:spLocks noChangeAspect="1"/>
          </p:cNvSpPr>
          <p:nvPr/>
        </p:nvSpPr>
        <p:spPr>
          <a:xfrm>
            <a:off x="7629941" y="5611427"/>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2" name="Oval 111"/>
          <p:cNvSpPr>
            <a:spLocks noChangeAspect="1"/>
          </p:cNvSpPr>
          <p:nvPr/>
        </p:nvSpPr>
        <p:spPr>
          <a:xfrm>
            <a:off x="6972882" y="5242254"/>
            <a:ext cx="738345" cy="7383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3" name="Oval 112"/>
          <p:cNvSpPr>
            <a:spLocks noChangeAspect="1"/>
          </p:cNvSpPr>
          <p:nvPr/>
        </p:nvSpPr>
        <p:spPr>
          <a:xfrm>
            <a:off x="7494454" y="4928166"/>
            <a:ext cx="738345" cy="738345"/>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4" name="Oval 113"/>
          <p:cNvSpPr>
            <a:spLocks noChangeAspect="1"/>
          </p:cNvSpPr>
          <p:nvPr/>
        </p:nvSpPr>
        <p:spPr>
          <a:xfrm>
            <a:off x="8229034" y="5666511"/>
            <a:ext cx="605634" cy="605634"/>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5" name="Oval 114"/>
          <p:cNvSpPr>
            <a:spLocks noChangeAspect="1"/>
          </p:cNvSpPr>
          <p:nvPr/>
        </p:nvSpPr>
        <p:spPr>
          <a:xfrm>
            <a:off x="8078231" y="4097842"/>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6" name="Oval 115"/>
          <p:cNvSpPr>
            <a:spLocks noChangeAspect="1"/>
          </p:cNvSpPr>
          <p:nvPr/>
        </p:nvSpPr>
        <p:spPr>
          <a:xfrm>
            <a:off x="8411816" y="5057878"/>
            <a:ext cx="553549" cy="553549"/>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117" name="Oval 116"/>
          <p:cNvSpPr>
            <a:spLocks noChangeAspect="1"/>
          </p:cNvSpPr>
          <p:nvPr/>
        </p:nvSpPr>
        <p:spPr>
          <a:xfrm>
            <a:off x="8688590" y="4790335"/>
            <a:ext cx="503408" cy="553550"/>
          </a:xfrm>
          <a:custGeom>
            <a:avLst/>
            <a:gdLst/>
            <a:ahLst/>
            <a:cxnLst/>
            <a:rect l="l" t="t" r="r" b="b"/>
            <a:pathLst>
              <a:path w="503408" h="553550">
                <a:moveTo>
                  <a:pt x="276775" y="0"/>
                </a:moveTo>
                <a:cubicBezTo>
                  <a:pt x="370698" y="0"/>
                  <a:pt x="453694" y="46784"/>
                  <a:pt x="503408" y="118545"/>
                </a:cubicBezTo>
                <a:lnTo>
                  <a:pt x="503408" y="435005"/>
                </a:lnTo>
                <a:cubicBezTo>
                  <a:pt x="453694" y="506767"/>
                  <a:pt x="370698" y="553550"/>
                  <a:pt x="276775" y="553550"/>
                </a:cubicBezTo>
                <a:cubicBezTo>
                  <a:pt x="123916" y="553550"/>
                  <a:pt x="0" y="429634"/>
                  <a:pt x="0" y="276775"/>
                </a:cubicBezTo>
                <a:cubicBezTo>
                  <a:pt x="0" y="123916"/>
                  <a:pt x="123916" y="0"/>
                  <a:pt x="276775" y="0"/>
                </a:cubicBezTo>
                <a:close/>
              </a:path>
            </a:pathLst>
          </a:cu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tint val="75000"/>
                  </a:schemeClr>
                </a:solidFill>
              </a:defRPr>
            </a:lvl1pPr>
          </a:lstStyle>
          <a:p>
            <a:fld id="{B4C71EC6-210F-42DE-9C53-41977AD35B3D}" type="datetimeFigureOut">
              <a:rPr lang="ru-RU" smtClean="0"/>
              <a:t>03.05.2016</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tint val="75000"/>
                  </a:schemeClr>
                </a:solidFill>
              </a:defRPr>
            </a:lvl1pPr>
          </a:lstStyle>
          <a:p>
            <a:fld id="{B19B0651-EE4F-4900-A07F-96A6BFA9D0F0}" type="slidenum">
              <a:rPr lang="ru-RU" smtClean="0"/>
              <a:t>‹#›</a:t>
            </a:fld>
            <a:endParaRPr lang="ru-RU"/>
          </a:p>
        </p:txBody>
      </p:sp>
      <p:sp>
        <p:nvSpPr>
          <p:cNvPr id="55" name="Oval 54"/>
          <p:cNvSpPr>
            <a:spLocks noChangeAspect="1"/>
          </p:cNvSpPr>
          <p:nvPr/>
        </p:nvSpPr>
        <p:spPr>
          <a:xfrm>
            <a:off x="1583172" y="5454223"/>
            <a:ext cx="1909234" cy="1468668"/>
          </a:xfrm>
          <a:custGeom>
            <a:avLst/>
            <a:gdLst/>
            <a:ahLst/>
            <a:cxnLst/>
            <a:rect l="l" t="t" r="r" b="b"/>
            <a:pathLst>
              <a:path w="1909234" h="1468668">
                <a:moveTo>
                  <a:pt x="954617" y="0"/>
                </a:moveTo>
                <a:cubicBezTo>
                  <a:pt x="1481837" y="0"/>
                  <a:pt x="1909234" y="427397"/>
                  <a:pt x="1909234" y="954617"/>
                </a:cubicBezTo>
                <a:cubicBezTo>
                  <a:pt x="1909234" y="1144075"/>
                  <a:pt x="1854043" y="1320642"/>
                  <a:pt x="1758159" y="1468668"/>
                </a:cubicBezTo>
                <a:lnTo>
                  <a:pt x="151075" y="1468668"/>
                </a:lnTo>
                <a:cubicBezTo>
                  <a:pt x="55192" y="1320642"/>
                  <a:pt x="0" y="1144075"/>
                  <a:pt x="0" y="954617"/>
                </a:cubicBezTo>
                <a:cubicBezTo>
                  <a:pt x="0" y="427397"/>
                  <a:pt x="427397" y="0"/>
                  <a:pt x="954617"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57" name="Oval 56"/>
          <p:cNvSpPr>
            <a:spLocks noChangeAspect="1"/>
          </p:cNvSpPr>
          <p:nvPr/>
        </p:nvSpPr>
        <p:spPr>
          <a:xfrm>
            <a:off x="8570944" y="3382942"/>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8" name="Oval 57"/>
          <p:cNvSpPr>
            <a:spLocks noChangeAspect="1"/>
          </p:cNvSpPr>
          <p:nvPr/>
        </p:nvSpPr>
        <p:spPr>
          <a:xfrm>
            <a:off x="8398204" y="35360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59" name="Oval 58"/>
          <p:cNvSpPr>
            <a:spLocks noChangeAspect="1"/>
          </p:cNvSpPr>
          <p:nvPr/>
        </p:nvSpPr>
        <p:spPr>
          <a:xfrm>
            <a:off x="8608408" y="3688497"/>
            <a:ext cx="306310" cy="306310"/>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0" name="Oval 59"/>
          <p:cNvSpPr>
            <a:spLocks noChangeAspect="1"/>
          </p:cNvSpPr>
          <p:nvPr/>
        </p:nvSpPr>
        <p:spPr>
          <a:xfrm>
            <a:off x="154676" y="2698928"/>
            <a:ext cx="467627" cy="467627"/>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1" name="Oval 60"/>
          <p:cNvSpPr>
            <a:spLocks noChangeAspect="1"/>
          </p:cNvSpPr>
          <p:nvPr/>
        </p:nvSpPr>
        <p:spPr>
          <a:xfrm>
            <a:off x="474208" y="3166555"/>
            <a:ext cx="458770" cy="458770"/>
          </a:xfrm>
          <a:prstGeom prst="ellipse">
            <a:avLst/>
          </a:prstGeom>
          <a:solidFill>
            <a:schemeClr val="accent3">
              <a:lumMod val="60000"/>
              <a:lumOff val="40000"/>
              <a:alpha val="5000"/>
            </a:schemeClr>
          </a:solidFill>
          <a:ln w="12700" cap="rnd" cmpd="sng" algn="ctr">
            <a:solidFill>
              <a:schemeClr val="accent3">
                <a:lumMod val="60000"/>
                <a:lumOff val="40000"/>
                <a:alpha val="15000"/>
              </a:schemeClr>
            </a:solidFill>
            <a:prstDash val="solid"/>
            <a:round/>
            <a:headEnd type="none" w="med" len="med"/>
            <a:tailEnd type="none" w="med" len="med"/>
          </a:ln>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2" name="Oval 61"/>
          <p:cNvSpPr>
            <a:spLocks noChangeAspect="1"/>
          </p:cNvSpPr>
          <p:nvPr/>
        </p:nvSpPr>
        <p:spPr>
          <a:xfrm>
            <a:off x="270258" y="3382942"/>
            <a:ext cx="352045" cy="352045"/>
          </a:xfrm>
          <a:prstGeom prst="ellipse">
            <a:avLst/>
          </a:prstGeom>
          <a:solidFill>
            <a:schemeClr val="accent3">
              <a:lumMod val="60000"/>
              <a:lumOff val="40000"/>
              <a:alpha val="5000"/>
            </a:schemeClr>
          </a:solidFill>
          <a:ln w="63500" cap="rnd" cmpd="sng" algn="ctr">
            <a:solidFill>
              <a:schemeClr val="accent3">
                <a:lumMod val="60000"/>
                <a:lumOff val="40000"/>
                <a:alpha val="15000"/>
              </a:schemeClr>
            </a:solidFill>
            <a:prstDash val="solid"/>
            <a:round/>
            <a:headEnd type="none" w="med" len="med"/>
            <a:tailEnd type="none" w="med" len="med"/>
          </a:ln>
          <a:effectLst>
            <a:softEdge rad="63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
        <p:nvSpPr>
          <p:cNvPr id="63" name="Oval 62"/>
          <p:cNvSpPr>
            <a:spLocks noChangeAspect="1"/>
          </p:cNvSpPr>
          <p:nvPr/>
        </p:nvSpPr>
        <p:spPr>
          <a:xfrm>
            <a:off x="-86601" y="2581479"/>
            <a:ext cx="1360441" cy="1909234"/>
          </a:xfrm>
          <a:custGeom>
            <a:avLst/>
            <a:gdLst/>
            <a:ahLst/>
            <a:cxnLst/>
            <a:rect l="l" t="t" r="r" b="b"/>
            <a:pathLst>
              <a:path w="1360441" h="1909234">
                <a:moveTo>
                  <a:pt x="405824" y="0"/>
                </a:moveTo>
                <a:cubicBezTo>
                  <a:pt x="933044" y="0"/>
                  <a:pt x="1360441" y="427397"/>
                  <a:pt x="1360441" y="954617"/>
                </a:cubicBezTo>
                <a:cubicBezTo>
                  <a:pt x="1360441" y="1481837"/>
                  <a:pt x="933044" y="1909234"/>
                  <a:pt x="405824" y="1909234"/>
                </a:cubicBezTo>
                <a:cubicBezTo>
                  <a:pt x="260527" y="1909234"/>
                  <a:pt x="122812" y="1876773"/>
                  <a:pt x="0" y="1817719"/>
                </a:cubicBezTo>
                <a:lnTo>
                  <a:pt x="0" y="91515"/>
                </a:lnTo>
                <a:cubicBezTo>
                  <a:pt x="122812" y="32461"/>
                  <a:pt x="260527" y="0"/>
                  <a:pt x="405824" y="0"/>
                </a:cubicBezTo>
                <a:close/>
              </a:path>
            </a:pathLst>
          </a:custGeom>
          <a:solidFill>
            <a:schemeClr val="tx2">
              <a:lumMod val="75000"/>
              <a:alpha val="8000"/>
            </a:schemeClr>
          </a:solidFill>
          <a:ln w="330200" cap="rnd" cmpd="sng" algn="ctr">
            <a:solidFill>
              <a:schemeClr val="accent3">
                <a:lumMod val="60000"/>
                <a:lumOff val="40000"/>
                <a:alpha val="0"/>
              </a:schemeClr>
            </a:solidFill>
            <a:prstDash val="solid"/>
            <a:round/>
            <a:headEnd type="none" w="med" len="med"/>
            <a:tailEnd type="none" w="med" len="med"/>
          </a:ln>
          <a:effectLst>
            <a:softEdge rad="3175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ln w="317500">
                <a:solidFill>
                  <a:schemeClr val="tx1"/>
                </a:solidFill>
              </a:ln>
            </a:endParaRPr>
          </a:p>
        </p:txBody>
      </p:sp>
      <p:sp>
        <p:nvSpPr>
          <p:cNvPr id="64" name="Oval 63"/>
          <p:cNvSpPr>
            <a:spLocks noChangeAspect="1"/>
          </p:cNvSpPr>
          <p:nvPr/>
        </p:nvSpPr>
        <p:spPr>
          <a:xfrm>
            <a:off x="6173123" y="2395416"/>
            <a:ext cx="1218253" cy="1218253"/>
          </a:xfrm>
          <a:prstGeom prst="ellipse">
            <a:avLst/>
          </a:prstGeom>
          <a:solidFill>
            <a:schemeClr val="tx2">
              <a:lumMod val="75000"/>
              <a:alpha val="10000"/>
            </a:schemeClr>
          </a:solidFill>
          <a:ln w="177800" cap="rnd" cmpd="sng" algn="ctr">
            <a:solidFill>
              <a:schemeClr val="tx2">
                <a:lumMod val="60000"/>
                <a:lumOff val="40000"/>
                <a:alpha val="0"/>
              </a:schemeClr>
            </a:solidFill>
            <a:prstDash val="solid"/>
            <a:round/>
            <a:headEnd type="none" w="med" len="med"/>
            <a:tailEnd type="none" w="med" len="med"/>
          </a:ln>
          <a:effectLst>
            <a:softEdge rad="152400"/>
          </a:effectLst>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Нравственно-патриотический проект</a:t>
            </a:r>
            <a:endParaRPr lang="ru-RU" dirty="0"/>
          </a:p>
        </p:txBody>
      </p:sp>
      <p:sp>
        <p:nvSpPr>
          <p:cNvPr id="3" name="Объект 2"/>
          <p:cNvSpPr>
            <a:spLocks noGrp="1"/>
          </p:cNvSpPr>
          <p:nvPr>
            <p:ph idx="1"/>
          </p:nvPr>
        </p:nvSpPr>
        <p:spPr/>
        <p:txBody>
          <a:bodyPr>
            <a:normAutofit fontScale="92500" lnSpcReduction="20000"/>
          </a:bodyPr>
          <a:lstStyle/>
          <a:p>
            <a:pPr marL="0" indent="0" algn="ctr">
              <a:buNone/>
            </a:pPr>
            <a:r>
              <a:rPr lang="ru-RU" sz="5400" dirty="0" smtClean="0">
                <a:latin typeface="Times New Roman" panose="02020603050405020304" pitchFamily="18" charset="0"/>
                <a:cs typeface="Times New Roman" panose="02020603050405020304" pitchFamily="18" charset="0"/>
              </a:rPr>
              <a:t>«Моя улица.</a:t>
            </a:r>
          </a:p>
          <a:p>
            <a:pPr marL="0" indent="0" algn="ctr">
              <a:buNone/>
            </a:pPr>
            <a:r>
              <a:rPr lang="ru-RU" sz="5400" dirty="0" smtClean="0">
                <a:latin typeface="Times New Roman" panose="02020603050405020304" pitchFamily="18" charset="0"/>
                <a:cs typeface="Times New Roman" panose="02020603050405020304" pitchFamily="18" charset="0"/>
              </a:rPr>
              <a:t>Мой город»</a:t>
            </a:r>
          </a:p>
          <a:p>
            <a:pPr marL="0" indent="0" algn="ctr">
              <a:buNone/>
            </a:pPr>
            <a:endParaRPr lang="ru-RU" sz="5400" dirty="0">
              <a:latin typeface="Times New Roman" panose="02020603050405020304" pitchFamily="18" charset="0"/>
              <a:cs typeface="Times New Roman" panose="02020603050405020304" pitchFamily="18" charset="0"/>
            </a:endParaRPr>
          </a:p>
          <a:p>
            <a:pPr marL="0" indent="0" algn="r">
              <a:buNone/>
            </a:pPr>
            <a:r>
              <a:rPr lang="ru-RU" sz="3200" dirty="0" smtClean="0">
                <a:latin typeface="Times New Roman" panose="02020603050405020304" pitchFamily="18" charset="0"/>
                <a:cs typeface="Times New Roman" panose="02020603050405020304" pitchFamily="18" charset="0"/>
              </a:rPr>
              <a:t>Воспитатели:</a:t>
            </a:r>
          </a:p>
          <a:p>
            <a:pPr marL="0" indent="0" algn="r">
              <a:buNone/>
            </a:pPr>
            <a:r>
              <a:rPr lang="ru-RU" sz="3200" dirty="0" err="1" smtClean="0">
                <a:latin typeface="Times New Roman" panose="02020603050405020304" pitchFamily="18" charset="0"/>
                <a:cs typeface="Times New Roman" panose="02020603050405020304" pitchFamily="18" charset="0"/>
              </a:rPr>
              <a:t>Пешкина</a:t>
            </a:r>
            <a:r>
              <a:rPr lang="ru-RU" sz="3200" dirty="0" smtClean="0">
                <a:latin typeface="Times New Roman" panose="02020603050405020304" pitchFamily="18" charset="0"/>
                <a:cs typeface="Times New Roman" panose="02020603050405020304" pitchFamily="18" charset="0"/>
              </a:rPr>
              <a:t> Алла Александровна</a:t>
            </a:r>
          </a:p>
          <a:p>
            <a:pPr marL="0" indent="0" algn="r">
              <a:buNone/>
            </a:pPr>
            <a:r>
              <a:rPr lang="ru-RU" sz="3200" dirty="0" smtClean="0">
                <a:latin typeface="Times New Roman" panose="02020603050405020304" pitchFamily="18" charset="0"/>
                <a:cs typeface="Times New Roman" panose="02020603050405020304" pitchFamily="18" charset="0"/>
              </a:rPr>
              <a:t>Ташка Ольга Сергеевна</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30515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
            <a:ext cx="9036496" cy="908720"/>
          </a:xfrm>
        </p:spPr>
        <p:txBody>
          <a:bodyPr/>
          <a:lstStyle/>
          <a:p>
            <a:r>
              <a:rPr lang="ru-RU" dirty="0">
                <a:latin typeface="Times New Roman" pitchFamily="18" charset="0"/>
                <a:cs typeface="Times New Roman" pitchFamily="18" charset="0"/>
              </a:rPr>
              <a:t>Содержание работы на 2 этапе проекта</a:t>
            </a:r>
            <a:br>
              <a:rPr lang="ru-RU" dirty="0">
                <a:latin typeface="Times New Roman" pitchFamily="18" charset="0"/>
                <a:cs typeface="Times New Roman" pitchFamily="18" charset="0"/>
              </a:rPr>
            </a:br>
            <a:endParaRPr lang="ru-RU" dirty="0"/>
          </a:p>
        </p:txBody>
      </p:sp>
      <p:sp>
        <p:nvSpPr>
          <p:cNvPr id="3" name="Объект 2"/>
          <p:cNvSpPr>
            <a:spLocks noGrp="1"/>
          </p:cNvSpPr>
          <p:nvPr>
            <p:ph idx="1"/>
          </p:nvPr>
        </p:nvSpPr>
        <p:spPr>
          <a:xfrm>
            <a:off x="0" y="548681"/>
            <a:ext cx="9144000" cy="5310118"/>
          </a:xfrm>
        </p:spPr>
        <p:txBody>
          <a:bodyPr>
            <a:normAutofit/>
          </a:bodyPr>
          <a:lstStyle/>
          <a:p>
            <a:pPr>
              <a:lnSpc>
                <a:spcPct val="90000"/>
              </a:lnSpc>
              <a:buFont typeface="Wingdings 2" pitchFamily="18" charset="2"/>
              <a:buAutoNum type="arabicPeriod"/>
            </a:pPr>
            <a:r>
              <a:rPr lang="ru-RU" sz="2000" dirty="0" smtClean="0">
                <a:latin typeface="Times New Roman" pitchFamily="18" charset="0"/>
                <a:cs typeface="Times New Roman" pitchFamily="18" charset="0"/>
              </a:rPr>
              <a:t>Виртуальная экскурсия «Достопримечательности Феодосии»;</a:t>
            </a:r>
          </a:p>
          <a:p>
            <a:pPr>
              <a:lnSpc>
                <a:spcPct val="90000"/>
              </a:lnSpc>
              <a:buFont typeface="Wingdings 2" pitchFamily="18" charset="2"/>
              <a:buAutoNum type="arabicPeriod"/>
            </a:pPr>
            <a:r>
              <a:rPr lang="ru-RU" sz="2000" dirty="0" smtClean="0">
                <a:latin typeface="Times New Roman" pitchFamily="18" charset="0"/>
                <a:cs typeface="Times New Roman" pitchFamily="18" charset="0"/>
              </a:rPr>
              <a:t> Целевые </a:t>
            </a:r>
            <a:r>
              <a:rPr lang="ru-RU" sz="2000" dirty="0">
                <a:latin typeface="Times New Roman" pitchFamily="18" charset="0"/>
                <a:cs typeface="Times New Roman" pitchFamily="18" charset="0"/>
              </a:rPr>
              <a:t>экскурсии  по </a:t>
            </a:r>
            <a:r>
              <a:rPr lang="ru-RU" sz="2000" dirty="0" smtClean="0">
                <a:latin typeface="Times New Roman" pitchFamily="18" charset="0"/>
                <a:cs typeface="Times New Roman" pitchFamily="18" charset="0"/>
              </a:rPr>
              <a:t>территории детского сада для  </a:t>
            </a:r>
            <a:r>
              <a:rPr lang="ru-RU" sz="2000" dirty="0">
                <a:latin typeface="Times New Roman" pitchFamily="18" charset="0"/>
                <a:cs typeface="Times New Roman" pitchFamily="18" charset="0"/>
              </a:rPr>
              <a:t>ознакомления </a:t>
            </a:r>
            <a:r>
              <a:rPr lang="ru-RU" sz="2000" dirty="0" smtClean="0">
                <a:latin typeface="Times New Roman" pitchFamily="18" charset="0"/>
                <a:cs typeface="Times New Roman" pitchFamily="18" charset="0"/>
              </a:rPr>
              <a:t>детей с архитектурой улицы(дома), с горой «Лысой»; </a:t>
            </a:r>
          </a:p>
          <a:p>
            <a:pPr marL="0" indent="0">
              <a:lnSpc>
                <a:spcPct val="90000"/>
              </a:lnSpc>
              <a:buFont typeface="Wingdings 2" pitchFamily="18" charset="2"/>
              <a:buNone/>
            </a:pPr>
            <a:r>
              <a:rPr lang="ru-RU" sz="2000" dirty="0" smtClean="0">
                <a:latin typeface="Times New Roman" pitchFamily="18" charset="0"/>
                <a:cs typeface="Times New Roman" pitchFamily="18" charset="0"/>
              </a:rPr>
              <a:t>3</a:t>
            </a:r>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Подготовка материала(художественное творчество ) к выставкам «Лысая гора», «Дома на нашей улице»; «Мое любимое место в городе».</a:t>
            </a:r>
          </a:p>
          <a:p>
            <a:pPr marL="0" indent="0">
              <a:lnSpc>
                <a:spcPct val="90000"/>
              </a:lnSpc>
              <a:buFont typeface="Wingdings 2" pitchFamily="18" charset="2"/>
              <a:buNone/>
            </a:pPr>
            <a:r>
              <a:rPr lang="ru-RU" sz="2000" dirty="0" smtClean="0">
                <a:latin typeface="Times New Roman" pitchFamily="18" charset="0"/>
                <a:cs typeface="Times New Roman" pitchFamily="18" charset="0"/>
              </a:rPr>
              <a:t>4.Подготовка </a:t>
            </a:r>
            <a:r>
              <a:rPr lang="ru-RU" sz="2000" dirty="0">
                <a:latin typeface="Times New Roman" pitchFamily="18" charset="0"/>
                <a:cs typeface="Times New Roman" pitchFamily="18" charset="0"/>
              </a:rPr>
              <a:t>к</a:t>
            </a:r>
            <a:r>
              <a:rPr lang="ru-RU" sz="2000" dirty="0" smtClean="0">
                <a:latin typeface="Times New Roman" pitchFamily="18" charset="0"/>
                <a:cs typeface="Times New Roman" pitchFamily="18" charset="0"/>
              </a:rPr>
              <a:t> фото-выставкам(подбор и сбор фотографий) «Моя улица», «Мой любимый город»;</a:t>
            </a:r>
          </a:p>
          <a:p>
            <a:pPr marL="0" indent="0">
              <a:lnSpc>
                <a:spcPct val="90000"/>
              </a:lnSpc>
              <a:buFont typeface="Wingdings 2" pitchFamily="18" charset="2"/>
              <a:buNone/>
            </a:pPr>
            <a:r>
              <a:rPr lang="ru-RU" sz="2000" dirty="0" smtClean="0">
                <a:latin typeface="Times New Roman" pitchFamily="18" charset="0"/>
                <a:cs typeface="Times New Roman" pitchFamily="18" charset="0"/>
              </a:rPr>
              <a:t>5. Беседы с целью ознакомления детей с улицей, в честь кого названа улица, с достопримечательностями города.</a:t>
            </a:r>
          </a:p>
          <a:p>
            <a:pPr marL="0" indent="0">
              <a:lnSpc>
                <a:spcPct val="90000"/>
              </a:lnSpc>
              <a:buFont typeface="Wingdings 2" pitchFamily="18" charset="2"/>
              <a:buNone/>
            </a:pP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402763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0"/>
            <a:ext cx="8928992" cy="1628800"/>
          </a:xfrm>
        </p:spPr>
        <p:txBody>
          <a:bodyPr/>
          <a:lstStyle/>
          <a:p>
            <a:pPr algn="ctr"/>
            <a:r>
              <a:rPr lang="ru-RU" dirty="0" smtClean="0"/>
              <a:t>3 этап основной</a:t>
            </a:r>
            <a:br>
              <a:rPr lang="ru-RU" dirty="0" smtClean="0"/>
            </a:br>
            <a:r>
              <a:rPr lang="ru-RU" sz="2800" dirty="0" smtClean="0">
                <a:latin typeface="Times New Roman" panose="02020603050405020304" pitchFamily="18" charset="0"/>
                <a:cs typeface="Times New Roman" panose="02020603050405020304" pitchFamily="18" charset="0"/>
              </a:rPr>
              <a:t>ЦЕЛЬ: вовлечение детей в художественную и продуктивную деятельность.</a:t>
            </a: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0" y="1412776"/>
            <a:ext cx="8892480" cy="5904655"/>
          </a:xfrm>
        </p:spPr>
        <p:txBody>
          <a:bodyPr>
            <a:normAutofit/>
          </a:bodyPr>
          <a:lstStyle/>
          <a:p>
            <a:pPr marL="0" indent="0">
              <a:buNone/>
            </a:pPr>
            <a:r>
              <a:rPr lang="ru-RU" sz="3200" dirty="0" smtClean="0">
                <a:latin typeface="Times New Roman" panose="02020603050405020304" pitchFamily="18" charset="0"/>
                <a:cs typeface="Times New Roman" panose="02020603050405020304" pitchFamily="18" charset="0"/>
              </a:rPr>
              <a:t>1.Организация художественного творчества детей по теме: «Лысая гора», «Дома на нашей улице»;</a:t>
            </a:r>
          </a:p>
          <a:p>
            <a:pPr marL="0" indent="0">
              <a:buNone/>
            </a:pPr>
            <a:r>
              <a:rPr lang="ru-RU" sz="3200" dirty="0" smtClean="0">
                <a:latin typeface="Times New Roman" panose="02020603050405020304" pitchFamily="18" charset="0"/>
                <a:cs typeface="Times New Roman" panose="02020603050405020304" pitchFamily="18" charset="0"/>
              </a:rPr>
              <a:t>2.Проведение фото-выставки: «Моя улица», «Мой любимый город»;</a:t>
            </a:r>
          </a:p>
          <a:p>
            <a:pPr marL="0" indent="0">
              <a:buNone/>
            </a:pPr>
            <a:r>
              <a:rPr lang="ru-RU" sz="3200" dirty="0" smtClean="0">
                <a:latin typeface="Times New Roman" panose="02020603050405020304" pitchFamily="18" charset="0"/>
                <a:cs typeface="Times New Roman" panose="02020603050405020304" pitchFamily="18" charset="0"/>
              </a:rPr>
              <a:t>3.Создание макета «Улица </a:t>
            </a:r>
            <a:r>
              <a:rPr lang="ru-RU" sz="3200" dirty="0" err="1" smtClean="0">
                <a:latin typeface="Times New Roman" panose="02020603050405020304" pitchFamily="18" charset="0"/>
                <a:cs typeface="Times New Roman" panose="02020603050405020304" pitchFamily="18" charset="0"/>
              </a:rPr>
              <a:t>Челнокова</a:t>
            </a:r>
            <a:r>
              <a:rPr lang="ru-RU" sz="3200" dirty="0" smtClean="0">
                <a:latin typeface="Times New Roman" panose="02020603050405020304" pitchFamily="18" charset="0"/>
                <a:cs typeface="Times New Roman" panose="02020603050405020304" pitchFamily="18" charset="0"/>
              </a:rPr>
              <a:t>»;</a:t>
            </a:r>
          </a:p>
          <a:p>
            <a:pPr marL="0" indent="0">
              <a:buNone/>
            </a:pPr>
            <a:r>
              <a:rPr lang="ru-RU" sz="3200" dirty="0" smtClean="0">
                <a:latin typeface="Times New Roman" panose="02020603050405020304" pitchFamily="18" charset="0"/>
                <a:cs typeface="Times New Roman" panose="02020603050405020304" pitchFamily="18" charset="0"/>
              </a:rPr>
              <a:t>4. Организация совместного творчества детей и родителей на тему «Мое любимое место в городе».</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08802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600199"/>
          </a:xfrm>
        </p:spPr>
        <p:txBody>
          <a:bodyPr/>
          <a:lstStyle/>
          <a:p>
            <a:r>
              <a:rPr lang="ru-RU" b="1" dirty="0">
                <a:latin typeface="Times New Roman" pitchFamily="18" charset="0"/>
                <a:cs typeface="Times New Roman" pitchFamily="18" charset="0"/>
              </a:rPr>
              <a:t>4 Этап- рефлексивный</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Цель:</a:t>
            </a:r>
            <a:r>
              <a:rPr lang="ru-RU" dirty="0">
                <a:latin typeface="Times New Roman" pitchFamily="18" charset="0"/>
                <a:cs typeface="Times New Roman" pitchFamily="18" charset="0"/>
              </a:rPr>
              <a:t> подведение итогов реализации проекта</a:t>
            </a:r>
            <a:endParaRPr lang="ru-RU" dirty="0"/>
          </a:p>
        </p:txBody>
      </p:sp>
      <p:sp>
        <p:nvSpPr>
          <p:cNvPr id="3" name="Объект 2"/>
          <p:cNvSpPr>
            <a:spLocks noGrp="1"/>
          </p:cNvSpPr>
          <p:nvPr>
            <p:ph idx="1"/>
          </p:nvPr>
        </p:nvSpPr>
        <p:spPr>
          <a:xfrm>
            <a:off x="107504" y="1340768"/>
            <a:ext cx="8928992" cy="5184575"/>
          </a:xfrm>
        </p:spPr>
        <p:txBody>
          <a:bodyPr/>
          <a:lstStyle/>
          <a:p>
            <a:pPr marL="0" indent="0">
              <a:buNone/>
            </a:pPr>
            <a:r>
              <a:rPr lang="ru-RU" sz="3200" b="1" dirty="0">
                <a:latin typeface="Times New Roman" panose="02020603050405020304" pitchFamily="18" charset="0"/>
                <a:cs typeface="Times New Roman" panose="02020603050405020304" pitchFamily="18" charset="0"/>
              </a:rPr>
              <a:t>Задачи</a:t>
            </a:r>
            <a:r>
              <a:rPr lang="ru-RU" sz="3200" b="1" dirty="0" smtClean="0">
                <a:latin typeface="Times New Roman" panose="02020603050405020304" pitchFamily="18" charset="0"/>
                <a:cs typeface="Times New Roman" panose="02020603050405020304" pitchFamily="18" charset="0"/>
              </a:rPr>
              <a:t>:</a:t>
            </a:r>
          </a:p>
          <a:p>
            <a:pPr marL="0" indent="0">
              <a:lnSpc>
                <a:spcPct val="90000"/>
              </a:lnSpc>
              <a:buFont typeface="Wingdings 2" pitchFamily="18" charset="2"/>
              <a:buNone/>
            </a:pPr>
            <a:r>
              <a:rPr lang="ru-RU" sz="3200" dirty="0">
                <a:latin typeface="Times New Roman" pitchFamily="18" charset="0"/>
                <a:cs typeface="Times New Roman" pitchFamily="18" charset="0"/>
              </a:rPr>
              <a:t>1. Проанализировать результаты реализации проекта;</a:t>
            </a:r>
          </a:p>
          <a:p>
            <a:pPr marL="0" indent="0">
              <a:lnSpc>
                <a:spcPct val="90000"/>
              </a:lnSpc>
              <a:buFont typeface="Wingdings 2" pitchFamily="18" charset="2"/>
              <a:buNone/>
            </a:pPr>
            <a:r>
              <a:rPr lang="ru-RU" sz="3200" dirty="0">
                <a:latin typeface="Times New Roman" pitchFamily="18" charset="0"/>
                <a:cs typeface="Times New Roman" pitchFamily="18" charset="0"/>
              </a:rPr>
              <a:t>2. Наметить дальнейшую работу по организации </a:t>
            </a:r>
            <a:r>
              <a:rPr lang="ru-RU" sz="3200" dirty="0" smtClean="0">
                <a:latin typeface="Times New Roman" pitchFamily="18" charset="0"/>
                <a:cs typeface="Times New Roman" pitchFamily="18" charset="0"/>
              </a:rPr>
              <a:t>работы </a:t>
            </a:r>
            <a:r>
              <a:rPr lang="ru-RU" sz="3200" dirty="0">
                <a:latin typeface="Times New Roman" pitchFamily="18" charset="0"/>
                <a:cs typeface="Times New Roman" pitchFamily="18" charset="0"/>
              </a:rPr>
              <a:t>с детьми</a:t>
            </a:r>
          </a:p>
          <a:p>
            <a:pPr marL="0" indent="0">
              <a:buNone/>
            </a:pPr>
            <a:endParaRPr lang="ru-RU" sz="3200" b="1" dirty="0">
              <a:latin typeface="Times New Roman" panose="02020603050405020304" pitchFamily="18" charset="0"/>
              <a:cs typeface="Times New Roman" panose="02020603050405020304" pitchFamily="18" charset="0"/>
            </a:endParaRPr>
          </a:p>
          <a:p>
            <a:endParaRPr lang="ru-RU" dirty="0"/>
          </a:p>
        </p:txBody>
      </p:sp>
    </p:spTree>
    <p:extLst>
      <p:ext uri="{BB962C8B-B14F-4D97-AF65-F5344CB8AC3E}">
        <p14:creationId xmlns:p14="http://schemas.microsoft.com/office/powerpoint/2010/main" val="2239025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latin typeface="Arial" charset="0"/>
              </a:rPr>
              <a:t>5 этап- </a:t>
            </a:r>
            <a:r>
              <a:rPr lang="ru-RU" dirty="0" err="1">
                <a:latin typeface="Arial" charset="0"/>
              </a:rPr>
              <a:t>послепроектный</a:t>
            </a:r>
            <a:r>
              <a:rPr lang="ru-RU" dirty="0">
                <a:latin typeface="Arial" charset="0"/>
              </a:rPr>
              <a:t> </a:t>
            </a:r>
            <a:endParaRPr lang="ru-RU" dirty="0"/>
          </a:p>
        </p:txBody>
      </p:sp>
      <p:sp>
        <p:nvSpPr>
          <p:cNvPr id="3" name="Объект 2"/>
          <p:cNvSpPr>
            <a:spLocks noGrp="1"/>
          </p:cNvSpPr>
          <p:nvPr>
            <p:ph idx="1"/>
          </p:nvPr>
        </p:nvSpPr>
        <p:spPr/>
        <p:txBody>
          <a:bodyPr>
            <a:normAutofit/>
          </a:bodyPr>
          <a:lstStyle/>
          <a:p>
            <a:pPr marL="0" indent="0">
              <a:buNone/>
            </a:pPr>
            <a:r>
              <a:rPr lang="ru-RU" sz="3200" dirty="0">
                <a:latin typeface="Times New Roman" panose="02020603050405020304" pitchFamily="18" charset="0"/>
                <a:cs typeface="Times New Roman" panose="02020603050405020304" pitchFamily="18" charset="0"/>
              </a:rPr>
              <a:t>Цель: проследить </a:t>
            </a:r>
            <a:r>
              <a:rPr lang="ru-RU" sz="3200" dirty="0" smtClean="0">
                <a:latin typeface="Times New Roman" panose="02020603050405020304" pitchFamily="18" charset="0"/>
                <a:cs typeface="Times New Roman" panose="02020603050405020304" pitchFamily="18" charset="0"/>
              </a:rPr>
              <a:t>динамику </a:t>
            </a:r>
            <a:r>
              <a:rPr lang="ru-RU" sz="3200" dirty="0" err="1" smtClean="0">
                <a:latin typeface="Times New Roman" panose="02020603050405020304" pitchFamily="18" charset="0"/>
                <a:cs typeface="Times New Roman" panose="02020603050405020304" pitchFamily="18" charset="0"/>
              </a:rPr>
              <a:t>сформированности</a:t>
            </a:r>
            <a:r>
              <a:rPr lang="ru-RU" sz="3200" dirty="0" smtClean="0">
                <a:latin typeface="Times New Roman" panose="02020603050405020304" pitchFamily="18" charset="0"/>
                <a:cs typeface="Times New Roman" panose="02020603050405020304" pitchFamily="18" charset="0"/>
              </a:rPr>
              <a:t> знаний детей о своем городе</a:t>
            </a: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84509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normAutofit/>
          </a:bodyPr>
          <a:lstStyle/>
          <a:p>
            <a:pPr marL="0" indent="0">
              <a:buNone/>
            </a:pPr>
            <a:r>
              <a:rPr lang="ru-RU" sz="7200" dirty="0" smtClean="0">
                <a:latin typeface="Times New Roman" panose="02020603050405020304" pitchFamily="18" charset="0"/>
                <a:cs typeface="Times New Roman" panose="02020603050405020304" pitchFamily="18" charset="0"/>
              </a:rPr>
              <a:t>СПАСИБО ЗА ВНИМАНИЕ!</a:t>
            </a:r>
            <a:endParaRPr lang="ru-RU" sz="7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94590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a:bodyPr>
          <a:lstStyle/>
          <a:p>
            <a:pPr algn="ctr"/>
            <a:r>
              <a:rPr lang="ru-RU" sz="5400" dirty="0" smtClean="0"/>
              <a:t>Цель проекта</a:t>
            </a:r>
            <a:endParaRPr lang="ru-RU" sz="5400" dirty="0"/>
          </a:p>
        </p:txBody>
      </p:sp>
      <p:sp>
        <p:nvSpPr>
          <p:cNvPr id="2" name="Объект 1"/>
          <p:cNvSpPr>
            <a:spLocks noGrp="1"/>
          </p:cNvSpPr>
          <p:nvPr>
            <p:ph idx="1"/>
          </p:nvPr>
        </p:nvSpPr>
        <p:spPr/>
        <p:txBody>
          <a:bodyPr>
            <a:normAutofit/>
          </a:bodyPr>
          <a:lstStyle/>
          <a:p>
            <a:pPr marL="0" indent="0" algn="ctr">
              <a:buNone/>
            </a:pPr>
            <a:r>
              <a:rPr lang="ru-RU" sz="4000" dirty="0" smtClean="0"/>
              <a:t>Формирование знаний детей об улице и о достопримечательностях родного города</a:t>
            </a:r>
            <a:endParaRPr lang="ru-RU" sz="4000" dirty="0"/>
          </a:p>
        </p:txBody>
      </p:sp>
    </p:spTree>
    <p:extLst>
      <p:ext uri="{BB962C8B-B14F-4D97-AF65-F5344CB8AC3E}">
        <p14:creationId xmlns:p14="http://schemas.microsoft.com/office/powerpoint/2010/main" val="271096496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44625"/>
            <a:ext cx="8856984" cy="720080"/>
          </a:xfrm>
        </p:spPr>
        <p:txBody>
          <a:bodyPr/>
          <a:lstStyle/>
          <a:p>
            <a:pPr algn="ctr"/>
            <a:r>
              <a:rPr lang="ru-RU" dirty="0"/>
              <a:t>А</a:t>
            </a:r>
            <a:r>
              <a:rPr lang="ru-RU" dirty="0" smtClean="0"/>
              <a:t>ктуальность проекта</a:t>
            </a:r>
            <a:endParaRPr lang="ru-RU" dirty="0"/>
          </a:p>
        </p:txBody>
      </p:sp>
      <p:sp>
        <p:nvSpPr>
          <p:cNvPr id="3" name="Объект 2"/>
          <p:cNvSpPr>
            <a:spLocks noGrp="1"/>
          </p:cNvSpPr>
          <p:nvPr>
            <p:ph idx="1"/>
          </p:nvPr>
        </p:nvSpPr>
        <p:spPr>
          <a:xfrm>
            <a:off x="107504" y="620688"/>
            <a:ext cx="9036496" cy="6237311"/>
          </a:xfrm>
        </p:spPr>
        <p:txBody>
          <a:bodyPr/>
          <a:lstStyle/>
          <a:p>
            <a:pPr marL="0" indent="0">
              <a:buNone/>
            </a:pPr>
            <a:r>
              <a:rPr lang="ru-RU" dirty="0"/>
              <a:t>В  настоящее время повысился интерес к изучению родного края</a:t>
            </a:r>
            <a:r>
              <a:rPr lang="ru-RU" dirty="0" smtClean="0"/>
              <a:t>.</a:t>
            </a:r>
          </a:p>
          <a:p>
            <a:pPr marL="0" indent="0">
              <a:buNone/>
            </a:pPr>
            <a:r>
              <a:rPr lang="ru-RU" dirty="0"/>
              <a:t>На современном этапе  проблема патриотического образования и воспитания возводится в разряд первостепенных образовательных проблем, что отражено в Государственной программе «Патриотическое воспитание граждан РФ на </a:t>
            </a:r>
            <a:r>
              <a:rPr lang="ru-RU" dirty="0" smtClean="0"/>
              <a:t>2016-2020 </a:t>
            </a:r>
            <a:r>
              <a:rPr lang="ru-RU" dirty="0"/>
              <a:t>годы» </a:t>
            </a:r>
            <a:r>
              <a:rPr lang="ru-RU" dirty="0" smtClean="0"/>
              <a:t>.</a:t>
            </a:r>
            <a:endParaRPr lang="ru-RU" dirty="0"/>
          </a:p>
          <a:p>
            <a:pPr marL="0" indent="0">
              <a:buNone/>
            </a:pPr>
            <a:r>
              <a:rPr lang="ru-RU" dirty="0"/>
              <a:t>ФГОС ДО ставит целью формировать у детей дошкольного возраста общую культуру воспитанников, развитие их нравственных качеств, а также приобщать детей к социокультурным нормам, традициям семьи, общества и государства </a:t>
            </a:r>
            <a:r>
              <a:rPr lang="ru-RU" dirty="0" smtClean="0"/>
              <a:t>.</a:t>
            </a:r>
            <a:endParaRPr lang="ru-RU" dirty="0"/>
          </a:p>
          <a:p>
            <a:pPr marL="0" indent="0">
              <a:buNone/>
            </a:pPr>
            <a:r>
              <a:rPr lang="ru-RU" dirty="0" smtClean="0"/>
              <a:t> На </a:t>
            </a:r>
            <a:r>
              <a:rPr lang="ru-RU" dirty="0"/>
              <a:t>первый план выходит главная задача педагогов – нравственно - патриотическое воспитание подрастающего поколения. Но в процессе познавания края, его прошлого, возникает проблема разностороннего видения или оценки того или иного события. Именно здесь проектная деятельность выступает ведущим методом изучения родного края. По методу проекта можно углубленно изучить и вникнуть в суть проблемы.</a:t>
            </a:r>
          </a:p>
          <a:p>
            <a:pPr marL="0" indent="0">
              <a:buNone/>
            </a:pPr>
            <a:r>
              <a:rPr lang="ru-RU" dirty="0"/>
              <a:t> </a:t>
            </a:r>
          </a:p>
          <a:p>
            <a:pPr marL="0" indent="0">
              <a:buNone/>
            </a:pPr>
            <a:endParaRPr lang="ru-RU" dirty="0"/>
          </a:p>
        </p:txBody>
      </p:sp>
    </p:spTree>
    <p:extLst>
      <p:ext uri="{BB962C8B-B14F-4D97-AF65-F5344CB8AC3E}">
        <p14:creationId xmlns:p14="http://schemas.microsoft.com/office/powerpoint/2010/main" val="27891733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3"/>
            <a:ext cx="8712968" cy="720079"/>
          </a:xfrm>
        </p:spPr>
        <p:txBody>
          <a:bodyPr/>
          <a:lstStyle/>
          <a:p>
            <a:pPr algn="ctr"/>
            <a:r>
              <a:rPr lang="ru-RU" dirty="0" smtClean="0"/>
              <a:t>Актуальность проекта</a:t>
            </a:r>
            <a:endParaRPr lang="ru-RU" dirty="0"/>
          </a:p>
        </p:txBody>
      </p:sp>
      <p:sp>
        <p:nvSpPr>
          <p:cNvPr id="3" name="Объект 2"/>
          <p:cNvSpPr>
            <a:spLocks noGrp="1"/>
          </p:cNvSpPr>
          <p:nvPr>
            <p:ph idx="1"/>
          </p:nvPr>
        </p:nvSpPr>
        <p:spPr>
          <a:xfrm>
            <a:off x="251520" y="764704"/>
            <a:ext cx="8712968" cy="5904655"/>
          </a:xfrm>
        </p:spPr>
        <p:txBody>
          <a:bodyPr/>
          <a:lstStyle/>
          <a:p>
            <a:pPr marL="0" indent="0">
              <a:buNone/>
            </a:pPr>
            <a:r>
              <a:rPr lang="ru-RU" sz="2400" dirty="0">
                <a:latin typeface="Times New Roman" panose="02020603050405020304" pitchFamily="18" charset="0"/>
                <a:cs typeface="Times New Roman" panose="02020603050405020304" pitchFamily="18" charset="0"/>
              </a:rPr>
              <a:t>Поиск новых форм методической работы с педагогическим коллективом, способствующих повышению профессиональной компетентности привел к тому, что в практике дошкольных учреждений стал широко использоваться метод проектной деятельности, как уникальное средство обеспечения сотрудничества, сотворчества детей и взрослых на основе гуманистических отношений. Проектирование, как творческий вид деятельности педагогов, позволяет достаточно точно сформулировать цели, задачи предстоящей деятельности, проанализировать и систематизировать совокупность средств, обеспечивающих оптимальные пути достижения желаемого результата, а самое главное - раскрывают возможности для педагогического творчества.</a:t>
            </a:r>
          </a:p>
          <a:p>
            <a:endParaRPr lang="ru-RU" dirty="0"/>
          </a:p>
        </p:txBody>
      </p:sp>
    </p:spTree>
    <p:extLst>
      <p:ext uri="{BB962C8B-B14F-4D97-AF65-F5344CB8AC3E}">
        <p14:creationId xmlns:p14="http://schemas.microsoft.com/office/powerpoint/2010/main" val="12799879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44625"/>
            <a:ext cx="9036496" cy="864096"/>
          </a:xfrm>
        </p:spPr>
        <p:txBody>
          <a:bodyPr/>
          <a:lstStyle/>
          <a:p>
            <a:pPr algn="ctr"/>
            <a:r>
              <a:rPr lang="ru-RU" dirty="0" smtClean="0"/>
              <a:t>Описание проекта:</a:t>
            </a:r>
            <a:endParaRPr lang="ru-RU" dirty="0"/>
          </a:p>
        </p:txBody>
      </p:sp>
      <p:sp>
        <p:nvSpPr>
          <p:cNvPr id="3" name="Объект 2"/>
          <p:cNvSpPr>
            <a:spLocks noGrp="1"/>
          </p:cNvSpPr>
          <p:nvPr>
            <p:ph idx="1"/>
          </p:nvPr>
        </p:nvSpPr>
        <p:spPr>
          <a:xfrm>
            <a:off x="0" y="764704"/>
            <a:ext cx="9144000" cy="6093295"/>
          </a:xfrm>
        </p:spPr>
        <p:txBody>
          <a:bodyPr>
            <a:normAutofit/>
          </a:bodyPr>
          <a:lstStyle/>
          <a:p>
            <a:pPr marL="0" indent="0" algn="ctr">
              <a:buFont typeface="Wingdings 2" pitchFamily="18" charset="2"/>
              <a:buNone/>
            </a:pPr>
            <a:r>
              <a:rPr lang="ru-RU" sz="3200" dirty="0">
                <a:latin typeface="Times New Roman" pitchFamily="18" charset="0"/>
                <a:cs typeface="Times New Roman" pitchFamily="18" charset="0"/>
              </a:rPr>
              <a:t>Тип проекта: информационно-творческий</a:t>
            </a:r>
          </a:p>
          <a:p>
            <a:pPr marL="0" indent="0" algn="ctr">
              <a:buFont typeface="Wingdings 2" pitchFamily="18" charset="2"/>
              <a:buNone/>
            </a:pPr>
            <a:r>
              <a:rPr lang="ru-RU" sz="3200" dirty="0">
                <a:latin typeface="Times New Roman" pitchFamily="18" charset="0"/>
                <a:cs typeface="Times New Roman" pitchFamily="18" charset="0"/>
              </a:rPr>
              <a:t>Продолжительность: </a:t>
            </a:r>
            <a:r>
              <a:rPr lang="ru-RU" sz="3200" dirty="0" smtClean="0">
                <a:latin typeface="Times New Roman" pitchFamily="18" charset="0"/>
                <a:cs typeface="Times New Roman" pitchFamily="18" charset="0"/>
              </a:rPr>
              <a:t>средне</a:t>
            </a:r>
            <a:r>
              <a:rPr lang="ru-RU" sz="3200" dirty="0" smtClean="0">
                <a:latin typeface="Times New Roman" pitchFamily="18" charset="0"/>
                <a:cs typeface="Times New Roman" pitchFamily="18" charset="0"/>
              </a:rPr>
              <a:t>срочный </a:t>
            </a:r>
            <a:endParaRPr lang="ru-RU" sz="3200" dirty="0">
              <a:latin typeface="Times New Roman" pitchFamily="18" charset="0"/>
              <a:cs typeface="Times New Roman" pitchFamily="18" charset="0"/>
            </a:endParaRPr>
          </a:p>
          <a:p>
            <a:pPr marL="0" indent="0" algn="ctr">
              <a:buFont typeface="Wingdings 2" pitchFamily="18" charset="2"/>
              <a:buNone/>
            </a:pPr>
            <a:r>
              <a:rPr lang="ru-RU" sz="3200" dirty="0" smtClean="0">
                <a:latin typeface="Times New Roman" pitchFamily="18" charset="0"/>
                <a:cs typeface="Times New Roman" pitchFamily="18" charset="0"/>
              </a:rPr>
              <a:t>(3 месяца, </a:t>
            </a:r>
            <a:r>
              <a:rPr lang="ru-RU" sz="3200" dirty="0">
                <a:latin typeface="Times New Roman" pitchFamily="18" charset="0"/>
                <a:cs typeface="Times New Roman" pitchFamily="18" charset="0"/>
              </a:rPr>
              <a:t>запущен с </a:t>
            </a:r>
            <a:r>
              <a:rPr lang="ru-RU" sz="3200" dirty="0" smtClean="0">
                <a:latin typeface="Times New Roman" pitchFamily="18" charset="0"/>
                <a:cs typeface="Times New Roman" pitchFamily="18" charset="0"/>
              </a:rPr>
              <a:t>01.04.2016г</a:t>
            </a:r>
            <a:r>
              <a:rPr lang="ru-RU" sz="3200" dirty="0">
                <a:latin typeface="Times New Roman" pitchFamily="18" charset="0"/>
                <a:cs typeface="Times New Roman" pitchFamily="18" charset="0"/>
              </a:rPr>
              <a:t>.) </a:t>
            </a:r>
          </a:p>
          <a:p>
            <a:pPr marL="0" indent="0" algn="ctr">
              <a:buFont typeface="Wingdings 2" pitchFamily="18" charset="2"/>
              <a:buNone/>
            </a:pPr>
            <a:r>
              <a:rPr lang="ru-RU" sz="3200" dirty="0">
                <a:latin typeface="Times New Roman" pitchFamily="18" charset="0"/>
                <a:cs typeface="Times New Roman" pitchFamily="18" charset="0"/>
              </a:rPr>
              <a:t>Участники </a:t>
            </a:r>
            <a:r>
              <a:rPr lang="ru-RU" sz="3200" dirty="0" smtClean="0">
                <a:latin typeface="Times New Roman" pitchFamily="18" charset="0"/>
                <a:cs typeface="Times New Roman" pitchFamily="18" charset="0"/>
              </a:rPr>
              <a:t>проекта: педагоги, воспитанники средней группы №2 МБДОУ </a:t>
            </a:r>
            <a:r>
              <a:rPr lang="ru-RU" sz="3200" dirty="0">
                <a:latin typeface="Times New Roman" pitchFamily="18" charset="0"/>
                <a:cs typeface="Times New Roman" pitchFamily="18" charset="0"/>
              </a:rPr>
              <a:t>«Детский сад №11 «Сказка» г. </a:t>
            </a:r>
            <a:r>
              <a:rPr lang="ru-RU" sz="3200" dirty="0" smtClean="0">
                <a:latin typeface="Times New Roman" pitchFamily="18" charset="0"/>
                <a:cs typeface="Times New Roman" pitchFamily="18" charset="0"/>
              </a:rPr>
              <a:t>Феодосии</a:t>
            </a:r>
            <a:r>
              <a:rPr lang="ru-RU" sz="3200" dirty="0" smtClean="0">
                <a:latin typeface="Times New Roman" pitchFamily="18" charset="0"/>
                <a:cs typeface="Times New Roman" pitchFamily="18" charset="0"/>
              </a:rPr>
              <a:t>, родители</a:t>
            </a:r>
            <a:r>
              <a:rPr lang="ru-RU" sz="3200" dirty="0" smtClean="0">
                <a:latin typeface="Times New Roman" pitchFamily="18" charset="0"/>
                <a:cs typeface="Times New Roman" pitchFamily="18" charset="0"/>
              </a:rPr>
              <a:t>. </a:t>
            </a:r>
            <a:endParaRPr lang="ru-RU" sz="3200" dirty="0">
              <a:latin typeface="Times New Roman" pitchFamily="18" charset="0"/>
              <a:cs typeface="Times New Roman" pitchFamily="18" charset="0"/>
            </a:endParaRPr>
          </a:p>
          <a:p>
            <a:pPr marL="0" indent="0" algn="ctr">
              <a:buNone/>
            </a:pP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424174239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3"/>
            <a:ext cx="8784976" cy="1008112"/>
          </a:xfrm>
        </p:spPr>
        <p:txBody>
          <a:bodyPr/>
          <a:lstStyle/>
          <a:p>
            <a:pPr algn="ctr"/>
            <a:r>
              <a:rPr lang="ru-RU" dirty="0" smtClean="0"/>
              <a:t>Предполагаемый продукт проекта</a:t>
            </a:r>
            <a:endParaRPr lang="ru-RU" dirty="0"/>
          </a:p>
        </p:txBody>
      </p:sp>
      <p:sp>
        <p:nvSpPr>
          <p:cNvPr id="3" name="Объект 2"/>
          <p:cNvSpPr>
            <a:spLocks noGrp="1"/>
          </p:cNvSpPr>
          <p:nvPr>
            <p:ph idx="1"/>
          </p:nvPr>
        </p:nvSpPr>
        <p:spPr>
          <a:xfrm>
            <a:off x="179512" y="1124745"/>
            <a:ext cx="8784976" cy="4734054"/>
          </a:xfrm>
        </p:spPr>
        <p:txBody>
          <a:bodyPr>
            <a:normAutofit/>
          </a:bodyPr>
          <a:lstStyle/>
          <a:p>
            <a:pPr marL="0" indent="0">
              <a:buNone/>
            </a:pPr>
            <a:r>
              <a:rPr lang="ru-RU" sz="2400" dirty="0" smtClean="0"/>
              <a:t>1.Макет улицы </a:t>
            </a:r>
            <a:r>
              <a:rPr lang="ru-RU" sz="2400" dirty="0" err="1"/>
              <a:t>Ч</a:t>
            </a:r>
            <a:r>
              <a:rPr lang="ru-RU" sz="2400" dirty="0" err="1" smtClean="0"/>
              <a:t>елнокова</a:t>
            </a:r>
            <a:r>
              <a:rPr lang="ru-RU" sz="2400" dirty="0" smtClean="0"/>
              <a:t>;</a:t>
            </a:r>
          </a:p>
          <a:p>
            <a:pPr marL="0" indent="0">
              <a:buNone/>
            </a:pPr>
            <a:r>
              <a:rPr lang="ru-RU" sz="2400" dirty="0" smtClean="0"/>
              <a:t>2.Фото-выставки «Моя улица», «Мой любимый город»;</a:t>
            </a:r>
          </a:p>
          <a:p>
            <a:pPr marL="0" indent="0">
              <a:buNone/>
            </a:pPr>
            <a:r>
              <a:rPr lang="ru-RU" sz="2400" dirty="0"/>
              <a:t>3</a:t>
            </a:r>
            <a:r>
              <a:rPr lang="ru-RU" sz="2400" dirty="0" smtClean="0"/>
              <a:t>. </a:t>
            </a:r>
            <a:r>
              <a:rPr lang="ru-RU" sz="2400" dirty="0" smtClean="0"/>
              <a:t>Выставка творческих работ </a:t>
            </a:r>
            <a:r>
              <a:rPr lang="ru-RU" sz="2400" dirty="0" smtClean="0"/>
              <a:t>детей «Дома на нашей улице»,  </a:t>
            </a:r>
            <a:r>
              <a:rPr lang="ru-RU" sz="2400" dirty="0" smtClean="0"/>
              <a:t>«Лысая гора»;</a:t>
            </a:r>
          </a:p>
          <a:p>
            <a:pPr marL="0" indent="0">
              <a:buNone/>
            </a:pPr>
            <a:r>
              <a:rPr lang="ru-RU" sz="2400" dirty="0"/>
              <a:t>4</a:t>
            </a:r>
            <a:r>
              <a:rPr lang="ru-RU" sz="2400" dirty="0" smtClean="0"/>
              <a:t>.Выставка </a:t>
            </a:r>
            <a:r>
              <a:rPr lang="ru-RU" sz="2400" dirty="0" smtClean="0"/>
              <a:t>творческих работ детей совместно с родителями «Мое любимое место в городе»;</a:t>
            </a:r>
          </a:p>
          <a:p>
            <a:pPr marL="0" indent="0">
              <a:buNone/>
            </a:pPr>
            <a:endParaRPr lang="ru-RU" sz="2400" dirty="0"/>
          </a:p>
        </p:txBody>
      </p:sp>
    </p:spTree>
    <p:extLst>
      <p:ext uri="{BB962C8B-B14F-4D97-AF65-F5344CB8AC3E}">
        <p14:creationId xmlns:p14="http://schemas.microsoft.com/office/powerpoint/2010/main" val="2289301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pPr algn="ctr"/>
            <a:r>
              <a:rPr lang="ru-RU" dirty="0">
                <a:latin typeface="Arial" charset="0"/>
              </a:rPr>
              <a:t>Структура проекта </a:t>
            </a:r>
            <a:endParaRPr lang="ru-RU" dirty="0"/>
          </a:p>
        </p:txBody>
      </p:sp>
      <p:sp>
        <p:nvSpPr>
          <p:cNvPr id="6" name="Объект 5"/>
          <p:cNvSpPr>
            <a:spLocks noGrp="1"/>
          </p:cNvSpPr>
          <p:nvPr>
            <p:ph idx="1"/>
          </p:nvPr>
        </p:nvSpPr>
        <p:spPr/>
        <p:txBody>
          <a:bodyPr/>
          <a:lstStyle/>
          <a:p>
            <a:pPr marL="0" indent="0" algn="ctr">
              <a:buNone/>
            </a:pPr>
            <a:r>
              <a:rPr lang="ru-RU" sz="3600" dirty="0">
                <a:latin typeface="Times New Roman" panose="02020603050405020304" pitchFamily="18" charset="0"/>
                <a:cs typeface="Times New Roman" panose="02020603050405020304" pitchFamily="18" charset="0"/>
              </a:rPr>
              <a:t>1 этап- </a:t>
            </a:r>
            <a:r>
              <a:rPr lang="ru-RU" sz="3600" dirty="0" err="1">
                <a:latin typeface="Times New Roman" panose="02020603050405020304" pitchFamily="18" charset="0"/>
                <a:cs typeface="Times New Roman" panose="02020603050405020304" pitchFamily="18" charset="0"/>
              </a:rPr>
              <a:t>предпроектный</a:t>
            </a:r>
            <a:r>
              <a:rPr lang="ru-RU" sz="3600" dirty="0">
                <a:latin typeface="Times New Roman" panose="02020603050405020304" pitchFamily="18" charset="0"/>
                <a:cs typeface="Times New Roman" panose="02020603050405020304" pitchFamily="18" charset="0"/>
              </a:rPr>
              <a:t>; </a:t>
            </a:r>
          </a:p>
          <a:p>
            <a:pPr marL="0" indent="0" algn="ctr">
              <a:buNone/>
            </a:pPr>
            <a:r>
              <a:rPr lang="ru-RU" sz="3600" dirty="0">
                <a:latin typeface="Times New Roman" panose="02020603050405020304" pitchFamily="18" charset="0"/>
                <a:cs typeface="Times New Roman" panose="02020603050405020304" pitchFamily="18" charset="0"/>
              </a:rPr>
              <a:t>2 этап _ </a:t>
            </a:r>
            <a:r>
              <a:rPr lang="ru-RU" sz="3600" dirty="0" smtClean="0">
                <a:latin typeface="Times New Roman" panose="02020603050405020304" pitchFamily="18" charset="0"/>
                <a:cs typeface="Times New Roman" panose="02020603050405020304" pitchFamily="18" charset="0"/>
              </a:rPr>
              <a:t>проектирование;</a:t>
            </a:r>
          </a:p>
          <a:p>
            <a:pPr marL="0" indent="0" algn="ctr">
              <a:buNone/>
            </a:pPr>
            <a:r>
              <a:rPr lang="ru-RU" sz="3600" dirty="0" smtClean="0">
                <a:latin typeface="Times New Roman" panose="02020603050405020304" pitchFamily="18" charset="0"/>
                <a:cs typeface="Times New Roman" panose="02020603050405020304" pitchFamily="18" charset="0"/>
              </a:rPr>
              <a:t>3 этап –основной; </a:t>
            </a:r>
          </a:p>
          <a:p>
            <a:pPr marL="0" indent="0" algn="ctr">
              <a:buNone/>
            </a:pPr>
            <a:r>
              <a:rPr lang="ru-RU" sz="3600" dirty="0" smtClean="0">
                <a:latin typeface="Times New Roman" panose="02020603050405020304" pitchFamily="18" charset="0"/>
                <a:cs typeface="Times New Roman" panose="02020603050405020304" pitchFamily="18" charset="0"/>
              </a:rPr>
              <a:t> </a:t>
            </a:r>
            <a:r>
              <a:rPr lang="ru-RU" sz="3600" dirty="0">
                <a:latin typeface="Times New Roman" panose="02020603050405020304" pitchFamily="18" charset="0"/>
                <a:cs typeface="Times New Roman" panose="02020603050405020304" pitchFamily="18" charset="0"/>
              </a:rPr>
              <a:t>4 этап – рефлексивный;</a:t>
            </a:r>
          </a:p>
          <a:p>
            <a:pPr marL="0" indent="0" algn="ctr">
              <a:buNone/>
            </a:pPr>
            <a:r>
              <a:rPr lang="ru-RU" sz="3600" dirty="0" smtClean="0">
                <a:latin typeface="Times New Roman" panose="02020603050405020304" pitchFamily="18" charset="0"/>
                <a:cs typeface="Times New Roman" panose="02020603050405020304" pitchFamily="18" charset="0"/>
              </a:rPr>
              <a:t>5 </a:t>
            </a:r>
            <a:r>
              <a:rPr lang="ru-RU" sz="3600" dirty="0">
                <a:latin typeface="Times New Roman" panose="02020603050405020304" pitchFamily="18" charset="0"/>
                <a:cs typeface="Times New Roman" panose="02020603050405020304" pitchFamily="18" charset="0"/>
              </a:rPr>
              <a:t>этап- </a:t>
            </a:r>
            <a:r>
              <a:rPr lang="ru-RU" sz="3600" dirty="0" err="1">
                <a:latin typeface="Times New Roman" panose="02020603050405020304" pitchFamily="18" charset="0"/>
                <a:cs typeface="Times New Roman" panose="02020603050405020304" pitchFamily="18" charset="0"/>
              </a:rPr>
              <a:t>послепроектный</a:t>
            </a:r>
            <a:r>
              <a:rPr lang="ru-RU" sz="3600" dirty="0">
                <a:latin typeface="Times New Roman" panose="02020603050405020304" pitchFamily="18" charset="0"/>
                <a:cs typeface="Times New Roman" panose="02020603050405020304" pitchFamily="18" charset="0"/>
              </a:rPr>
              <a:t>  </a:t>
            </a:r>
          </a:p>
          <a:p>
            <a:pPr algn="ctr"/>
            <a:endParaRPr lang="ru-RU" dirty="0"/>
          </a:p>
        </p:txBody>
      </p:sp>
    </p:spTree>
    <p:extLst>
      <p:ext uri="{BB962C8B-B14F-4D97-AF65-F5344CB8AC3E}">
        <p14:creationId xmlns:p14="http://schemas.microsoft.com/office/powerpoint/2010/main" val="5829883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1"/>
            <a:ext cx="7125113" cy="764703"/>
          </a:xfrm>
        </p:spPr>
        <p:txBody>
          <a:bodyPr/>
          <a:lstStyle/>
          <a:p>
            <a:pPr algn="ctr"/>
            <a:r>
              <a:rPr lang="ru-RU" b="1" dirty="0">
                <a:latin typeface="Times New Roman" pitchFamily="18" charset="0"/>
                <a:cs typeface="Times New Roman" pitchFamily="18" charset="0"/>
              </a:rPr>
              <a:t>1 Этап -  </a:t>
            </a:r>
            <a:r>
              <a:rPr lang="ru-RU" b="1" dirty="0" err="1">
                <a:latin typeface="Times New Roman" pitchFamily="18" charset="0"/>
                <a:cs typeface="Times New Roman" pitchFamily="18" charset="0"/>
              </a:rPr>
              <a:t>предпроектный</a:t>
            </a:r>
            <a:endParaRPr lang="ru-RU" dirty="0"/>
          </a:p>
        </p:txBody>
      </p:sp>
      <p:sp>
        <p:nvSpPr>
          <p:cNvPr id="3" name="Объект 2"/>
          <p:cNvSpPr>
            <a:spLocks noGrp="1"/>
          </p:cNvSpPr>
          <p:nvPr>
            <p:ph idx="1"/>
          </p:nvPr>
        </p:nvSpPr>
        <p:spPr>
          <a:xfrm>
            <a:off x="107504" y="692696"/>
            <a:ext cx="8856984" cy="5832648"/>
          </a:xfrm>
        </p:spPr>
        <p:txBody>
          <a:bodyPr>
            <a:normAutofit fontScale="92500" lnSpcReduction="10000"/>
          </a:bodyPr>
          <a:lstStyle/>
          <a:p>
            <a:pPr marL="0" indent="0">
              <a:buNone/>
            </a:pPr>
            <a:r>
              <a:rPr lang="ru-RU" sz="3200" dirty="0" smtClean="0">
                <a:latin typeface="Times New Roman" panose="02020603050405020304" pitchFamily="18" charset="0"/>
                <a:cs typeface="Times New Roman" panose="02020603050405020304" pitchFamily="18" charset="0"/>
              </a:rPr>
              <a:t>Цель: подготовка проекта к апробации</a:t>
            </a:r>
          </a:p>
          <a:p>
            <a:pPr marL="0" indent="0">
              <a:lnSpc>
                <a:spcPct val="80000"/>
              </a:lnSpc>
              <a:buFont typeface="Wingdings 2" pitchFamily="18" charset="2"/>
              <a:buNone/>
            </a:pPr>
            <a:r>
              <a:rPr lang="ru-RU" sz="3200" b="1" dirty="0">
                <a:latin typeface="Times New Roman" pitchFamily="18" charset="0"/>
                <a:cs typeface="Times New Roman" pitchFamily="18" charset="0"/>
              </a:rPr>
              <a:t>Задачи:</a:t>
            </a:r>
            <a:endParaRPr lang="ru-RU" sz="3200" dirty="0">
              <a:latin typeface="Times New Roman" pitchFamily="18" charset="0"/>
              <a:cs typeface="Times New Roman" pitchFamily="18" charset="0"/>
            </a:endParaRPr>
          </a:p>
          <a:p>
            <a:pPr marL="0" indent="0">
              <a:lnSpc>
                <a:spcPct val="80000"/>
              </a:lnSpc>
              <a:buFont typeface="Wingdings 2" pitchFamily="18" charset="2"/>
              <a:buNone/>
            </a:pPr>
            <a:r>
              <a:rPr lang="ru-RU" sz="3200" dirty="0">
                <a:latin typeface="Times New Roman" pitchFamily="18" charset="0"/>
                <a:cs typeface="Times New Roman" pitchFamily="18" charset="0"/>
              </a:rPr>
              <a:t>- анализ методической </a:t>
            </a:r>
            <a:r>
              <a:rPr lang="ru-RU" sz="3200" dirty="0" smtClean="0">
                <a:latin typeface="Times New Roman" panose="02020603050405020304" pitchFamily="18" charset="0"/>
                <a:cs typeface="Times New Roman" panose="02020603050405020304" pitchFamily="18" charset="0"/>
              </a:rPr>
              <a:t>литературы </a:t>
            </a:r>
            <a:r>
              <a:rPr lang="ru-RU" sz="3200" dirty="0">
                <a:latin typeface="Times New Roman" panose="02020603050405020304" pitchFamily="18" charset="0"/>
                <a:cs typeface="Times New Roman" panose="02020603050405020304" pitchFamily="18" charset="0"/>
              </a:rPr>
              <a:t>по организации проектов  в дошкольном учреждении; </a:t>
            </a:r>
          </a:p>
          <a:p>
            <a:pPr marL="0" indent="0">
              <a:lnSpc>
                <a:spcPct val="80000"/>
              </a:lnSpc>
              <a:buFont typeface="Wingdings 2" pitchFamily="18" charset="2"/>
              <a:buNone/>
            </a:pPr>
            <a:r>
              <a:rPr lang="ru-RU" sz="3200" dirty="0">
                <a:latin typeface="Times New Roman" panose="02020603050405020304" pitchFamily="18" charset="0"/>
                <a:cs typeface="Times New Roman" panose="02020603050405020304" pitchFamily="18" charset="0"/>
              </a:rPr>
              <a:t>- разработка форм и методов работы </a:t>
            </a:r>
            <a:r>
              <a:rPr lang="ru-RU" sz="3200" dirty="0" smtClean="0">
                <a:latin typeface="Times New Roman" panose="02020603050405020304" pitchFamily="18" charset="0"/>
                <a:cs typeface="Times New Roman" panose="02020603050405020304" pitchFamily="18" charset="0"/>
              </a:rPr>
              <a:t>с детьми по ознакомлению с родным городом;</a:t>
            </a:r>
            <a:endParaRPr lang="ru-RU" sz="3200" b="1" dirty="0">
              <a:latin typeface="Times New Roman" panose="02020603050405020304" pitchFamily="18" charset="0"/>
              <a:cs typeface="Times New Roman" panose="02020603050405020304" pitchFamily="18" charset="0"/>
            </a:endParaRPr>
          </a:p>
          <a:p>
            <a:pPr marL="0" indent="0">
              <a:lnSpc>
                <a:spcPct val="80000"/>
              </a:lnSpc>
              <a:buFont typeface="Wingdings 2" pitchFamily="18" charset="2"/>
              <a:buNone/>
            </a:pPr>
            <a:r>
              <a:rPr lang="ru-RU" sz="3200" b="1" dirty="0">
                <a:latin typeface="Times New Roman" panose="02020603050405020304" pitchFamily="18" charset="0"/>
                <a:cs typeface="Times New Roman" panose="02020603050405020304" pitchFamily="18" charset="0"/>
              </a:rPr>
              <a:t>Содержание 1 этапа:</a:t>
            </a:r>
          </a:p>
          <a:p>
            <a:pPr marL="0" indent="0">
              <a:lnSpc>
                <a:spcPct val="80000"/>
              </a:lnSpc>
              <a:buFont typeface="Wingdings 2" pitchFamily="18" charset="2"/>
              <a:buNone/>
            </a:pPr>
            <a:r>
              <a:rPr lang="ru-RU" sz="3200" dirty="0">
                <a:latin typeface="Times New Roman" panose="02020603050405020304" pitchFamily="18" charset="0"/>
                <a:cs typeface="Times New Roman" panose="02020603050405020304" pitchFamily="18" charset="0"/>
              </a:rPr>
              <a:t>На данном этапе были </a:t>
            </a:r>
            <a:r>
              <a:rPr lang="ru-RU" sz="3200" dirty="0" smtClean="0">
                <a:latin typeface="Times New Roman" panose="02020603050405020304" pitchFamily="18" charset="0"/>
                <a:cs typeface="Times New Roman" panose="02020603050405020304" pitchFamily="18" charset="0"/>
              </a:rPr>
              <a:t>осуществлены:</a:t>
            </a:r>
          </a:p>
          <a:p>
            <a:pPr marL="514350" indent="-514350">
              <a:lnSpc>
                <a:spcPct val="80000"/>
              </a:lnSpc>
              <a:buFont typeface="Wingdings 2" pitchFamily="18" charset="2"/>
              <a:buAutoNum type="arabicPeriod"/>
            </a:pPr>
            <a:r>
              <a:rPr lang="ru-RU" sz="3200" dirty="0" smtClean="0">
                <a:latin typeface="Times New Roman" panose="02020603050405020304" pitchFamily="18" charset="0"/>
                <a:cs typeface="Times New Roman" panose="02020603050405020304" pitchFamily="18" charset="0"/>
              </a:rPr>
              <a:t>Подбор методической и художественной литературы по теме;</a:t>
            </a:r>
          </a:p>
          <a:p>
            <a:pPr marL="514350" indent="-514350">
              <a:lnSpc>
                <a:spcPct val="80000"/>
              </a:lnSpc>
              <a:buFont typeface="Wingdings 2" pitchFamily="18" charset="2"/>
              <a:buAutoNum type="arabicPeriod"/>
            </a:pPr>
            <a:r>
              <a:rPr lang="ru-RU" sz="3200" dirty="0" smtClean="0">
                <a:latin typeface="Times New Roman" panose="02020603050405020304" pitchFamily="18" charset="0"/>
                <a:cs typeface="Times New Roman" panose="02020603050405020304" pitchFamily="18" charset="0"/>
              </a:rPr>
              <a:t>Подбор конспектов НОД, бесед по теме;</a:t>
            </a:r>
          </a:p>
          <a:p>
            <a:pPr marL="514350" indent="-514350">
              <a:lnSpc>
                <a:spcPct val="80000"/>
              </a:lnSpc>
              <a:buFont typeface="Wingdings 2" pitchFamily="18" charset="2"/>
              <a:buAutoNum type="arabicPeriod"/>
            </a:pPr>
            <a:r>
              <a:rPr lang="ru-RU" sz="3200" dirty="0" smtClean="0">
                <a:latin typeface="Times New Roman" panose="02020603050405020304" pitchFamily="18" charset="0"/>
                <a:cs typeface="Times New Roman" panose="02020603050405020304" pitchFamily="18" charset="0"/>
              </a:rPr>
              <a:t>Вовлечены родители воспитанников в проектную деятельность. </a:t>
            </a:r>
            <a:endParaRPr lang="ru-RU" sz="3200" dirty="0">
              <a:latin typeface="Times New Roman" panose="02020603050405020304" pitchFamily="18" charset="0"/>
              <a:cs typeface="Times New Roman" panose="02020603050405020304" pitchFamily="18" charset="0"/>
            </a:endParaRPr>
          </a:p>
          <a:p>
            <a:pPr marL="0" indent="0">
              <a:buNone/>
            </a:pPr>
            <a:endParaRPr lang="ru-RU"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962023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2132856"/>
          </a:xfrm>
        </p:spPr>
        <p:txBody>
          <a:bodyPr/>
          <a:lstStyle/>
          <a:p>
            <a:r>
              <a:rPr lang="ru-RU" b="1" dirty="0">
                <a:latin typeface="Times New Roman" pitchFamily="18" charset="0"/>
                <a:cs typeface="Times New Roman" pitchFamily="18" charset="0"/>
              </a:rPr>
              <a:t>2 этап-  проектирование, мотивация </a:t>
            </a:r>
            <a:br>
              <a:rPr lang="ru-RU" b="1" dirty="0">
                <a:latin typeface="Times New Roman" pitchFamily="18" charset="0"/>
                <a:cs typeface="Times New Roman" pitchFamily="18" charset="0"/>
              </a:rPr>
            </a:br>
            <a:r>
              <a:rPr lang="ru-RU" b="1" dirty="0">
                <a:latin typeface="Times New Roman" pitchFamily="18" charset="0"/>
                <a:cs typeface="Times New Roman" pitchFamily="18" charset="0"/>
              </a:rPr>
              <a:t>Цель: создать условия для осуществления </a:t>
            </a:r>
            <a:r>
              <a:rPr lang="ru-RU" b="1" dirty="0" smtClean="0">
                <a:latin typeface="Times New Roman" pitchFamily="18" charset="0"/>
                <a:cs typeface="Times New Roman" pitchFamily="18" charset="0"/>
              </a:rPr>
              <a:t>работы </a:t>
            </a:r>
            <a:r>
              <a:rPr lang="ru-RU" b="1" dirty="0">
                <a:latin typeface="Times New Roman" pitchFamily="18" charset="0"/>
                <a:cs typeface="Times New Roman" pitchFamily="18" charset="0"/>
              </a:rPr>
              <a:t>с </a:t>
            </a:r>
            <a:r>
              <a:rPr lang="ru-RU" b="1" dirty="0" smtClean="0">
                <a:latin typeface="Times New Roman" pitchFamily="18" charset="0"/>
                <a:cs typeface="Times New Roman" pitchFamily="18" charset="0"/>
              </a:rPr>
              <a:t>детьми.</a:t>
            </a:r>
            <a:endParaRPr lang="ru-RU" dirty="0"/>
          </a:p>
        </p:txBody>
      </p:sp>
      <p:sp>
        <p:nvSpPr>
          <p:cNvPr id="3" name="Объект 2"/>
          <p:cNvSpPr>
            <a:spLocks noGrp="1"/>
          </p:cNvSpPr>
          <p:nvPr>
            <p:ph idx="1"/>
          </p:nvPr>
        </p:nvSpPr>
        <p:spPr/>
        <p:txBody>
          <a:bodyPr/>
          <a:lstStyle/>
          <a:p>
            <a:pPr marL="0" indent="0" algn="ctr">
              <a:lnSpc>
                <a:spcPct val="90000"/>
              </a:lnSpc>
              <a:buFont typeface="Wingdings 2" pitchFamily="18" charset="2"/>
              <a:buNone/>
            </a:pPr>
            <a:r>
              <a:rPr lang="ru-RU" sz="2400" dirty="0">
                <a:latin typeface="Times New Roman" pitchFamily="18" charset="0"/>
                <a:cs typeface="Times New Roman" pitchFamily="18" charset="0"/>
              </a:rPr>
              <a:t>Задачи</a:t>
            </a:r>
          </a:p>
          <a:p>
            <a:pPr marL="0" indent="0" algn="ctr">
              <a:lnSpc>
                <a:spcPct val="90000"/>
              </a:lnSpc>
              <a:buFont typeface="Wingdings 2" pitchFamily="18" charset="2"/>
              <a:buNone/>
            </a:pPr>
            <a:r>
              <a:rPr lang="ru-RU" sz="2400" dirty="0">
                <a:latin typeface="Times New Roman" pitchFamily="18" charset="0"/>
                <a:cs typeface="Times New Roman" pitchFamily="18" charset="0"/>
              </a:rPr>
              <a:t>1. Проектирование предметно-пространственной среды  в </a:t>
            </a:r>
            <a:r>
              <a:rPr lang="ru-RU" sz="2400" dirty="0" smtClean="0">
                <a:latin typeface="Times New Roman" pitchFamily="18" charset="0"/>
                <a:cs typeface="Times New Roman" pitchFamily="18" charset="0"/>
              </a:rPr>
              <a:t>группе </a:t>
            </a:r>
            <a:r>
              <a:rPr lang="ru-RU" sz="2400" dirty="0">
                <a:latin typeface="Times New Roman" pitchFamily="18" charset="0"/>
                <a:cs typeface="Times New Roman" pitchFamily="18" charset="0"/>
              </a:rPr>
              <a:t>для </a:t>
            </a:r>
            <a:r>
              <a:rPr lang="ru-RU" sz="2400" dirty="0" smtClean="0">
                <a:latin typeface="Times New Roman" pitchFamily="18" charset="0"/>
                <a:cs typeface="Times New Roman" pitchFamily="18" charset="0"/>
              </a:rPr>
              <a:t>организации работы с детьми( иллюстрации, фотографии, мультимедийные презентации, макет и т.д.)</a:t>
            </a:r>
            <a:endParaRPr lang="ru-RU" sz="2400" dirty="0">
              <a:latin typeface="Times New Roman" pitchFamily="18" charset="0"/>
              <a:cs typeface="Times New Roman" pitchFamily="18" charset="0"/>
            </a:endParaRPr>
          </a:p>
          <a:p>
            <a:endParaRPr lang="ru-RU" dirty="0"/>
          </a:p>
        </p:txBody>
      </p:sp>
    </p:spTree>
    <p:extLst>
      <p:ext uri="{BB962C8B-B14F-4D97-AF65-F5344CB8AC3E}">
        <p14:creationId xmlns:p14="http://schemas.microsoft.com/office/powerpoint/2010/main" val="1925657080"/>
      </p:ext>
    </p:extLst>
  </p:cSld>
  <p:clrMapOvr>
    <a:masterClrMapping/>
  </p:clrMapOvr>
</p:sld>
</file>

<file path=ppt/theme/theme1.xml><?xml version="1.0" encoding="utf-8"?>
<a:theme xmlns:a="http://schemas.openxmlformats.org/drawingml/2006/main" name="Summer">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Summer">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ummer">
      <a:fillStyleLst>
        <a:solidFill>
          <a:schemeClr val="phClr"/>
        </a:solidFill>
        <a:gradFill rotWithShape="1">
          <a:gsLst>
            <a:gs pos="0">
              <a:schemeClr val="phClr">
                <a:tint val="70000"/>
                <a:lumMod val="110000"/>
              </a:schemeClr>
            </a:gs>
            <a:gs pos="100000">
              <a:schemeClr val="phClr">
                <a:tint val="90000"/>
              </a:schemeClr>
            </a:gs>
          </a:gsLst>
          <a:lin ang="5400000" scaled="1"/>
        </a:gradFill>
        <a:gradFill rotWithShape="1">
          <a:gsLst>
            <a:gs pos="0">
              <a:schemeClr val="phClr">
                <a:tint val="98000"/>
                <a:satMod val="120000"/>
                <a:lumMod val="110000"/>
              </a:schemeClr>
            </a:gs>
            <a:gs pos="100000">
              <a:schemeClr val="phClr">
                <a:shade val="90000"/>
                <a:lumMod val="9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97000"/>
                <a:shade val="80000"/>
                <a:hueMod val="110000"/>
                <a:satMod val="120000"/>
              </a:schemeClr>
            </a:gs>
            <a:gs pos="100000">
              <a:schemeClr val="phClr">
                <a:shade val="60000"/>
                <a:hueMod val="40000"/>
                <a:satMod val="120000"/>
                <a:lumMod val="103000"/>
              </a:schemeClr>
            </a:gs>
          </a:gsLst>
          <a:lin ang="5400000" scaled="1"/>
        </a:gradFill>
        <a:gradFill rotWithShape="1">
          <a:gsLst>
            <a:gs pos="0">
              <a:schemeClr val="phClr">
                <a:tint val="97000"/>
                <a:shade val="80000"/>
                <a:hueMod val="110000"/>
                <a:satMod val="130000"/>
                <a:lumMod val="100000"/>
              </a:schemeClr>
            </a:gs>
            <a:gs pos="100000">
              <a:schemeClr val="phClr">
                <a:shade val="60000"/>
                <a:hueMod val="40000"/>
                <a:satMod val="120000"/>
                <a:lumMod val="103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TM01972873[[fn=Лето]]</Template>
  <TotalTime>100</TotalTime>
  <Words>623</Words>
  <Application>Microsoft Office PowerPoint</Application>
  <PresentationFormat>Экран (4:3)</PresentationFormat>
  <Paragraphs>64</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Summer</vt:lpstr>
      <vt:lpstr>Нравственно-патриотический проект</vt:lpstr>
      <vt:lpstr>Цель проекта</vt:lpstr>
      <vt:lpstr>Актуальность проекта</vt:lpstr>
      <vt:lpstr>Актуальность проекта</vt:lpstr>
      <vt:lpstr>Описание проекта:</vt:lpstr>
      <vt:lpstr>Предполагаемый продукт проекта</vt:lpstr>
      <vt:lpstr>Структура проекта </vt:lpstr>
      <vt:lpstr>1 Этап -  предпроектный</vt:lpstr>
      <vt:lpstr>2 этап-  проектирование, мотивация  Цель: создать условия для осуществления работы с детьми.</vt:lpstr>
      <vt:lpstr>Содержание работы на 2 этапе проекта </vt:lpstr>
      <vt:lpstr>3 этап основной ЦЕЛЬ: вовлечение детей в художественную и продуктивную деятельность.</vt:lpstr>
      <vt:lpstr>4 Этап- рефлексивный Цель: подведение итогов реализации проекта</vt:lpstr>
      <vt:lpstr>5 этап- послепроектный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Нравственно-патриотический проект</dc:title>
  <dc:creator>Алла</dc:creator>
  <cp:lastModifiedBy>Алла</cp:lastModifiedBy>
  <cp:revision>12</cp:revision>
  <dcterms:created xsi:type="dcterms:W3CDTF">2016-05-01T17:34:19Z</dcterms:created>
  <dcterms:modified xsi:type="dcterms:W3CDTF">2016-05-03T10:52:23Z</dcterms:modified>
</cp:coreProperties>
</file>