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7" r:id="rId2"/>
    <p:sldId id="260" r:id="rId3"/>
    <p:sldId id="285" r:id="rId4"/>
    <p:sldId id="286" r:id="rId5"/>
    <p:sldId id="287" r:id="rId6"/>
    <p:sldId id="288" r:id="rId7"/>
    <p:sldId id="297" r:id="rId8"/>
    <p:sldId id="298" r:id="rId9"/>
    <p:sldId id="290" r:id="rId10"/>
    <p:sldId id="291" r:id="rId11"/>
    <p:sldId id="292" r:id="rId12"/>
    <p:sldId id="293" r:id="rId13"/>
    <p:sldId id="294" r:id="rId14"/>
    <p:sldId id="289" r:id="rId15"/>
    <p:sldId id="295" r:id="rId16"/>
    <p:sldId id="29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86667" autoAdjust="0"/>
  </p:normalViewPr>
  <p:slideViewPr>
    <p:cSldViewPr>
      <p:cViewPr>
        <p:scale>
          <a:sx n="83" d="100"/>
          <a:sy n="83" d="100"/>
        </p:scale>
        <p:origin x="-9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4B121-034E-4879-BA75-BF7DB343E263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E8351-99AC-446E-96DB-1FF4269EE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AC6F256-BE95-4B13-A985-C9953FD6563C}" type="datetimeFigureOut">
              <a:rPr lang="ru-RU" smtClean="0"/>
              <a:pPr/>
              <a:t>30.10.2017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553C45A-79ED-47A9-96AF-C378AD03788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Реализация требований ФГОС на уроках </a:t>
            </a:r>
            <a:r>
              <a:rPr lang="ru-RU" b="1" dirty="0" smtClean="0"/>
              <a:t>химии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276872"/>
            <a:ext cx="7704856" cy="3240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Я </a:t>
            </a:r>
            <a:r>
              <a:rPr lang="ru-RU" b="1" dirty="0" smtClean="0"/>
              <a:t>ничему не учу своих учеников, 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   я </a:t>
            </a:r>
            <a:r>
              <a:rPr lang="ru-RU" b="1" dirty="0" smtClean="0"/>
              <a:t>лишь </a:t>
            </a:r>
            <a:r>
              <a:rPr lang="ru-RU" b="1" dirty="0" smtClean="0"/>
              <a:t>создаю </a:t>
            </a:r>
            <a:r>
              <a:rPr lang="ru-RU" b="1" dirty="0" smtClean="0"/>
              <a:t>условия, в которых </a:t>
            </a:r>
            <a:r>
              <a:rPr lang="ru-RU" b="1" dirty="0" smtClean="0"/>
              <a:t>они сами </a:t>
            </a:r>
            <a:r>
              <a:rPr lang="ru-RU" b="1" dirty="0" smtClean="0"/>
              <a:t> </a:t>
            </a:r>
            <a:r>
              <a:rPr lang="ru-RU" b="1" dirty="0" smtClean="0"/>
              <a:t> научатся</a:t>
            </a:r>
            <a:r>
              <a:rPr lang="ru-RU" b="1" dirty="0" smtClean="0"/>
              <a:t>. </a:t>
            </a:r>
          </a:p>
          <a:p>
            <a:pPr algn="r">
              <a:buNone/>
            </a:pPr>
            <a:r>
              <a:rPr lang="ru-RU" b="1" dirty="0" smtClean="0"/>
              <a:t>Альберт </a:t>
            </a:r>
            <a:r>
              <a:rPr lang="ru-RU" b="1" dirty="0" smtClean="0"/>
              <a:t>Эйнштейн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187624" y="1326361"/>
            <a:ext cx="7632848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Как известно, самый распространённый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тип урока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 комбинированный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Рассмотрим его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с позиции основных дидактических требований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, а также раскроем суть изменений, связанных с проведением урока современного типа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476672"/>
          <a:ext cx="7632846" cy="6106075"/>
        </p:xfrm>
        <a:graphic>
          <a:graphicData uri="http://schemas.openxmlformats.org/drawingml/2006/table">
            <a:tbl>
              <a:tblPr/>
              <a:tblGrid>
                <a:gridCol w="2544282"/>
                <a:gridCol w="2544282"/>
                <a:gridCol w="2544282"/>
              </a:tblGrid>
              <a:tr h="73921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Требования к уроку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Традиционный урок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Урок современного типа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7842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Объявление темы урока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сообщает учащимся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Формулируют сами учащиеся (учитель подводит учащихся к осознанию темы)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7078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Сообщение целей и задач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формулирует и сообщает учащимся, чему должны научиться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Формулируют сами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(</a:t>
                      </a: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подводит учащихся к осознанию целей и задач)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176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Планирование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сообщает учащимся, какую работу они должны выполнить, чтобы достичь цели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Планирование учащимися способов достижения намеченной цели (учитель помогает, советует)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259632" y="688380"/>
          <a:ext cx="7488831" cy="5577840"/>
        </p:xfrm>
        <a:graphic>
          <a:graphicData uri="http://schemas.openxmlformats.org/drawingml/2006/table">
            <a:tbl>
              <a:tblPr/>
              <a:tblGrid>
                <a:gridCol w="2496277"/>
                <a:gridCol w="2472275"/>
                <a:gridCol w="2520279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Требования к уроку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Традиционный урок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Урок современного типа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Практическая деятельность учащихся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Под руководством учителя учащиеся выполняют ряд практических задач (чаще применяется фронтальный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метод)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осуществляют учебные действия по намеченному плану (применяется групповой,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индивид. методы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), учитель консультирует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Осуществление контроля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осуществляет контроль за выполнением учащимися практической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работы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осуществляют контроль </a:t>
                      </a:r>
                      <a:r>
                        <a:rPr lang="ru-RU" sz="16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(самоконтроль, взаимоконтроль), </a:t>
                      </a: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консультирует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Осуществление коррекции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по </a:t>
                      </a: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итогам выполненной работы учащимися осуществляет коррекцию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формулируют затруднения и осуществляют коррекцию самостоятельно, учитель консультирует, советует, помогает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87625" y="620689"/>
          <a:ext cx="7560840" cy="5974080"/>
        </p:xfrm>
        <a:graphic>
          <a:graphicData uri="http://schemas.openxmlformats.org/drawingml/2006/table">
            <a:tbl>
              <a:tblPr/>
              <a:tblGrid>
                <a:gridCol w="2520280"/>
                <a:gridCol w="2520279"/>
                <a:gridCol w="2520281"/>
              </a:tblGrid>
              <a:tr h="33785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Требования к уроку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Традиционный урок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Урок современного типа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92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Оценивание учащихся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осуществляет оценивание работы учащихся на уроке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дают оценку деятельности по её результатам (самооценка, оценивание результатов деятельности товарищей), учитель </a:t>
                      </a:r>
                      <a:r>
                        <a:rPr lang="ru-RU" sz="18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консультирует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7570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Итог урока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выясняет у учащихся, что они </a:t>
                      </a:r>
                      <a:r>
                        <a:rPr lang="ru-RU" sz="2000" dirty="0" smtClean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запомнили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Проводится рефлексия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0135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Домашнее задание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Учитель объявляет и комментирует (чаще – задание одно для всех)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333333"/>
                          </a:solidFill>
                          <a:latin typeface="Helvetica"/>
                          <a:ea typeface="Times New Roman"/>
                          <a:cs typeface="Times New Roman"/>
                        </a:rPr>
                        <a:t>Учащиеся могут выбирать задание из предложенных учителем с учётом индивидуальных возможностей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66144" cy="149817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Рефлексия - способность человека взглянуть на себя со стороны, проанализировать свои действия и поступки</a:t>
            </a:r>
            <a:r>
              <a:rPr lang="ru-RU" sz="3600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16832"/>
            <a:ext cx="7498080" cy="4331568"/>
          </a:xfrm>
        </p:spPr>
        <p:txBody>
          <a:bodyPr numCol="2">
            <a:normAutofit lnSpcReduction="10000"/>
          </a:bodyPr>
          <a:lstStyle/>
          <a:p>
            <a:r>
              <a:rPr lang="ru-RU" dirty="0" smtClean="0"/>
              <a:t>Сегодня </a:t>
            </a:r>
            <a:r>
              <a:rPr lang="ru-RU" dirty="0" smtClean="0"/>
              <a:t>я узнал… </a:t>
            </a:r>
          </a:p>
          <a:p>
            <a:r>
              <a:rPr lang="ru-RU" dirty="0" smtClean="0"/>
              <a:t>Я </a:t>
            </a:r>
            <a:r>
              <a:rPr lang="ru-RU" dirty="0" smtClean="0"/>
              <a:t>приобрел… </a:t>
            </a:r>
          </a:p>
          <a:p>
            <a:r>
              <a:rPr lang="ru-RU" dirty="0" smtClean="0"/>
              <a:t>Было </a:t>
            </a:r>
            <a:r>
              <a:rPr lang="ru-RU" dirty="0" smtClean="0"/>
              <a:t>интересно… </a:t>
            </a:r>
          </a:p>
          <a:p>
            <a:r>
              <a:rPr lang="ru-RU" dirty="0" smtClean="0"/>
              <a:t>Я </a:t>
            </a:r>
            <a:r>
              <a:rPr lang="ru-RU" dirty="0" smtClean="0"/>
              <a:t>научился… </a:t>
            </a:r>
          </a:p>
          <a:p>
            <a:r>
              <a:rPr lang="ru-RU" dirty="0" smtClean="0"/>
              <a:t>Было </a:t>
            </a:r>
            <a:r>
              <a:rPr lang="ru-RU" dirty="0" smtClean="0"/>
              <a:t>трудно… </a:t>
            </a:r>
          </a:p>
          <a:p>
            <a:r>
              <a:rPr lang="ru-RU" dirty="0" smtClean="0"/>
              <a:t>У </a:t>
            </a:r>
            <a:r>
              <a:rPr lang="ru-RU" dirty="0" smtClean="0"/>
              <a:t>меня </a:t>
            </a:r>
            <a:r>
              <a:rPr lang="ru-RU" dirty="0" smtClean="0"/>
              <a:t>получилось…</a:t>
            </a:r>
          </a:p>
          <a:p>
            <a:r>
              <a:rPr lang="ru-RU" dirty="0" smtClean="0"/>
              <a:t>Я смог… </a:t>
            </a:r>
          </a:p>
          <a:p>
            <a:r>
              <a:rPr lang="ru-RU" dirty="0" smtClean="0"/>
              <a:t>Я </a:t>
            </a:r>
            <a:r>
              <a:rPr lang="ru-RU" dirty="0" smtClean="0"/>
              <a:t>понял, что… </a:t>
            </a:r>
          </a:p>
          <a:p>
            <a:r>
              <a:rPr lang="ru-RU" dirty="0" smtClean="0"/>
              <a:t> Я попробую… </a:t>
            </a:r>
          </a:p>
          <a:p>
            <a:r>
              <a:rPr lang="ru-RU" dirty="0" smtClean="0"/>
              <a:t>Теперь </a:t>
            </a:r>
            <a:r>
              <a:rPr lang="ru-RU" dirty="0" smtClean="0"/>
              <a:t>я могу… </a:t>
            </a:r>
          </a:p>
          <a:p>
            <a:r>
              <a:rPr lang="ru-RU" dirty="0" smtClean="0"/>
              <a:t>Меня </a:t>
            </a:r>
            <a:r>
              <a:rPr lang="ru-RU" dirty="0" smtClean="0"/>
              <a:t>удивило… </a:t>
            </a:r>
          </a:p>
          <a:p>
            <a:r>
              <a:rPr lang="ru-RU" dirty="0" smtClean="0"/>
              <a:t>Урок </a:t>
            </a:r>
            <a:r>
              <a:rPr lang="ru-RU" dirty="0" smtClean="0"/>
              <a:t>дал мне для жизни… </a:t>
            </a:r>
          </a:p>
          <a:p>
            <a:r>
              <a:rPr lang="ru-RU" dirty="0" smtClean="0"/>
              <a:t>Мне </a:t>
            </a:r>
            <a:r>
              <a:rPr lang="ru-RU" dirty="0" smtClean="0"/>
              <a:t>захотелось… 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836712"/>
            <a:ext cx="7786112" cy="56886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Данная таблица позволяет сделать вывод: различается, прежде всего, деятельность учителя и учащихся на уроке. </a:t>
            </a:r>
            <a:endParaRPr lang="ru-RU" dirty="0" smtClean="0"/>
          </a:p>
          <a:p>
            <a:r>
              <a:rPr lang="ru-RU" dirty="0" smtClean="0"/>
              <a:t>Ученик </a:t>
            </a:r>
            <a:r>
              <a:rPr lang="ru-RU" dirty="0" smtClean="0"/>
              <a:t>из присутствующего и пассивно исполняющего указания учителя на уроке традиционного типа теперь становится главным деятелем.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Нужно, чтобы дети, по возможности, учились самостоятельно, а учитель руководил этим самостоятельным процессом и давал для него материал» – слова К.Д. Ушинского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12776"/>
            <a:ext cx="7848872" cy="4032448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Актуальность приобретают теперь слова Уильяма Уорда: </a:t>
            </a:r>
            <a:endParaRPr lang="ru-RU" sz="3600" dirty="0" smtClean="0"/>
          </a:p>
          <a:p>
            <a:r>
              <a:rPr lang="ru-RU" sz="3600" dirty="0" smtClean="0"/>
              <a:t>«</a:t>
            </a:r>
            <a:r>
              <a:rPr lang="ru-RU" sz="3600" dirty="0" smtClean="0"/>
              <a:t>Посредственный учитель излагает. </a:t>
            </a:r>
            <a:endParaRPr lang="ru-RU" sz="3600" dirty="0" smtClean="0"/>
          </a:p>
          <a:p>
            <a:r>
              <a:rPr lang="ru-RU" sz="3600" dirty="0" smtClean="0"/>
              <a:t>Хороший </a:t>
            </a:r>
            <a:r>
              <a:rPr lang="ru-RU" sz="3600" dirty="0" smtClean="0"/>
              <a:t>учитель объясняет. </a:t>
            </a:r>
            <a:endParaRPr lang="ru-RU" sz="3600" dirty="0" smtClean="0"/>
          </a:p>
          <a:p>
            <a:r>
              <a:rPr lang="ru-RU" sz="3600" dirty="0" smtClean="0"/>
              <a:t>Выдающийся </a:t>
            </a:r>
            <a:r>
              <a:rPr lang="ru-RU" sz="3600" dirty="0" smtClean="0"/>
              <a:t>учитель показывает. </a:t>
            </a:r>
            <a:endParaRPr lang="ru-RU" sz="3600" dirty="0" smtClean="0"/>
          </a:p>
          <a:p>
            <a:r>
              <a:rPr lang="ru-RU" sz="3600" dirty="0" smtClean="0"/>
              <a:t>Великий </a:t>
            </a:r>
            <a:r>
              <a:rPr lang="ru-RU" sz="3600" dirty="0" smtClean="0"/>
              <a:t>учитель вдохновляет».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052736"/>
            <a:ext cx="7272808" cy="55446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Современная жизнь предъявляет к человеку новые требования. Общество нуждается в людях творчески мыслящих, </a:t>
            </a:r>
            <a:r>
              <a:rPr lang="ru-RU" sz="2800" dirty="0" smtClean="0"/>
              <a:t>активных</a:t>
            </a:r>
            <a:r>
              <a:rPr lang="ru-RU" sz="2800" dirty="0" smtClean="0"/>
              <a:t>, умеющих принимать нестандартные решения и нести за них ответственность, а также умеющих осуществлять жизненный выбор. Поэтому основной целью российского образования является </a:t>
            </a:r>
            <a:r>
              <a:rPr lang="ru-RU" sz="2800" dirty="0" smtClean="0"/>
              <a:t>воспитание и развитие ответственного</a:t>
            </a:r>
            <a:r>
              <a:rPr lang="ru-RU" sz="2800" dirty="0" smtClean="0"/>
              <a:t>, творческого, инициативного, компетентного гражданина России</a:t>
            </a:r>
            <a:r>
              <a:rPr lang="ru-RU" sz="2800" dirty="0" smtClean="0"/>
              <a:t>.</a:t>
            </a:r>
            <a:r>
              <a:rPr lang="ru-RU" sz="2600" dirty="0"/>
              <a:t/>
            </a:r>
            <a:br>
              <a:rPr lang="ru-RU" sz="2600" dirty="0"/>
            </a:br>
            <a:endParaRPr lang="ru-RU" sz="26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764704"/>
            <a:ext cx="7498080" cy="4800600"/>
          </a:xfrm>
        </p:spPr>
        <p:txBody>
          <a:bodyPr/>
          <a:lstStyle/>
          <a:p>
            <a:r>
              <a:rPr lang="ru-RU" sz="4800" b="1" i="1" dirty="0" smtClean="0"/>
              <a:t>Важнейшая задача современной системы образования</a:t>
            </a:r>
            <a:r>
              <a:rPr lang="ru-RU" sz="4800" dirty="0" smtClean="0"/>
              <a:t> </a:t>
            </a:r>
            <a:r>
              <a:rPr lang="ru-RU" sz="4800" dirty="0" smtClean="0"/>
              <a:t>– </a:t>
            </a:r>
          </a:p>
          <a:p>
            <a:pPr>
              <a:buNone/>
            </a:pPr>
            <a:r>
              <a:rPr lang="ru-RU" sz="4800" dirty="0" smtClean="0"/>
              <a:t>«</a:t>
            </a:r>
            <a:r>
              <a:rPr lang="ru-RU" sz="4800" dirty="0" smtClean="0"/>
              <a:t>научить учиться».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76672"/>
            <a:ext cx="781807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Каким должен быть современный урок?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447800"/>
            <a:ext cx="7818072" cy="4800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Учитель </a:t>
            </a:r>
            <a:r>
              <a:rPr lang="ru-RU" dirty="0" smtClean="0"/>
              <a:t>должен спланировать свою деятельность и деятельность учащихся, четко сформулировать тему, цель, задачи урока.</a:t>
            </a:r>
          </a:p>
          <a:p>
            <a:pPr lvl="0"/>
            <a:r>
              <a:rPr lang="ru-RU" dirty="0" smtClean="0"/>
              <a:t>Важен результат - формирование УУД.</a:t>
            </a:r>
          </a:p>
          <a:p>
            <a:pPr lvl="0"/>
            <a:r>
              <a:rPr lang="ru-RU" dirty="0" smtClean="0"/>
              <a:t>Урок должен быть проблемным и </a:t>
            </a:r>
            <a:r>
              <a:rPr lang="ru-RU" dirty="0" smtClean="0"/>
              <a:t>развивающим.</a:t>
            </a:r>
            <a:endParaRPr lang="ru-RU" dirty="0" smtClean="0"/>
          </a:p>
          <a:p>
            <a:pPr lvl="0"/>
            <a:r>
              <a:rPr lang="ru-RU" dirty="0" smtClean="0"/>
              <a:t>Учитель организует проблемные и поисковые ситуации, активизирует деятельность учащихся.</a:t>
            </a:r>
          </a:p>
          <a:p>
            <a:pPr lvl="0"/>
            <a:r>
              <a:rPr lang="ru-RU" dirty="0" smtClean="0"/>
              <a:t>Вывод делают сами учащиеся.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Минимум репродукции и максимум творчества и сотворчества.</a:t>
            </a:r>
          </a:p>
          <a:p>
            <a:pPr lvl="0"/>
            <a:r>
              <a:rPr lang="ru-RU" dirty="0" smtClean="0"/>
              <a:t>Время-сбережение и здоровье-сбережение.</a:t>
            </a:r>
          </a:p>
          <a:p>
            <a:pPr lvl="0"/>
            <a:r>
              <a:rPr lang="ru-RU" dirty="0" smtClean="0"/>
              <a:t>В центре внимания урока – дети.</a:t>
            </a:r>
          </a:p>
          <a:p>
            <a:pPr lvl="0"/>
            <a:r>
              <a:rPr lang="ru-RU" dirty="0" smtClean="0"/>
              <a:t>Учет уровня и возможностей </a:t>
            </a:r>
            <a:r>
              <a:rPr lang="ru-RU" dirty="0" smtClean="0"/>
              <a:t>учащихся.</a:t>
            </a:r>
            <a:endParaRPr lang="ru-RU" dirty="0" smtClean="0"/>
          </a:p>
          <a:p>
            <a:pPr lvl="0"/>
            <a:r>
              <a:rPr lang="ru-RU" dirty="0" smtClean="0"/>
              <a:t>Планирование </a:t>
            </a:r>
            <a:r>
              <a:rPr lang="ru-RU" dirty="0" smtClean="0"/>
              <a:t>обратной связи.</a:t>
            </a:r>
          </a:p>
          <a:p>
            <a:pPr lvl="0"/>
            <a:r>
              <a:rPr lang="ru-RU" dirty="0" smtClean="0"/>
              <a:t> Достижение обучающимися способностей эффективно использовать полученные знания и умения в практической </a:t>
            </a:r>
            <a:r>
              <a:rPr lang="ru-RU" dirty="0" smtClean="0"/>
              <a:t>деятельности</a:t>
            </a:r>
            <a:endParaRPr lang="ru-RU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221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Обновляющейся школе требуются </a:t>
            </a:r>
            <a:r>
              <a:rPr lang="ru-RU" dirty="0" smtClean="0"/>
              <a:t> </a:t>
            </a:r>
            <a:r>
              <a:rPr lang="ru-RU" b="1" i="1" dirty="0" smtClean="0"/>
              <a:t>методы обучения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00808"/>
            <a:ext cx="7498080" cy="45845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формировали </a:t>
            </a:r>
            <a:r>
              <a:rPr lang="ru-RU" dirty="0" smtClean="0"/>
              <a:t>бы активную, самостоятельную и инициативную позицию учащихся в учении;</a:t>
            </a:r>
          </a:p>
          <a:p>
            <a:pPr lvl="0"/>
            <a:r>
              <a:rPr lang="ru-RU" dirty="0" smtClean="0"/>
              <a:t>развивали бы в первую очередь </a:t>
            </a:r>
            <a:r>
              <a:rPr lang="ru-RU" dirty="0" err="1" smtClean="0"/>
              <a:t>общеучебные</a:t>
            </a:r>
            <a:r>
              <a:rPr lang="ru-RU" dirty="0" smtClean="0"/>
              <a:t> умения и навыки: исследовательские, рефлексивные, </a:t>
            </a:r>
            <a:r>
              <a:rPr lang="ru-RU" dirty="0" err="1" smtClean="0"/>
              <a:t>самооценочные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формировали бы не просто умения, а компетенции, т.е. умения, </a:t>
            </a:r>
            <a:r>
              <a:rPr lang="ru-RU" dirty="0" smtClean="0"/>
              <a:t>сопряженные </a:t>
            </a:r>
            <a:r>
              <a:rPr lang="ru-RU" dirty="0" smtClean="0"/>
              <a:t>с опытом их применения в практической деятельности;</a:t>
            </a:r>
          </a:p>
          <a:p>
            <a:pPr lvl="0"/>
            <a:r>
              <a:rPr lang="ru-RU" dirty="0" smtClean="0"/>
              <a:t>реализовывали </a:t>
            </a:r>
            <a:r>
              <a:rPr lang="ru-RU" dirty="0" smtClean="0"/>
              <a:t>бы принцип связи обучения с жизнью.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rmAutofit/>
          </a:bodyPr>
          <a:lstStyle/>
          <a:p>
            <a:r>
              <a:rPr lang="ru-RU" sz="3100" b="1" i="1" dirty="0"/>
              <a:t>Наиболее эффективные </a:t>
            </a:r>
            <a:r>
              <a:rPr lang="ru-RU" sz="3100" b="1" i="1" dirty="0" smtClean="0"/>
              <a:t>формы, средства </a:t>
            </a:r>
            <a:r>
              <a:rPr lang="ru-RU" sz="3100" b="1" i="1" dirty="0"/>
              <a:t>обучения на уроках химии в условиях перехода на ФГОС ООО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48880"/>
            <a:ext cx="7901014" cy="4151954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  <a:buNone/>
            </a:pPr>
            <a:endParaRPr lang="ru-RU" sz="1100" b="1" dirty="0" smtClean="0"/>
          </a:p>
          <a:p>
            <a:pPr lvl="0">
              <a:spcBef>
                <a:spcPts val="0"/>
              </a:spcBef>
              <a:buNone/>
            </a:pPr>
            <a:r>
              <a:rPr lang="ru-RU" sz="2800" b="1" dirty="0" smtClean="0"/>
              <a:t>     урок </a:t>
            </a:r>
            <a:r>
              <a:rPr lang="ru-RU" sz="2800" b="1" dirty="0"/>
              <a:t>с использованием деятельностного способа </a:t>
            </a:r>
            <a:r>
              <a:rPr lang="ru-RU" sz="2800" b="1" dirty="0" smtClean="0"/>
              <a:t>обучения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практикум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исследования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конференции 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семинары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дискуссии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>интеллектуальные, деловые и ролевые игры</a:t>
            </a:r>
          </a:p>
        </p:txBody>
      </p:sp>
      <p:pic>
        <p:nvPicPr>
          <p:cNvPr id="12290" name="Picture 2" descr="http://im4-tub-ru.yandex.net/i?id=184239744-7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789040"/>
            <a:ext cx="2143140" cy="207170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/>
              <a:t>Формы деятельности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2800" b="1" dirty="0" smtClean="0"/>
              <a:t>     групповая</a:t>
            </a:r>
            <a:endParaRPr lang="ru-RU" sz="2800" b="1" dirty="0"/>
          </a:p>
          <a:p>
            <a:pPr>
              <a:buNone/>
            </a:pP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> коллективная</a:t>
            </a:r>
            <a:endParaRPr lang="ru-RU" sz="2800" b="1" dirty="0"/>
          </a:p>
        </p:txBody>
      </p:sp>
      <p:pic>
        <p:nvPicPr>
          <p:cNvPr id="19457" name="Picture 1" descr="C:\Documents and Settings\Елена\Мои документы\Мои рисунки\химики\100_1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6832" y="2348880"/>
            <a:ext cx="4484049" cy="33597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052736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Основной формой обучения в основной школе сегодня по-прежнему остаётся традиционный урок. </a:t>
            </a:r>
            <a:endParaRPr lang="ru-RU" sz="3200" dirty="0" smtClean="0"/>
          </a:p>
          <a:p>
            <a:r>
              <a:rPr lang="ru-RU" sz="3200" dirty="0" smtClean="0"/>
              <a:t>Это </a:t>
            </a:r>
            <a:r>
              <a:rPr lang="ru-RU" sz="3200" dirty="0" smtClean="0"/>
              <a:t>объясняется тем, что большая часть учителей – педагоги, не один десяток лет проработавшие в школе, а значит, придерживающиеся традиционной классической методики обучения.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477</TotalTime>
  <Words>650</Words>
  <Application>Microsoft Office PowerPoint</Application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Реализация требований ФГОС на уроках химии </vt:lpstr>
      <vt:lpstr>Слайд 2</vt:lpstr>
      <vt:lpstr>Слайд 3</vt:lpstr>
      <vt:lpstr>Каким должен быть современный урок? </vt:lpstr>
      <vt:lpstr>Слайд 5</vt:lpstr>
      <vt:lpstr>Обновляющейся школе требуются  методы обучения</vt:lpstr>
      <vt:lpstr>Наиболее эффективные формы, средства обучения на уроках химии в условиях перехода на ФГОС ООО </vt:lpstr>
      <vt:lpstr>Формы деятельности</vt:lpstr>
      <vt:lpstr>Слайд 9</vt:lpstr>
      <vt:lpstr>Слайд 10</vt:lpstr>
      <vt:lpstr>Слайд 11</vt:lpstr>
      <vt:lpstr>Слайд 12</vt:lpstr>
      <vt:lpstr>Слайд 13</vt:lpstr>
      <vt:lpstr>Рефлексия - способность человека взглянуть на себя со стороны, проанализировать свои действия и поступки.</vt:lpstr>
      <vt:lpstr>Слайд 15</vt:lpstr>
      <vt:lpstr>Слайд 16</vt:lpstr>
    </vt:vector>
  </TitlesOfParts>
  <Company>Суперхимик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Современный урок в соответствии с требованиями ФГОС</dc:title>
  <dc:creator>Елена</dc:creator>
  <cp:lastModifiedBy>user</cp:lastModifiedBy>
  <cp:revision>12</cp:revision>
  <dcterms:created xsi:type="dcterms:W3CDTF">2014-02-17T15:49:30Z</dcterms:created>
  <dcterms:modified xsi:type="dcterms:W3CDTF">2017-10-30T14:09:31Z</dcterms:modified>
</cp:coreProperties>
</file>