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8029604" cy="3028970"/>
          </a:xfrm>
        </p:spPr>
        <p:txBody>
          <a:bodyPr>
            <a:normAutofit/>
          </a:bodyPr>
          <a:lstStyle/>
          <a:p>
            <a:r>
              <a:rPr lang="ru-RU" dirty="0" smtClean="0"/>
              <a:t>Исследовательская работа по теме</a:t>
            </a:r>
            <a:br>
              <a:rPr lang="ru-RU" dirty="0" smtClean="0"/>
            </a:br>
            <a:r>
              <a:rPr lang="ru-RU" dirty="0" smtClean="0"/>
              <a:t> «Трудовой вклад </a:t>
            </a:r>
            <a:r>
              <a:rPr lang="ru-RU" dirty="0" err="1" smtClean="0"/>
              <a:t>нижнеамурцев</a:t>
            </a:r>
            <a:r>
              <a:rPr lang="ru-RU" dirty="0" smtClean="0"/>
              <a:t> в победу в Великой Отечественной войне»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429000"/>
            <a:ext cx="8429684" cy="3071834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ea typeface="Times New Roman"/>
                <a:cs typeface="Times New Roman"/>
              </a:rPr>
              <a:t>Выполнил: Волков Артем,                                                                             учащийся </a:t>
            </a:r>
            <a:r>
              <a:rPr lang="ru-RU" sz="2400" dirty="0" smtClean="0">
                <a:solidFill>
                  <a:schemeClr val="tx1"/>
                </a:solidFill>
                <a:ea typeface="Times New Roman"/>
                <a:cs typeface="Times New Roman"/>
              </a:rPr>
              <a:t>10 класса</a:t>
            </a:r>
            <a:endParaRPr lang="ru-RU" sz="2400" dirty="0" smtClean="0">
              <a:solidFill>
                <a:schemeClr val="tx1"/>
              </a:solidFill>
              <a:ea typeface="Times New Roman"/>
              <a:cs typeface="Times New Roman"/>
            </a:endParaRPr>
          </a:p>
          <a:p>
            <a:pPr algn="r">
              <a:lnSpc>
                <a:spcPct val="115000"/>
              </a:lnSpc>
            </a:pPr>
            <a:r>
              <a:rPr lang="ru-RU" sz="2400" dirty="0" smtClean="0">
                <a:solidFill>
                  <a:schemeClr val="tx1"/>
                </a:solidFill>
                <a:ea typeface="Times New Roman"/>
                <a:cs typeface="Times New Roman"/>
              </a:rPr>
              <a:t>                                                                    Проверила: Шевцова Ирина Геннадьевна, </a:t>
            </a:r>
          </a:p>
          <a:p>
            <a:pPr algn="r">
              <a:lnSpc>
                <a:spcPct val="115000"/>
              </a:lnSpc>
            </a:pPr>
            <a:r>
              <a:rPr lang="ru-RU" sz="2400" dirty="0" smtClean="0">
                <a:solidFill>
                  <a:schemeClr val="tx1"/>
                </a:solidFill>
                <a:ea typeface="Times New Roman"/>
                <a:cs typeface="Times New Roman"/>
              </a:rPr>
              <a:t>учитель истории</a:t>
            </a:r>
          </a:p>
          <a:p>
            <a:pPr>
              <a:lnSpc>
                <a:spcPct val="115000"/>
              </a:lnSpc>
            </a:pPr>
            <a:r>
              <a:rPr lang="ru-RU" sz="2400" dirty="0" smtClean="0">
                <a:solidFill>
                  <a:schemeClr val="tx1"/>
                </a:solidFill>
                <a:ea typeface="Times New Roman"/>
                <a:cs typeface="Times New Roman"/>
              </a:rPr>
              <a:t>2017 г </a:t>
            </a: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8229600" cy="628654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В 1943 году Николаевская судоверфь приступила к строительству рыболовных судов типа МДС – малых дальневосточных сейнеров. Весной 1944 года она выдала заказчику первую партию таких судов. В следующем году на судоверфи освоили поточно-позиционный метод строительства деревянных корпусов сейнеров. Как признание заслуг предприятия, стало его посещение в августе 1945 года членом Политбюро ЦК ВКП(б), членом Государственного Комитета Обороны А.И. Микояном.</a:t>
            </a:r>
          </a:p>
          <a:p>
            <a:pPr>
              <a:buNone/>
            </a:pPr>
            <a:r>
              <a:rPr lang="ru-RU" dirty="0" smtClean="0"/>
              <a:t>       Нормальное функционирование всех отраслей народного хозяйства напрямую зависело от бесперебойной работы транспорта. Вплоть до 1942 года </a:t>
            </a:r>
            <a:r>
              <a:rPr lang="ru-RU" dirty="0" err="1" smtClean="0"/>
              <a:t>Нижне-Амурское</a:t>
            </a:r>
            <a:r>
              <a:rPr lang="ru-RU" dirty="0" smtClean="0"/>
              <a:t> речное и </a:t>
            </a:r>
            <a:r>
              <a:rPr lang="ru-RU" dirty="0" err="1" smtClean="0"/>
              <a:t>Николаевское-на-Амуре</a:t>
            </a:r>
            <a:r>
              <a:rPr lang="ru-RU" dirty="0" smtClean="0"/>
              <a:t> морское пароходства были задействованы на перевозках сахалинской нефти. В октябре 1942 года вводится в эксплуатацию первая очередь нефтепровода Оха-на-Сахалине – Комсомольск-на-Амуре. В последующие годы речники сосредоточились на снабжении низовий Амура всеми необходимыми грузами, а моряки – на морских каботажных перевозках. О возрастании роли последних свидетельствует открытие в том же октябре 1943 года в поселке Маго морского порта. Море требовало кадров, и в том же году в Николаевске открылся морской техникум, преобразованный в следующем году в морское училище.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600" dirty="0" smtClean="0"/>
              <a:t>В дни Отечественной войны роль местной промышленности возросла как в производстве боевого снаряжения для Красной Армии, так и в выпуске товаров широкого потребления для тружеников тыла. Накануне войны в области действовало два предприятия местной промышленности, в 1944 году уже работало 7 </a:t>
            </a:r>
            <a:r>
              <a:rPr lang="ru-RU" sz="2600" dirty="0" err="1" smtClean="0"/>
              <a:t>райпромкомбинатов</a:t>
            </a:r>
            <a:r>
              <a:rPr lang="ru-RU" sz="2600" dirty="0" smtClean="0"/>
              <a:t> с 35 разнообразными цехами. На сороковые годы пришлось строительство судоверфи и судостроительного завода. На судостроительной верфи гражданские суда переоборудовались в военные тральщики, а в ремонтных мастерских флота делали гранаты-лимонки.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Насколько ценен в эти годы для государства был труд портовиков Николаевска, можно судить по тому, что они, в отличие от остальных жителей города, получали по 600 граммов хлеба в день, а грузчики и вовсе находились на «привилегированном» положении – их хлебная карточка тянула на 800 граммов.</a:t>
            </a:r>
          </a:p>
          <a:p>
            <a:pPr>
              <a:buNone/>
            </a:pPr>
            <a:r>
              <a:rPr lang="ru-RU" dirty="0" smtClean="0"/>
              <a:t>        Из воспоминаний Я.М. Чайка, старшего инженера ОТЗ </a:t>
            </a:r>
            <a:r>
              <a:rPr lang="en-US" dirty="0" smtClean="0"/>
              <a:t>c</a:t>
            </a:r>
            <a:r>
              <a:rPr lang="ru-RU" dirty="0" err="1" smtClean="0"/>
              <a:t>удостроительного</a:t>
            </a:r>
            <a:r>
              <a:rPr lang="ru-RU" dirty="0" smtClean="0"/>
              <a:t> завода г. Николаевска-на-Амуре:</a:t>
            </a:r>
          </a:p>
          <a:p>
            <a:pPr>
              <a:buNone/>
            </a:pPr>
            <a:r>
              <a:rPr lang="ru-RU" dirty="0" smtClean="0"/>
              <a:t>       «Великая Отечественная война застала коллектив завода в пору достройки предприятия, которое уже давно давало продукцию. Взрослые уходили на фронт, их место занимали старики и женщины, юноши и девушки - учащиеся ремесленного училища. В годы войны завод выполнял сложные задачи по ремонту и переоборудованию морских судов. Эти работы осуществлялись в  сухом доке. Правительство проявило немалую заботу об оснащении  предприятия различным оборудованием иностранного  производства - токарным, фрезерным, строгальными, карусельными станками, автотранспортом.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229600" cy="61436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        Чтобы в какой-то степени компенсировать нехватку высококвалифицированных специалистов, вынужденных стать воинами, областной комитет ВКП(б) решил перебазировать ремесленное училище №12 на территорию завода, приблизив таким образом будущих выпускников непосредственно к производству. </a:t>
            </a:r>
          </a:p>
          <a:p>
            <a:pPr>
              <a:buNone/>
            </a:pPr>
            <a:r>
              <a:rPr lang="ru-RU" sz="1600" dirty="0" smtClean="0"/>
              <a:t>        Выполняя это задание, руководство города  переселило  450 будущих судосборщиков, электросварщиков, слесарей, судоремонтников, токарей-универсалов, электриков и столяров из судоремонтных мастерских Амурского речного пароходства в отведенные на территории завода помещения. Это было очень правильное решение: бывшие учащиеся в большинстве своем стали впоследствии кадровыми рабочими - корабелами, многие из них продолжали  долго трудиться на судостроительном заводе и в мирное время. Подготовкой необходимых специалистов в училище занимались опытнейшие мастера, такие как: Дмитрий Порфирьевич Фомин, Иван Васильевич Кузнецов, Михаил Иванович Шатунов, Сергей Дмитриевич  </a:t>
            </a:r>
            <a:r>
              <a:rPr lang="ru-RU" sz="1600" dirty="0" err="1" smtClean="0"/>
              <a:t>Клубиков</a:t>
            </a:r>
            <a:r>
              <a:rPr lang="ru-RU" sz="1600" dirty="0" smtClean="0"/>
              <a:t>. Никогда не забудется та самоотверженность, с какой трудилась молодежь, стремясь всеми силами приблизить победу над фашистскими захватчиками. Юноши и девушки  шли на любую работу, в любое время суток, а, когда было нужно выполнять срочное задание,  не покидали рабочих мест по 10-12 и более часов. Такими были Ольга Приходько, Валя Захарова, Федя Поздняков, Володя Брагин Николай Горячев, Яша Санников, Алексей Терновой, Клава Коростелева, Саша Шаронов Виталий Прудников, Зиновий Долгов, Митя Шумский и многие другие.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2200" dirty="0" smtClean="0"/>
              <a:t>Так, женщины, работающие в морском порту, освоили профессии токарей, слесарей, грузоприемщиков. 18-летняя Валентина Титкова после прихода на лесозавод освоила профессию </a:t>
            </a:r>
            <a:r>
              <a:rPr lang="ru-RU" sz="2200" dirty="0" err="1" smtClean="0"/>
              <a:t>пилорамщика</a:t>
            </a:r>
            <a:r>
              <a:rPr lang="ru-RU" sz="2200" dirty="0" smtClean="0"/>
              <a:t> и выполняла норму на 140%. </a:t>
            </a:r>
          </a:p>
          <a:p>
            <a:pPr>
              <a:buNone/>
            </a:pPr>
            <a:r>
              <a:rPr lang="ru-RU" sz="2200" dirty="0" smtClean="0"/>
              <a:t>      Выражение «единство фронта и тыла» было не пустой фразой. Только за первые два года войны жители Николаевска-на-Амуре внесли в Фонд обороны 5,5 млн. рублей наличными деньгами и 6 млн. рублей – облигациями государственного займа. Сверх того на строительство самолетов и танков </a:t>
            </a:r>
            <a:r>
              <a:rPr lang="ru-RU" sz="2200" dirty="0" err="1" smtClean="0"/>
              <a:t>николаевцы</a:t>
            </a:r>
            <a:r>
              <a:rPr lang="ru-RU" sz="2200" dirty="0" smtClean="0"/>
              <a:t> отчислили 2,5 млн. рублей. Для бойцов Красной Армии было собрано и отправлено на фронт 32 тыс. штук теплых вещей, 40 тонн продуктов и 27 тыс. предметов личного пользования (мыло, махорка, папиросы и т.д.)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Вклад тружеников колхозов в Великую Победу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1600" dirty="0" smtClean="0"/>
              <a:t>Для укрепления трудовой дисциплины постановлением ЦК ВКП(б) и СНК СССР от 27 мая 1939 г. «О мерах охраны общественных земель колхозов от разбазаривания» устанавливался обязательный минимум трудодней для трудоспособных колхозников – 100, 80 и 60 трудодней в год в зависимости от краев и областей.</a:t>
            </a:r>
          </a:p>
          <a:p>
            <a:pPr>
              <a:buNone/>
            </a:pPr>
            <a:r>
              <a:rPr lang="ru-RU" sz="1600" dirty="0" smtClean="0"/>
              <a:t>       По состоянию на 5 марта 1942 года в </a:t>
            </a:r>
            <a:r>
              <a:rPr lang="ru-RU" sz="1600" dirty="0" err="1" smtClean="0"/>
              <a:t>Нижнеамурском</a:t>
            </a:r>
            <a:r>
              <a:rPr lang="ru-RU" sz="1600" dirty="0" smtClean="0"/>
              <a:t> районе было 49 рыболовецких колхозов</a:t>
            </a:r>
          </a:p>
          <a:p>
            <a:pPr>
              <a:buNone/>
            </a:pPr>
            <a:r>
              <a:rPr lang="ru-RU" sz="1600" dirty="0" smtClean="0"/>
              <a:t>        Рыбная промышленность Нижнего Амура, являющаяся основной отраслью хозяйства области, в годы войны почти вдвое увеличила добычу и обработку рыбы. Если в 1941 году было добыто 479 тысяч центнеров рыбы, то в 1943 году - 722 тысячи центнеров. Для воинов действующей армии было собрано и отправлено на фронт 40 тонн индивидуальных подарков, 58 тонн рыбы, 8 тонн мяса, 2 тонны икры и много других продуктов. </a:t>
            </a:r>
          </a:p>
          <a:p>
            <a:pPr>
              <a:buNone/>
            </a:pPr>
            <a:r>
              <a:rPr lang="ru-RU" sz="1600" dirty="0" smtClean="0"/>
              <a:t>        Также, помимо продуктов, колхозы собирали средства на строительство эскадрильи боевых самолетов «Нижне-Амурский колхозник». Например, артель «Новый мир» (село им. Льва Толстого) внёс 29.000 рублей. Колхоз «Красный Октябрь» собрал наличными 14.000 рублей, в колхозе им. Пушкина собрано 16.500 рублей, в артели «Томи» - около 14.000 рублей.</a:t>
            </a:r>
          </a:p>
          <a:p>
            <a:pPr>
              <a:buNone/>
            </a:pPr>
            <a:r>
              <a:rPr lang="ru-RU" sz="1600" dirty="0" smtClean="0"/>
              <a:t>         </a:t>
            </a: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dirty="0" smtClean="0"/>
              <a:t>        Колхозники </a:t>
            </a:r>
            <a:r>
              <a:rPr lang="ru-RU" sz="1800" dirty="0" err="1" smtClean="0"/>
              <a:t>Нижнеамурского</a:t>
            </a:r>
            <a:r>
              <a:rPr lang="ru-RU" sz="1800" dirty="0" smtClean="0"/>
              <a:t> района на свои личные сбережения строили боевые машины. Они вносили деньги, облигации государственных займов в фонд обороны страны.</a:t>
            </a:r>
          </a:p>
          <a:p>
            <a:pPr>
              <a:buNone/>
            </a:pPr>
            <a:r>
              <a:rPr lang="ru-RU" sz="1800" dirty="0" smtClean="0"/>
              <a:t>        Рыболовецкие колхозы </a:t>
            </a:r>
            <a:r>
              <a:rPr lang="ru-RU" sz="1800" dirty="0" err="1" smtClean="0"/>
              <a:t>Нижнеамурского</a:t>
            </a:r>
            <a:r>
              <a:rPr lang="ru-RU" sz="1800" dirty="0" smtClean="0"/>
              <a:t> района собрали 15755 шт. теплых вещей, облигаций на сумму 103888838 рублей, сдали 995120 рублей в фонд обороны, направили 764 посылки на 204810 рублей, сотни тонн рыбы, овощей и продуктов сельского хозяйства.</a:t>
            </a:r>
          </a:p>
          <a:p>
            <a:pPr>
              <a:buNone/>
            </a:pPr>
            <a:r>
              <a:rPr lang="ru-RU" sz="1800" dirty="0" smtClean="0"/>
              <a:t>        Выполняя первомайский приказ И.В. Сталина по сбору денежных средств, теплых вещей, коллективных и индивидуальных посылок колхозники с. </a:t>
            </a:r>
            <a:r>
              <a:rPr lang="ru-RU" sz="1800" dirty="0" err="1" smtClean="0"/>
              <a:t>Нижнее-Пронге</a:t>
            </a:r>
            <a:r>
              <a:rPr lang="ru-RU" sz="1800" dirty="0" smtClean="0"/>
              <a:t> собрали теплых вещей 985 штук, мануфактуры 178 метров, облигаций госзаймов на сумму 102810 рублей, наличными деньгами 55000 рублей, послали в действующую армию 72 посылки на сумму 27720 рублей.</a:t>
            </a:r>
          </a:p>
          <a:p>
            <a:pPr>
              <a:buNone/>
            </a:pPr>
            <a:r>
              <a:rPr lang="ru-RU" sz="1800" dirty="0" smtClean="0"/>
              <a:t>       В своем стремлении помочь Красной армии в борьбе с немецкими захватчиками колхозники показывали образцы трудового энтузиазма.</a:t>
            </a:r>
          </a:p>
          <a:p>
            <a:pPr>
              <a:buNone/>
            </a:pPr>
            <a:r>
              <a:rPr lang="ru-RU" sz="1800" dirty="0" smtClean="0"/>
              <a:t>        Бригада рыбаков-колхозников колхоза «Имени Ленина», как правило, не считаясь с трудностями подледного лова находились на работе по 23 часа в сутки. Бригада Черепанова (колхоз «Волна») работали, не считаясь с отдаленностью от жилья и 45-градусными морозами. Подобных  примеров самоотверженного труда колхозников было много.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«Фронту нужно – сделаем!» – это стало самым популярным выражением среди колхозников. Своим долгом колхозники считали в изобилии дать фронту рыбы, консервов, рыбных пищевых концентратов, используя богатство водоемов Дальнего Востока и полностью перестроив работу на военный лад.</a:t>
            </a:r>
          </a:p>
          <a:p>
            <a:pPr>
              <a:buNone/>
            </a:pPr>
            <a:r>
              <a:rPr lang="ru-RU" sz="2000" dirty="0" smtClean="0"/>
              <a:t>      С первого военного дня и до Великой Победы жители </a:t>
            </a:r>
            <a:r>
              <a:rPr lang="ru-RU" sz="2000" dirty="0" err="1" smtClean="0"/>
              <a:t>Нижнеамурского</a:t>
            </a:r>
            <a:r>
              <a:rPr lang="ru-RU" sz="2000" dirty="0" smtClean="0"/>
              <a:t> района трудились не покладая рук. В глубоком тылу, за тысячи километров от фронта, день и ночь шла напряженная работа во имя Победы. Коммунисты и комсомольцы сел и деревень </a:t>
            </a:r>
            <a:r>
              <a:rPr lang="ru-RU" sz="2000" dirty="0" err="1" smtClean="0"/>
              <a:t>Нижнеамурского</a:t>
            </a:r>
            <a:r>
              <a:rPr lang="ru-RU" sz="2000" dirty="0" smtClean="0"/>
              <a:t> района были впереди фронтовых бригад по добыче рыбы, заготовке древесины и пушнины.</a:t>
            </a:r>
          </a:p>
          <a:p>
            <a:pPr>
              <a:buNone/>
            </a:pPr>
            <a:r>
              <a:rPr lang="ru-RU" sz="2000" dirty="0" smtClean="0"/>
              <a:t>      Женщины, дети, старики, подростки заменили в трудовых рядах своих мужей, отцов и детей, ушедших на фронт.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Трудовой подвиг молодежи в годы войны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8229600" cy="492922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sz="3800" dirty="0" smtClean="0"/>
              <a:t>В целях оказания практической помощи рыбозаводам, колхозам и совхозам в рабочей силе в период рыбной путины и сельскохозяйственных работ путем посылки на работу учащихся, исполнительный комитет областного Совета депутатов трудящихся решил: организовать обучение учащихся 5-10 классов сельскохозяйственным работам и технике обработки рыбы.</a:t>
            </a:r>
          </a:p>
          <a:p>
            <a:pPr>
              <a:buNone/>
            </a:pPr>
            <a:r>
              <a:rPr lang="ru-RU" sz="3800" dirty="0" smtClean="0"/>
              <a:t>       Великая Отечественная война наложила свой суровый отпечаток на жизнь школы, вся работа была перестроена в соответствии с требованиями военной обстановки. Появились новые направления в обучении. Школьники обучались рыбному делу, сельскохозяйственным работам, участвовали в заготовке дров, работали на колхозных полях и рыбозаводах.</a:t>
            </a:r>
          </a:p>
          <a:p>
            <a:pPr>
              <a:buNone/>
            </a:pPr>
            <a:r>
              <a:rPr lang="ru-RU" sz="3800" dirty="0" smtClean="0"/>
              <a:t>       Исполнительный комитет областного Совета депутатов трудящихся организовал обучение учащихся 5-10 классов сельскохозяйственным работам и технике обработки рыбы в неурочное время. Был утвержден контингент учащихся, подлежащих обучению сельскохозяйственным работам в количестве 2310 учеников, а технике обработки рыбы - 2490 учеников.  В пионерских лагерях в близи рыбозавода </a:t>
            </a:r>
            <a:r>
              <a:rPr lang="ru-RU" sz="3800" dirty="0" err="1" smtClean="0"/>
              <a:t>Чныррах</a:t>
            </a:r>
            <a:r>
              <a:rPr lang="ru-RU" sz="3800" dirty="0" smtClean="0"/>
              <a:t> и села </a:t>
            </a:r>
            <a:r>
              <a:rPr lang="ru-RU" sz="3800" dirty="0" err="1" smtClean="0"/>
              <a:t>Пальво</a:t>
            </a:r>
            <a:r>
              <a:rPr lang="ru-RU" sz="3800" dirty="0" smtClean="0"/>
              <a:t> дети занимаются сбором дикорастущих лекарственных растений, оказывают помощь в дни путины.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Большое внимание уделялось подготовке кадров из числа молодежи. Только в ноябре 1941 года в г. Николаевске-на-Амуре на курсах счетоводов обучалось 25 девушек-комсомолок.</a:t>
            </a:r>
          </a:p>
          <a:p>
            <a:pPr>
              <a:buNone/>
            </a:pPr>
            <a:r>
              <a:rPr lang="ru-RU" dirty="0" smtClean="0"/>
              <a:t>      На рыбалках, колхозных полях, золотых приисках, всюду вместе со взрослыми трудились школьники. Газета «Красный маяк» писала, что на осенней путине работали 2500 учащихся, ими было выловлено и сдано в фонд главного командования 10.000 пудов высокосортной рыбы. Комсомольские организации области собрали в 1944 году 971 тысячу рублей на постройку боевой техники для Красной Армии и восстановление пионерского лагеря «Артек». За активное участие в сборе средств комсомольцы и пионеры города Николаевска-на-Амуре получили благодарность Сталина.</a:t>
            </a:r>
          </a:p>
          <a:p>
            <a:pPr>
              <a:buNone/>
            </a:pPr>
            <a:r>
              <a:rPr lang="ru-RU" dirty="0" smtClean="0"/>
              <a:t>      Вместе со взрослыми на путине работали и школьники. Газета «Красный маяк» от 26 мая 1944 года писала:</a:t>
            </a:r>
          </a:p>
          <a:p>
            <a:pPr>
              <a:buNone/>
            </a:pPr>
            <a:r>
              <a:rPr lang="ru-RU" dirty="0" smtClean="0"/>
              <a:t>      «Юные рыбаки области в прошлом году сдали в фонд Главного Командования 2000 пудов рыбы. </a:t>
            </a:r>
          </a:p>
          <a:p>
            <a:pPr>
              <a:buNone/>
            </a:pPr>
            <a:r>
              <a:rPr lang="ru-RU" dirty="0" smtClean="0"/>
              <a:t>       Также энергично работали учащиеся в сельскохозяйственных колхозах, на приисках, на промывке золота и собирая дикоросы в тайге. Они сдали более 13 тысяч килограммов витаминозных дикоросов, необходимых для лечения раненых бойцов и командиров Красной Армии.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ОГЛАВЛЕНИЕ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71612"/>
            <a:ext cx="8258204" cy="45545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1.Введение</a:t>
            </a:r>
          </a:p>
          <a:p>
            <a:pPr>
              <a:buNone/>
            </a:pPr>
            <a:r>
              <a:rPr lang="ru-RU" sz="2400" dirty="0" smtClean="0"/>
              <a:t>2.Основная часть</a:t>
            </a:r>
          </a:p>
          <a:p>
            <a:pPr>
              <a:buNone/>
            </a:pPr>
            <a:r>
              <a:rPr lang="ru-RU" sz="2400" dirty="0" smtClean="0"/>
              <a:t>2.1 Мобилизация сил</a:t>
            </a:r>
          </a:p>
          <a:p>
            <a:pPr>
              <a:buNone/>
            </a:pPr>
            <a:r>
              <a:rPr lang="ru-RU" sz="2400" dirty="0" smtClean="0"/>
              <a:t>2.2 Промышленные предприятия фронту </a:t>
            </a:r>
          </a:p>
          <a:p>
            <a:pPr>
              <a:buNone/>
            </a:pPr>
            <a:r>
              <a:rPr lang="ru-RU" sz="2400" dirty="0" smtClean="0"/>
              <a:t>2.3 Вклад колхозников в Великую Победу</a:t>
            </a:r>
          </a:p>
          <a:p>
            <a:pPr>
              <a:buNone/>
            </a:pPr>
            <a:r>
              <a:rPr lang="ru-RU" sz="2400" dirty="0" smtClean="0"/>
              <a:t>2.4 Трудовой подвиг молодежи в годы войны</a:t>
            </a:r>
          </a:p>
          <a:p>
            <a:pPr>
              <a:buNone/>
            </a:pPr>
            <a:r>
              <a:rPr lang="ru-RU" sz="2400" dirty="0" smtClean="0"/>
              <a:t>3.Заключение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Значительно большую работу обязаны проделать учащиеся в нынешние каникулы. К летним работам они готовились зимой: 2300 школьников обучались рыбному делу, 1325 – полеводству. Часть учащихся займётся золотодобычей и сбором дикоросов». </a:t>
            </a:r>
          </a:p>
          <a:p>
            <a:pPr>
              <a:buNone/>
            </a:pPr>
            <a:r>
              <a:rPr lang="ru-RU" dirty="0" smtClean="0"/>
              <a:t>       Ученица 6-ого класса </a:t>
            </a:r>
            <a:r>
              <a:rPr lang="ru-RU" dirty="0" err="1" smtClean="0"/>
              <a:t>Усыченко</a:t>
            </a:r>
            <a:r>
              <a:rPr lang="ru-RU" dirty="0" smtClean="0"/>
              <a:t> Евгения </a:t>
            </a:r>
            <a:r>
              <a:rPr lang="ru-RU" dirty="0" err="1" smtClean="0"/>
              <a:t>Карповна</a:t>
            </a:r>
            <a:r>
              <a:rPr lang="ru-RU" dirty="0" smtClean="0"/>
              <a:t>   вместе со своими друзьями ходила по городу и выискивала бутылки под горючую смесь, сдавали их на приёмный пункт. Ходили по квартирам и собирали тёплые вещи для бойцов Красной армии (приложение 5).</a:t>
            </a:r>
          </a:p>
          <a:p>
            <a:pPr>
              <a:buNone/>
            </a:pPr>
            <a:r>
              <a:rPr lang="ru-RU" dirty="0" smtClean="0"/>
              <a:t>       В 9-м классе её избирают секретарём школьной комсомольской организации старшеклассников. Вместе с учителями Женя организует старшеклассников на заготовку дров в тайге. А по вечерам вместе с другими школьниками разучивала песни, танцы, потом с концертами выступали перед ранеными, которые лежали в госпитале. </a:t>
            </a:r>
          </a:p>
          <a:p>
            <a:pPr>
              <a:buNone/>
            </a:pPr>
            <a:r>
              <a:rPr lang="ru-RU" dirty="0" smtClean="0"/>
              <a:t>       После окончания войны ей была вручена медаль «За доблестный труд в годы ВОВ», к тому же единственная на Нижнем Амуре, вручённая 16-летней школьнице. </a:t>
            </a:r>
          </a:p>
          <a:p>
            <a:pPr>
              <a:buNone/>
            </a:pPr>
            <a:r>
              <a:rPr lang="ru-RU" dirty="0" smtClean="0"/>
              <a:t>       В этом же году ей вручили вторую медаль «За победу над Японией». Так будучи ещё в стенах школы, она стала обладательницей двух правительственных наград. После войны Женя закончила пединститут и затем преподавала в школе № 1.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 С первого военного дня и до Великой Победы жители </a:t>
            </a:r>
            <a:r>
              <a:rPr lang="ru-RU" sz="2800" dirty="0" err="1" smtClean="0"/>
              <a:t>Нижнеамурского</a:t>
            </a:r>
            <a:r>
              <a:rPr lang="ru-RU" sz="2800" dirty="0" smtClean="0"/>
              <a:t> района трудились не покладая рук. В глубоком тылу, за тысячи километров от фронта, день и ночь шла напряженная работа во имя Победы. Коммунисты и комсомольцы сел и деревень </a:t>
            </a:r>
            <a:r>
              <a:rPr lang="ru-RU" sz="2800" dirty="0" err="1" smtClean="0"/>
              <a:t>Нижнеамурского</a:t>
            </a:r>
            <a:r>
              <a:rPr lang="ru-RU" sz="2800" dirty="0" smtClean="0"/>
              <a:t> района были впереди фронтовых бригад по добыче рыбы, заготовке древесины и пушнины. Женщины, дети, старики, подростки заменили в трудовых рядах своих мужей, отцов и детей, ушедших на фронт.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31910"/>
          </a:xfrm>
        </p:spPr>
        <p:txBody>
          <a:bodyPr>
            <a:no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Заключение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Завершая свое исследование, я могу сделать вывод, что мне удалось добиться поставленной цели и выполнить все задачи.</a:t>
            </a:r>
          </a:p>
          <a:p>
            <a:pPr>
              <a:buNone/>
            </a:pPr>
            <a:r>
              <a:rPr lang="ru-RU" dirty="0" smtClean="0"/>
              <a:t>      В ходе изучения   архивных материалов и исторических воспоминаний  мне удалось проанализировать  вопросы  перестройки экономики страны накануне войны, трудового вклада промышленных предприятий и колхозов Нижнего Амура в победу над фашизмом,  работы в военные годы школьников и молодежи.                        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     Исследование  помогло мне узнать много нового о тружениках тыла: о наших земляках, их жизни и работе в военные годы, позволило   понять судьбы людей, переживших войну. Работа над исследованием  дала возможность получить дополнительные знания о Великой Отечественной войне.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sz="quarter" idx="1"/>
          </p:nvPr>
        </p:nvSpPr>
        <p:spPr>
          <a:xfrm>
            <a:off x="457200" y="357188"/>
            <a:ext cx="8229600" cy="576897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900" dirty="0" smtClean="0"/>
              <a:t>      С каждым годом День Победы становится все более грустным праздником. Уходят ветераны Великой Отечественной войны, труженики тыла. </a:t>
            </a:r>
          </a:p>
          <a:p>
            <a:pPr>
              <a:buNone/>
            </a:pPr>
            <a:r>
              <a:rPr lang="ru-RU" sz="2900" dirty="0" smtClean="0"/>
              <a:t>      27 февраля 2016 года Губернатор Хабаровского края Вячеслав Иванович </a:t>
            </a:r>
            <a:r>
              <a:rPr lang="ru-RU" sz="2900" dirty="0" err="1" smtClean="0"/>
              <a:t>Шпорт</a:t>
            </a:r>
            <a:r>
              <a:rPr lang="ru-RU" sz="2900" dirty="0" smtClean="0"/>
              <a:t> подписал распоряжение о награждении города Николаевска-на-Амуре Почётным знаком Губернатора Хабаровского края "Город трудовой славы". Признан вклад </a:t>
            </a:r>
            <a:r>
              <a:rPr lang="ru-RU" sz="2900" dirty="0" err="1" smtClean="0"/>
              <a:t>нижнеамурцев</a:t>
            </a:r>
            <a:r>
              <a:rPr lang="ru-RU" sz="2900" dirty="0" smtClean="0"/>
              <a:t> в победу в Великой Отечественной войне 1941-1945 годов, в восстановление разрушенного войной народного хозяйства, развитие промышленного и оборонного потенциала России. </a:t>
            </a:r>
          </a:p>
          <a:p>
            <a:pPr>
              <a:buNone/>
            </a:pPr>
            <a:r>
              <a:rPr lang="ru-RU" sz="2900" dirty="0" smtClean="0"/>
              <a:t>      Идут годы, сменяются десятилетия, но героический подвиг нашего народа в Великой Отечественной войне будет передаваться из поколения в поколение и навсегда останется в истории.</a:t>
            </a:r>
          </a:p>
          <a:p>
            <a:pPr>
              <a:buNone/>
            </a:pPr>
            <a:r>
              <a:rPr lang="ru-RU" sz="2900" dirty="0" smtClean="0"/>
              <a:t>      Нельзя предавать забвению память о прошлом. Без памяти прошлого не будет будущего!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    1.Великая Отечественная война: Подвиг народа и уроки истории Хабаровск, 2010.</a:t>
            </a:r>
          </a:p>
          <a:p>
            <a:pPr lvl="0">
              <a:buNone/>
            </a:pPr>
            <a:r>
              <a:rPr lang="ru-RU" dirty="0" smtClean="0"/>
              <a:t>    2.На крайнем Востоке России : страницы истории </a:t>
            </a:r>
            <a:r>
              <a:rPr lang="ru-RU" dirty="0" err="1" smtClean="0"/>
              <a:t>Николаевского-на-Амуре</a:t>
            </a:r>
            <a:r>
              <a:rPr lang="ru-RU" dirty="0" smtClean="0"/>
              <a:t> судостроительного завода. – Николаевск-на-Амуре, 1990. </a:t>
            </a:r>
          </a:p>
          <a:p>
            <a:pPr lvl="0">
              <a:buNone/>
            </a:pPr>
            <a:r>
              <a:rPr lang="ru-RU" dirty="0" smtClean="0"/>
              <a:t>    3.Ковальчук М. А.  Николаевск-на-Амуре  (историческая справка) </a:t>
            </a:r>
          </a:p>
          <a:p>
            <a:pPr lvl="0">
              <a:buNone/>
            </a:pPr>
            <a:r>
              <a:rPr lang="ru-RU" dirty="0" smtClean="0"/>
              <a:t>    4.Юзефов, В. И. Годы и друзья старого Николаевска : сб. очерков и новелл о Николаевске / В. И. Юзефов. – Хабаровск, 2005. </a:t>
            </a:r>
          </a:p>
          <a:p>
            <a:pPr lvl="0">
              <a:buNone/>
            </a:pPr>
            <a:r>
              <a:rPr lang="ru-RU" dirty="0" smtClean="0"/>
              <a:t>    5.Материалы интернета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000132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Введение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600" dirty="0" smtClean="0"/>
              <a:t>        Актуальность данного исследования заключается в том, что для нас, детей </a:t>
            </a:r>
            <a:r>
              <a:rPr lang="en-US" sz="3600" smtClean="0"/>
              <a:t>XXI</a:t>
            </a:r>
            <a:r>
              <a:rPr lang="ru-RU" sz="3600" smtClean="0"/>
              <a:t> </a:t>
            </a:r>
            <a:r>
              <a:rPr lang="ru-RU" sz="3600" dirty="0" smtClean="0"/>
              <a:t>века, Великая Отечественная война - это далекое прошлое. Сегодня за рубежом  стараются фальсифицировать причины, ход и результаты этой войны  и принизить роль  советского народа в Великой победе.  </a:t>
            </a:r>
          </a:p>
          <a:p>
            <a:pPr>
              <a:buNone/>
            </a:pPr>
            <a:r>
              <a:rPr lang="ru-RU" sz="3600" dirty="0" smtClean="0"/>
              <a:t>        Поэтому очень важно, чтобы мы узнали правду  из объективных источников, от самих непосредственных участников войны, которых с каждым днем остается все меньше. Это позволяет вернуться к истокам нашей Великой Победы, осмыслить ее уроки и ценности, сохранить  память о героическом труде наших соотечественников.</a:t>
            </a:r>
          </a:p>
          <a:p>
            <a:pPr>
              <a:buNone/>
            </a:pPr>
            <a:r>
              <a:rPr lang="ru-RU" sz="3600" dirty="0" smtClean="0"/>
              <a:t>        На Нижнем Амуре  не проходили военные действия. Но жители нашего края своим трудом  внесли свой большой вклад в общую победу. Работа в тылу была такой же тяжелой и героической, как и участие солдат в  боевых операциях на фронте. </a:t>
            </a:r>
            <a:r>
              <a:rPr lang="ru-RU" sz="3600" dirty="0" err="1" smtClean="0"/>
              <a:t>Нижнеамурцы</a:t>
            </a:r>
            <a:r>
              <a:rPr lang="ru-RU" sz="3600" dirty="0" smtClean="0"/>
              <a:t> хорошо понимали, что фронту нужны огромные людские и материальные ресурсы, поэтому каждый стремился работать за двоих, не взирая ни на какие трудности.</a:t>
            </a:r>
          </a:p>
          <a:p>
            <a:pPr>
              <a:buNone/>
            </a:pPr>
            <a:r>
              <a:rPr lang="ru-RU" sz="3600" dirty="0" smtClean="0"/>
              <a:t>        С началом войны срочно перестраивалась работа народного хозяйства всей страны. Лозунг военного времени «Всё для фронта – всё для Победы!» требовал полной самоотдачи и огромной работы от каждого гражданина страны. Что дали фронту оставшиеся в тылу? Этот вопрос заинтересовал меня и  я решили исследовать  его более  глубоко.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 Целью </a:t>
            </a:r>
            <a:r>
              <a:rPr lang="ru-RU" dirty="0" smtClean="0"/>
              <a:t>моей работы стало исследование вклада тружеников </a:t>
            </a:r>
            <a:r>
              <a:rPr lang="ru-RU" dirty="0" err="1" smtClean="0"/>
              <a:t>Нижнеамурья</a:t>
            </a:r>
            <a:r>
              <a:rPr lang="ru-RU" dirty="0" smtClean="0"/>
              <a:t> в Победу в Великой Отечественной войне.</a:t>
            </a:r>
          </a:p>
          <a:p>
            <a:pPr>
              <a:buNone/>
            </a:pPr>
            <a:r>
              <a:rPr lang="ru-RU" dirty="0" smtClean="0"/>
              <a:t>     В соответствии с этой целью мною были поставлены следующие </a:t>
            </a:r>
            <a:r>
              <a:rPr lang="ru-RU" b="1" dirty="0" smtClean="0"/>
              <a:t>задачи: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1.Изучить архивные документы  и литературные материалы, содержащие информацию о работе тружеников тыла.</a:t>
            </a:r>
          </a:p>
          <a:p>
            <a:pPr>
              <a:buNone/>
            </a:pPr>
            <a:r>
              <a:rPr lang="ru-RU" dirty="0" smtClean="0"/>
              <a:t>    2. Описать  воспоминания жителей </a:t>
            </a:r>
            <a:r>
              <a:rPr lang="ru-RU" dirty="0" err="1" smtClean="0"/>
              <a:t>Нижнеамурья</a:t>
            </a:r>
            <a:r>
              <a:rPr lang="ru-RU" dirty="0" smtClean="0"/>
              <a:t> о трудовых буднях во время войны.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  Объект исследования: </a:t>
            </a:r>
            <a:r>
              <a:rPr lang="ru-RU" dirty="0" smtClean="0"/>
              <a:t>победа </a:t>
            </a:r>
            <a:r>
              <a:rPr lang="ru-RU" dirty="0" err="1" smtClean="0"/>
              <a:t>нижнеамурцев</a:t>
            </a:r>
            <a:r>
              <a:rPr lang="ru-RU" dirty="0" smtClean="0"/>
              <a:t> в годы Великой Отечественной войны.</a:t>
            </a:r>
          </a:p>
          <a:p>
            <a:pPr>
              <a:buNone/>
            </a:pPr>
            <a:r>
              <a:rPr lang="ru-RU" b="1" dirty="0" smtClean="0"/>
              <a:t>     Предмет исследования</a:t>
            </a:r>
            <a:r>
              <a:rPr lang="ru-RU" dirty="0" smtClean="0"/>
              <a:t>: трудовой вклад </a:t>
            </a:r>
            <a:r>
              <a:rPr lang="ru-RU" dirty="0" err="1" smtClean="0"/>
              <a:t>нижнеамурцев</a:t>
            </a:r>
            <a:r>
              <a:rPr lang="ru-RU" dirty="0" smtClean="0"/>
              <a:t> в  победу в Великой Отечественной войне.</a:t>
            </a:r>
          </a:p>
          <a:p>
            <a:pPr>
              <a:buNone/>
            </a:pPr>
            <a:r>
              <a:rPr lang="ru-RU" b="1" dirty="0" smtClean="0"/>
              <a:t>     Методы исследования: </a:t>
            </a:r>
            <a:r>
              <a:rPr lang="ru-RU" dirty="0" smtClean="0"/>
              <a:t>изучение теории вопроса на основе литературных и документальных источников, воспоминаний участников военного времени.</a:t>
            </a:r>
          </a:p>
          <a:p>
            <a:pPr>
              <a:buNone/>
            </a:pPr>
            <a:r>
              <a:rPr lang="ru-RU" b="1" dirty="0" smtClean="0"/>
              <a:t>     Практическая значимость </a:t>
            </a:r>
            <a:r>
              <a:rPr lang="ru-RU" dirty="0" smtClean="0"/>
              <a:t>полученных результатов</a:t>
            </a:r>
            <a:r>
              <a:rPr lang="ru-RU" b="1" dirty="0" smtClean="0"/>
              <a:t> з</a:t>
            </a:r>
            <a:r>
              <a:rPr lang="ru-RU" dirty="0" smtClean="0"/>
              <a:t>аключается в том, что  материалы исследования могут быть использованы  в процессе:</a:t>
            </a:r>
          </a:p>
          <a:p>
            <a:pPr>
              <a:buNone/>
            </a:pPr>
            <a:r>
              <a:rPr lang="ru-RU" dirty="0" smtClean="0"/>
              <a:t>     - учебной деятельности школьников при подготовке к урокам истории, классным часам;</a:t>
            </a:r>
          </a:p>
          <a:p>
            <a:pPr>
              <a:buNone/>
            </a:pPr>
            <a:r>
              <a:rPr lang="ru-RU" dirty="0" smtClean="0"/>
              <a:t>     - внеклассной (кружковой)  работы по изучению истории края;</a:t>
            </a:r>
          </a:p>
          <a:p>
            <a:pPr>
              <a:buNone/>
            </a:pPr>
            <a:r>
              <a:rPr lang="ru-RU" dirty="0" smtClean="0"/>
              <a:t>     - культурно-социальной работы  (празднование дня Великой Победы, проведение патриотических акций).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pPr lvl="0"/>
            <a:r>
              <a:rPr lang="ru-RU" sz="3600" dirty="0" smtClean="0"/>
              <a:t>Мобилизация сил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800" dirty="0" smtClean="0"/>
              <a:t>Внезапное вторжение Германии на территорию СССР потребовало от Советского правительства быстрых и точных действий. В первую очередь нужно было обеспечить мобилизацию сил на отпор врагу. В день нападения фашистов Президиум Верховного Совета  СССР издал указ о мобилизации военнообязанных 1905-1918 гг. рождения. Вскоре ЦК ВКП(б) и Совет Народных Комисаров СССР принял постановление об утверждении мобилизационного народнохозяйственного плана на четвертый квартал 1941 г., предусматривавшего увеличение производства военной техники и создания крупных предприятий танкостроительной промышленности в Поволжье и на Урале. Обстоятельства заставили Центральный Комитет Коммунистической партии в начале войны разработать развернутую программу перестройки  деятельности и жизни Советской страны на военный лад, которая была изложена в директиве Совнаркома Союза СССР и ЦК ВКП(б) от 29 июня 1941 года партийным, советским организациям прифронтовых областей.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sz="quarter" idx="1"/>
          </p:nvPr>
        </p:nvSpPr>
        <p:spPr>
          <a:xfrm>
            <a:off x="457200" y="428625"/>
            <a:ext cx="8229600" cy="56975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Были намечены основные направления перестройки экономики:</a:t>
            </a:r>
          </a:p>
          <a:p>
            <a:pPr>
              <a:buNone/>
            </a:pPr>
            <a:r>
              <a:rPr lang="ru-RU" sz="2000" dirty="0" smtClean="0"/>
              <a:t>      - эвакуация из прифронтовой полосы на Восток промышленных предприятий, материальных ценностей и людей;</a:t>
            </a:r>
          </a:p>
          <a:p>
            <a:pPr>
              <a:buNone/>
            </a:pPr>
            <a:r>
              <a:rPr lang="ru-RU" sz="2000" dirty="0" smtClean="0"/>
              <a:t>      - переход заводов и фабрик гражданского сектора на выпуск боевой техники;</a:t>
            </a:r>
          </a:p>
          <a:p>
            <a:pPr>
              <a:buNone/>
            </a:pPr>
            <a:r>
              <a:rPr lang="ru-RU" sz="2000" dirty="0" smtClean="0"/>
              <a:t>      - ускоренное строительство новых промышленных объектов.</a:t>
            </a:r>
          </a:p>
          <a:p>
            <a:pPr>
              <a:buNone/>
            </a:pPr>
            <a:r>
              <a:rPr lang="ru-RU" sz="2000" dirty="0" smtClean="0"/>
              <a:t>         Советское правительство и Центральный Комитет партии призывал народ отрешиться от своего настроения и личных желаний, перейти на священную и беспощадную борьбу с врагом, сражаться до последней капли крови, перестраивать на военный лад народное хозяйство, увеличивать выпуск военной продукции. </a:t>
            </a:r>
          </a:p>
          <a:p>
            <a:pPr>
              <a:buNone/>
            </a:pPr>
            <a:r>
              <a:rPr lang="ru-RU" sz="2000" dirty="0" smtClean="0"/>
              <a:t>         Тогда же был сформулирован лозунг: «Все для фронта, все для победы!», который стал девизом жизни советских людей.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Промышленные предприятия фронту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Много сделали </a:t>
            </a:r>
            <a:r>
              <a:rPr lang="ru-RU" dirty="0" err="1" smtClean="0"/>
              <a:t>нижнеамурцы</a:t>
            </a:r>
            <a:r>
              <a:rPr lang="ru-RU" dirty="0" smtClean="0"/>
              <a:t> для оказания помощи фронту. Газета «Красный Маяк» 9 мая 1946 года писала: «За годы войны рабочие, колхозники, интеллигенция внесли в Фонд обороны страны и на строительство боевой техники для Красной Армии 30 млн. 500 тыс. руб. деньгами и 17 млн. 850 тыс. руб. облигациями государственных займов. </a:t>
            </a:r>
          </a:p>
          <a:p>
            <a:pPr>
              <a:buNone/>
            </a:pPr>
            <a:r>
              <a:rPr lang="ru-RU" dirty="0" smtClean="0"/>
              <a:t>        На промышленных предприятиях был установлен 11-часовой рабочий день. Призванных в армию и ушедших на фронт мужчин заменили подростки, женщины и старики. </a:t>
            </a:r>
          </a:p>
          <a:p>
            <a:pPr>
              <a:buNone/>
            </a:pPr>
            <a:r>
              <a:rPr lang="ru-RU" dirty="0" smtClean="0"/>
              <a:t>       Война оказала огромное влияние на экономику Николаевска-на-Амуре и </a:t>
            </a:r>
            <a:r>
              <a:rPr lang="ru-RU" dirty="0" err="1" smtClean="0"/>
              <a:t>Нижне-Амурской</a:t>
            </a:r>
            <a:r>
              <a:rPr lang="ru-RU" dirty="0" smtClean="0"/>
              <a:t> области. В 1943 году в разгар войны завершилось строительство </a:t>
            </a:r>
            <a:r>
              <a:rPr lang="ru-RU" dirty="0" err="1" smtClean="0"/>
              <a:t>Николаевского-на-Амуре</a:t>
            </a:r>
            <a:r>
              <a:rPr lang="ru-RU" dirty="0" smtClean="0"/>
              <a:t> судоремонтного завода. В этом году в строй вступили литейный и корпусно-котельные цехи. Частично станочный парк завода был оборудован за счет поставок по ленд-лизу из США. Первым директором завода стал Петр Васильевич Рукавишников. На следующий год судоремонтники отличились: на заводе была построена первая металлическая баржа грузоподъемностью 500 тонн.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8715436" cy="642942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sz="4200" dirty="0" smtClean="0"/>
              <a:t>В 1942 году на судоверфи Николаевска-на-Амуре выполнялись токарные работы для каравана земснарядов, которые углубляли фарватер Амура для проводки строящихся в Комсомольске-на-Амуре кораблей. За досрочное выполнение задания 33 работника предприятия были награждены правительственными наградами. Среди них Нина Петровна Кузнецова, удостоенная ордена «Знак Почета».          </a:t>
            </a:r>
          </a:p>
          <a:p>
            <a:pPr>
              <a:buNone/>
            </a:pPr>
            <a:r>
              <a:rPr lang="ru-RU" sz="4200" dirty="0" smtClean="0"/>
              <a:t>       В 16 лет пришла на судостроительный завод учиться на токаря Кузнецова Нина.  До станка не дотягивалась, приходилось вставать на ящик.</a:t>
            </a:r>
          </a:p>
          <a:p>
            <a:pPr>
              <a:buNone/>
            </a:pPr>
            <a:r>
              <a:rPr lang="ru-RU" sz="4200" dirty="0" smtClean="0"/>
              <a:t>            Из воспоминаний  Нины Петровны Кузнецовой: «Летом  1942 нас собрали и поставили задачу по выполнению больших работ на   углублении дна Амурского лимана – это было необходимо для перевозки стратегических грузов.  Собрали два каравана (а в караван входили земснаряд, три буксира, две шаланды) и отправили по Амуру.  </a:t>
            </a:r>
          </a:p>
          <a:p>
            <a:pPr>
              <a:buNone/>
            </a:pPr>
            <a:r>
              <a:rPr lang="ru-RU" sz="4200" dirty="0" smtClean="0"/>
              <a:t>         Трудились день и ночь, бывало, в машинном отделении к станку прислонюсь, чуть-чуть подремлю и вновь работа…  К концу навигации планировали завершить работы, а выполнили их намного раньше. Вот тогда и пришли на завод первые правительственные награды военного времени».</a:t>
            </a:r>
          </a:p>
          <a:p>
            <a:pPr>
              <a:buNone/>
            </a:pPr>
            <a:r>
              <a:rPr lang="ru-RU" sz="4200" dirty="0" smtClean="0"/>
              <a:t>         Указом Президиума Верховного Совета СССР от 30.10.1942 года Нина Петровна награждена орденом «Знак Почета» за досрочное выполнение плана по дноуглублению, и было ей всего 18 лет.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158</TotalTime>
  <Words>3180</Words>
  <PresentationFormat>Экран (4:3)</PresentationFormat>
  <Paragraphs>99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Эркер</vt:lpstr>
      <vt:lpstr>Исследовательская работа по теме  «Трудовой вклад нижнеамурцев в победу в Великой Отечественной войне» </vt:lpstr>
      <vt:lpstr>ОГЛАВЛЕНИЕ </vt:lpstr>
      <vt:lpstr>Введение </vt:lpstr>
      <vt:lpstr>Слайд 4</vt:lpstr>
      <vt:lpstr>Слайд 5</vt:lpstr>
      <vt:lpstr>Мобилизация сил</vt:lpstr>
      <vt:lpstr>Слайд 7</vt:lpstr>
      <vt:lpstr>Промышленные предприятия фронту</vt:lpstr>
      <vt:lpstr>Слайд 9</vt:lpstr>
      <vt:lpstr>Слайд 10</vt:lpstr>
      <vt:lpstr>Слайд 11</vt:lpstr>
      <vt:lpstr>Слайд 12</vt:lpstr>
      <vt:lpstr>Слайд 13</vt:lpstr>
      <vt:lpstr>Слайд 14</vt:lpstr>
      <vt:lpstr>Вклад тружеников колхозов в Великую Победу</vt:lpstr>
      <vt:lpstr>Слайд 16</vt:lpstr>
      <vt:lpstr>Слайд 17</vt:lpstr>
      <vt:lpstr>Трудовой подвиг молодежи в годы войны</vt:lpstr>
      <vt:lpstr>Слайд 19</vt:lpstr>
      <vt:lpstr>Слайд 20</vt:lpstr>
      <vt:lpstr>Слайд 21</vt:lpstr>
      <vt:lpstr> Заключение </vt:lpstr>
      <vt:lpstr>Слайд 23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по теме  «Трудовой вклад нижнеамурцев в победу в Великой Отечественной войне» </dc:title>
  <dc:creator>Nikol</dc:creator>
  <cp:lastModifiedBy>ИРА</cp:lastModifiedBy>
  <cp:revision>19</cp:revision>
  <dcterms:created xsi:type="dcterms:W3CDTF">2017-04-06T08:51:12Z</dcterms:created>
  <dcterms:modified xsi:type="dcterms:W3CDTF">2017-10-22T10:53:54Z</dcterms:modified>
</cp:coreProperties>
</file>