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9"/>
  </p:notesMasterIdLst>
  <p:sldIdLst>
    <p:sldId id="256" r:id="rId2"/>
    <p:sldId id="257" r:id="rId3"/>
    <p:sldId id="275" r:id="rId4"/>
    <p:sldId id="276" r:id="rId5"/>
    <p:sldId id="258" r:id="rId6"/>
    <p:sldId id="277" r:id="rId7"/>
    <p:sldId id="278" r:id="rId8"/>
    <p:sldId id="259" r:id="rId9"/>
    <p:sldId id="260" r:id="rId10"/>
    <p:sldId id="261" r:id="rId11"/>
    <p:sldId id="262" r:id="rId12"/>
    <p:sldId id="263" r:id="rId13"/>
    <p:sldId id="265" r:id="rId14"/>
    <p:sldId id="267" r:id="rId15"/>
    <p:sldId id="269" r:id="rId16"/>
    <p:sldId id="270" r:id="rId17"/>
    <p:sldId id="268" r:id="rId18"/>
    <p:sldId id="271" r:id="rId19"/>
    <p:sldId id="279" r:id="rId20"/>
    <p:sldId id="280" r:id="rId21"/>
    <p:sldId id="272" r:id="rId22"/>
    <p:sldId id="281" r:id="rId23"/>
    <p:sldId id="282" r:id="rId24"/>
    <p:sldId id="283" r:id="rId25"/>
    <p:sldId id="284" r:id="rId26"/>
    <p:sldId id="273" r:id="rId27"/>
    <p:sldId id="274" r:id="rId28"/>
  </p:sldIdLst>
  <p:sldSz cx="6840538" cy="504031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338138" indent="1190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677863" indent="2365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017588" indent="3540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357313" indent="4714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8000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071" autoAdjust="0"/>
    <p:restoredTop sz="94667" autoAdjust="0"/>
  </p:normalViewPr>
  <p:slideViewPr>
    <p:cSldViewPr>
      <p:cViewPr>
        <p:scale>
          <a:sx n="66" d="100"/>
          <a:sy n="66" d="100"/>
        </p:scale>
        <p:origin x="-3576" y="-1386"/>
      </p:cViewPr>
      <p:guideLst>
        <p:guide orient="horz" pos="1588"/>
        <p:guide pos="215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92B9277-7DF9-4437-B32A-F01B7B6033E3}" type="datetimeFigureOut">
              <a:rPr lang="ru-RU"/>
              <a:pPr>
                <a:defRPr/>
              </a:pPr>
              <a:t>18.09.2011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03313" y="685800"/>
            <a:ext cx="46513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F401A97-2D82-4523-8E47-206FDD4D22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38138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7786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17588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57313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697057" algn="l" defTabSz="6788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36468" algn="l" defTabSz="6788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75880" algn="l" defTabSz="6788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15291" algn="l" defTabSz="67882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41D8BC-FE51-46C4-9541-716AEAF9FF0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399031" y="1008063"/>
            <a:ext cx="5873742" cy="1344083"/>
          </a:xfrm>
          <a:ln>
            <a:noFill/>
          </a:ln>
        </p:spPr>
        <p:txBody>
          <a:bodyPr tIns="0" rIns="13577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4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399032" y="2372828"/>
            <a:ext cx="5876022" cy="1288080"/>
          </a:xfrm>
        </p:spPr>
        <p:txBody>
          <a:bodyPr lIns="0" rIns="13577"/>
          <a:lstStyle>
            <a:lvl1pPr marL="0" marR="33941" indent="0" algn="r">
              <a:buNone/>
              <a:defRPr>
                <a:solidFill>
                  <a:schemeClr val="tx1"/>
                </a:solidFill>
              </a:defRPr>
            </a:lvl1pPr>
            <a:lvl2pPr marL="339412" indent="0" algn="ctr">
              <a:buNone/>
            </a:lvl2pPr>
            <a:lvl3pPr marL="678823" indent="0" algn="ctr">
              <a:buNone/>
            </a:lvl3pPr>
            <a:lvl4pPr marL="1018234" indent="0" algn="ctr">
              <a:buNone/>
            </a:lvl4pPr>
            <a:lvl5pPr marL="1357645" indent="0" algn="ctr">
              <a:buNone/>
            </a:lvl5pPr>
            <a:lvl6pPr marL="1697057" indent="0" algn="ctr">
              <a:buNone/>
            </a:lvl6pPr>
            <a:lvl7pPr marL="2036468" indent="0" algn="ctr">
              <a:buNone/>
            </a:lvl7pPr>
            <a:lvl8pPr marL="2375880" indent="0" algn="ctr">
              <a:buNone/>
            </a:lvl8pPr>
            <a:lvl9pPr marL="2715291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BA6F3A-E31B-4991-8075-C0F12C738598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B7B03-DA3A-4481-8B6D-8969BBA1F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3D589-0440-4D4F-A64A-B094D1272336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43976-304D-480F-B0CB-5FC5A9EB3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59392" y="672042"/>
            <a:ext cx="1539121" cy="383040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027" y="672042"/>
            <a:ext cx="4503354" cy="383040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4B90A-4349-4891-83F5-3BF41D59114F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56804-F9D3-400A-9AF2-89B166A5CC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BCA9F-963B-4845-A2A6-73579D6EA422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25695-3E1A-416D-9D6C-689CD8F6F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751" y="967744"/>
            <a:ext cx="5814458" cy="1001344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4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6751" y="1987807"/>
            <a:ext cx="5814458" cy="1109569"/>
          </a:xfrm>
        </p:spPr>
        <p:txBody>
          <a:bodyPr lIns="33941" rIns="33941"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ADDAA-D4B0-4195-9BC9-AC7E92D72599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20B48-571E-4C47-BEED-BEFF5D055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028" y="517470"/>
            <a:ext cx="6156484" cy="8400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027" y="1411172"/>
            <a:ext cx="3021238" cy="3259402"/>
          </a:xfrm>
        </p:spPr>
        <p:txBody>
          <a:bodyPr/>
          <a:lstStyle>
            <a:lvl1pPr>
              <a:defRPr sz="19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77275" y="1411172"/>
            <a:ext cx="3021238" cy="3259402"/>
          </a:xfrm>
        </p:spPr>
        <p:txBody>
          <a:bodyPr/>
          <a:lstStyle>
            <a:lvl1pPr>
              <a:defRPr sz="19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6899A-DBCF-4F59-B67A-323802E7F43D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F0574-591F-470E-877D-0C0811D2E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028" y="517470"/>
            <a:ext cx="6156484" cy="840052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026" y="1363520"/>
            <a:ext cx="3022426" cy="484596"/>
          </a:xfrm>
        </p:spPr>
        <p:txBody>
          <a:bodyPr lIns="33941" tIns="0" rIns="33941" bIns="0" anchor="ctr">
            <a:noAutofit/>
          </a:bodyPr>
          <a:lstStyle>
            <a:lvl1pPr marL="0" indent="0">
              <a:buNone/>
              <a:defRPr sz="18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1500" b="1"/>
            </a:lvl2pPr>
            <a:lvl3pPr>
              <a:buNone/>
              <a:defRPr sz="13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74899" y="1366839"/>
            <a:ext cx="3023613" cy="481277"/>
          </a:xfrm>
        </p:spPr>
        <p:txBody>
          <a:bodyPr lIns="33941" tIns="0" rIns="33941" bIns="0" anchor="ctr"/>
          <a:lstStyle>
            <a:lvl1pPr marL="0" indent="0">
              <a:buNone/>
              <a:defRPr sz="18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1500" b="1"/>
            </a:lvl2pPr>
            <a:lvl3pPr>
              <a:buNone/>
              <a:defRPr sz="13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026" y="1848117"/>
            <a:ext cx="3022426" cy="2826429"/>
          </a:xfrm>
        </p:spPr>
        <p:txBody>
          <a:bodyPr tIns="0"/>
          <a:lstStyle>
            <a:lvl1pPr>
              <a:defRPr sz="16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74899" y="1848117"/>
            <a:ext cx="3023613" cy="2826429"/>
          </a:xfrm>
        </p:spPr>
        <p:txBody>
          <a:bodyPr tIns="0"/>
          <a:lstStyle>
            <a:lvl1pPr>
              <a:defRPr sz="1600"/>
            </a:lvl1pPr>
            <a:lvl2pPr>
              <a:defRPr sz="15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D8AB1-24CA-40B0-9A2E-FFCE58F74CC3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FB823-AE76-4D56-936C-282340EF7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026" y="517470"/>
            <a:ext cx="6213489" cy="840052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2165E-1BDC-4715-848B-6FEE4820D1E9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77E31-36DB-424D-95DA-DD75F04B4D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D9B70-07D8-48A7-987C-6BF0DD0A5AE3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652CA-0B19-4882-B97B-0F134081FF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041" y="378024"/>
            <a:ext cx="2052161" cy="854053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1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3041" y="1232077"/>
            <a:ext cx="2052161" cy="3360208"/>
          </a:xfrm>
        </p:spPr>
        <p:txBody>
          <a:bodyPr lIns="13577" rIns="13577"/>
          <a:lstStyle>
            <a:lvl1pPr marL="0" indent="0" algn="l">
              <a:buNone/>
              <a:defRPr sz="1000"/>
            </a:lvl1pPr>
            <a:lvl2pPr indent="0" algn="l">
              <a:buNone/>
              <a:defRPr sz="900"/>
            </a:lvl2pPr>
            <a:lvl3pPr indent="0" algn="l">
              <a:buNone/>
              <a:defRPr sz="800"/>
            </a:lvl3pPr>
            <a:lvl4pPr indent="0" algn="l">
              <a:buNone/>
              <a:defRPr sz="700"/>
            </a:lvl4pPr>
            <a:lvl5pPr indent="0" algn="l">
              <a:buNone/>
              <a:defRPr sz="7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74461" y="1232077"/>
            <a:ext cx="3824051" cy="3360208"/>
          </a:xfrm>
        </p:spPr>
        <p:txBody>
          <a:bodyPr tIns="0"/>
          <a:lstStyle>
            <a:lvl1pPr>
              <a:defRPr sz="2100"/>
            </a:lvl1pPr>
            <a:lvl2pPr>
              <a:defRPr sz="1900"/>
            </a:lvl2pPr>
            <a:lvl3pPr>
              <a:defRPr sz="1800"/>
            </a:lvl3pPr>
            <a:lvl4pPr>
              <a:defRPr sz="1500"/>
            </a:lvl4pPr>
            <a:lvl5pPr>
              <a:defRPr sz="13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0FF54-7646-4B0B-91CC-2A905FA617CD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84406-5DED-44C4-A7E6-F48803753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2368550" y="814388"/>
            <a:ext cx="3932238" cy="3024187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882" tIns="33941" rIns="67882" bIns="3394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5988050" y="3938588"/>
            <a:ext cx="115888" cy="11430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882" tIns="33941" rIns="67882" bIns="33941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6350" y="4275138"/>
            <a:ext cx="6853238" cy="765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882" tIns="33941" rIns="67882" bIns="33941"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3278188" y="4572000"/>
            <a:ext cx="3562350" cy="4683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882" tIns="33941" rIns="67882" bIns="33941"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036" y="865039"/>
            <a:ext cx="1655410" cy="1163152"/>
          </a:xfrm>
        </p:spPr>
        <p:txBody>
          <a:bodyPr lIns="33941" rIns="33941" bIns="33941"/>
          <a:lstStyle>
            <a:lvl1pPr algn="l">
              <a:buNone/>
              <a:defRPr sz="15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036" y="2079024"/>
            <a:ext cx="1653130" cy="1601700"/>
          </a:xfrm>
        </p:spPr>
        <p:txBody>
          <a:bodyPr lIns="47517" rIns="33941"/>
          <a:lstStyle>
            <a:lvl1pPr marL="0" indent="0" algn="l">
              <a:spcBef>
                <a:spcPts val="186"/>
              </a:spcBef>
              <a:buFontTx/>
              <a:buNone/>
              <a:defRPr sz="900"/>
            </a:lvl1pPr>
            <a:lvl2pPr>
              <a:defRPr sz="9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2607688" y="881592"/>
            <a:ext cx="3454472" cy="288978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E0CA1-FD55-4B7E-9526-5EA5A982E8A4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042025" y="4672013"/>
            <a:ext cx="457200" cy="2682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A61F6-AB68-4873-B1DA-0CAC3CC0E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6350" y="-6350"/>
            <a:ext cx="6853238" cy="765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882" tIns="33941" rIns="67882" bIns="33941"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3278188" y="-6350"/>
            <a:ext cx="3562350" cy="4699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67882" tIns="33941" rIns="67882" bIns="33941"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341313" y="517525"/>
            <a:ext cx="6157912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33941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341313" y="1422400"/>
            <a:ext cx="6157912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7882" tIns="33941" rIns="67882" bIns="339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341313" y="4672013"/>
            <a:ext cx="1597025" cy="268287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482B0FCC-0827-46C0-A98C-D3EACA07F37F}" type="datetimeFigureOut">
              <a:rPr lang="ru-RU"/>
              <a:pPr>
                <a:defRPr/>
              </a:pPr>
              <a:t>18.09.2011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1995488" y="4672013"/>
            <a:ext cx="2508250" cy="268287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5927725" y="4672013"/>
            <a:ext cx="571500" cy="268287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9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63F2C11-0750-4465-8A69-D8A62B8F4D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4288" y="149225"/>
            <a:ext cx="6867526" cy="47625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5" r:id="rId2"/>
    <p:sldLayoutId id="2147483877" r:id="rId3"/>
    <p:sldLayoutId id="2147483874" r:id="rId4"/>
    <p:sldLayoutId id="2147483873" r:id="rId5"/>
    <p:sldLayoutId id="2147483872" r:id="rId6"/>
    <p:sldLayoutId id="2147483871" r:id="rId7"/>
    <p:sldLayoutId id="2147483870" r:id="rId8"/>
    <p:sldLayoutId id="2147483878" r:id="rId9"/>
    <p:sldLayoutId id="2147483869" r:id="rId10"/>
    <p:sldLayoutId id="21474838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7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Calibri" pitchFamily="34" charset="0"/>
        </a:defRPr>
      </a:lvl5pPr>
      <a:lvl6pPr marL="339412" algn="l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Calibri" pitchFamily="34" charset="0"/>
        </a:defRPr>
      </a:lvl6pPr>
      <a:lvl7pPr marL="678823" algn="l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Calibri" pitchFamily="34" charset="0"/>
        </a:defRPr>
      </a:lvl7pPr>
      <a:lvl8pPr marL="1018234" algn="l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Calibri" pitchFamily="34" charset="0"/>
        </a:defRPr>
      </a:lvl8pPr>
      <a:lvl9pPr marL="1357645" algn="l" rtl="0" fontAlgn="base">
        <a:spcBef>
          <a:spcPct val="0"/>
        </a:spcBef>
        <a:spcAft>
          <a:spcPct val="0"/>
        </a:spcAft>
        <a:defRPr sz="3700">
          <a:solidFill>
            <a:schemeClr val="tx2"/>
          </a:solidFill>
          <a:latin typeface="Calibri" pitchFamily="34" charset="0"/>
        </a:defRPr>
      </a:lvl9pPr>
    </p:titleStyle>
    <p:bodyStyle>
      <a:lvl1pPr marL="201613" indent="-201613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677863" indent="-182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81063" indent="-153988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084263" indent="-153988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89763" indent="-156130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425528" indent="-135765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2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29175" indent="-135765" algn="l" rtl="0" eaLnBrk="1" latinLnBrk="0" hangingPunct="1">
        <a:spcBef>
          <a:spcPct val="20000"/>
        </a:spcBef>
        <a:buClr>
          <a:schemeClr val="tx2"/>
        </a:buClr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832822" indent="-135765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3941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788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182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5764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6970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3646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3758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1529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8"/>
          <p:cNvSpPr>
            <a:spLocks noGrp="1"/>
          </p:cNvSpPr>
          <p:nvPr>
            <p:ph idx="4294967295"/>
          </p:nvPr>
        </p:nvSpPr>
        <p:spPr>
          <a:xfrm>
            <a:off x="565294" y="1249581"/>
            <a:ext cx="5814458" cy="3329876"/>
          </a:xfrm>
          <a:noFill/>
          <a:scene3d>
            <a:camera prst="orthographicFront"/>
            <a:lightRig rig="threePt" dir="t"/>
          </a:scene3d>
          <a:sp3d/>
        </p:spPr>
        <p:txBody>
          <a:bodyPr>
            <a:normAutofit/>
          </a:bodyPr>
          <a:lstStyle/>
          <a:p>
            <a:pPr marL="202704" indent="-202704" algn="ctr" eaLnBrk="1" hangingPunct="1">
              <a:buFont typeface="Wingdings" pitchFamily="2" charset="2"/>
              <a:buNone/>
              <a:defRPr/>
            </a:pPr>
            <a:endParaRPr lang="ru-RU" sz="3200" b="1" dirty="0" smtClean="0">
              <a:solidFill>
                <a:srgbClr val="17375E"/>
              </a:solidFill>
            </a:endParaRPr>
          </a:p>
          <a:p>
            <a:pPr marL="202704" indent="-202704"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17375E"/>
                </a:solidFill>
              </a:rPr>
              <a:t>Применение алгоритмов, таблиц </a:t>
            </a:r>
          </a:p>
          <a:p>
            <a:pPr marL="202704" indent="-202704" algn="ctr"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solidFill>
                  <a:srgbClr val="17375E"/>
                </a:solidFill>
              </a:rPr>
              <a:t>и схем на уроках русского языка</a:t>
            </a:r>
          </a:p>
          <a:p>
            <a:pPr marL="202704" indent="-202704"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Елена\Desktop\Документы\Documents\Аттестация\картинки\210067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779463" y="773113"/>
            <a:ext cx="5334000" cy="38639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809625" y="830263"/>
            <a:ext cx="52212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7882" tIns="33941" rIns="67882" bIns="33941" anchor="ctr">
            <a:spAutoFit/>
          </a:bodyPr>
          <a:lstStyle/>
          <a:p>
            <a:pPr algn="ctr"/>
            <a:r>
              <a:rPr lang="ru-RU" sz="10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АЛГОРИТМ ПРАВОПИСАНИЯ БЕЗУДАРНЫХ ЛИЧНЫХ ОКОНЧАНИЙ ГЛАГОЛА</a:t>
            </a:r>
            <a:endParaRPr lang="ru-RU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889000" y="1362075"/>
            <a:ext cx="546735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7882" tIns="33941" rIns="67882" bIns="33941" anchor="ctr"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Глагол оканчивается на -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ИТЬ?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defRPr/>
            </a:pPr>
            <a:r>
              <a:rPr lang="ru-RU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</a:t>
            </a:r>
            <a:r>
              <a:rPr lang="ru-RU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 |____________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889000" y="2097088"/>
          <a:ext cx="5062538" cy="774700"/>
        </p:xfrm>
        <a:graphic>
          <a:graphicData uri="http://schemas.openxmlformats.org/drawingml/2006/table">
            <a:tbl>
              <a:tblPr/>
              <a:tblGrid>
                <a:gridCol w="2511761"/>
                <a:gridCol w="2552138"/>
              </a:tblGrid>
              <a:tr h="77471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Пишем окончания 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спряжения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(кроме брить, стелить, зиждиться)</a:t>
                      </a:r>
                    </a:p>
                  </a:txBody>
                  <a:tcPr marL="6691" marR="6691" marT="6570" marB="657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. Глагол входит в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глаголов на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–ЕТЬ 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или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глагола на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-АТЬ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1859C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?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31859C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691" marR="6691" marT="6570" marB="6570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889000" y="2916238"/>
            <a:ext cx="4846638" cy="34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67882" tIns="33941" rIns="67882" bIns="33941" anchor="ctr">
            <a:spAutoFit/>
          </a:bodyPr>
          <a:lstStyle/>
          <a:p>
            <a:pPr algn="just">
              <a:defRPr/>
            </a:pPr>
            <a:r>
              <a:rPr lang="en-US" b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______________|_________________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</a:t>
            </a:r>
            <a:r>
              <a:rPr lang="en-US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889000" y="3419475"/>
          <a:ext cx="5062538" cy="779463"/>
        </p:xfrm>
        <a:graphic>
          <a:graphicData uri="http://schemas.openxmlformats.org/drawingml/2006/table">
            <a:tbl>
              <a:tblPr/>
              <a:tblGrid>
                <a:gridCol w="3609097"/>
                <a:gridCol w="1454802"/>
              </a:tblGrid>
              <a:tr h="7793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 семи глаголах на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-ЕТЬ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и четырех глаголах на </a:t>
                      </a: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-АТЬ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пишем окончания 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спряжения</a:t>
                      </a:r>
                    </a:p>
                  </a:txBody>
                  <a:tcPr marL="6770" marR="6770" marT="6653" marB="6653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Пишем окончания 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</a:t>
                      </a:r>
                      <a:r>
                        <a:rPr kumimoji="0" lang="en-U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спряжения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770" marR="6770" marT="6653" marB="6653" anchor="ctr" horzOverflow="overflow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4294967295"/>
          </p:nvPr>
        </p:nvSpPr>
        <p:spPr>
          <a:xfrm>
            <a:off x="684213" y="403225"/>
            <a:ext cx="6156325" cy="4129088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500" b="1" smtClean="0">
                <a:solidFill>
                  <a:srgbClr val="C00000"/>
                </a:solidFill>
              </a:rPr>
              <a:t>АЛГОРИТМ ПРОВЕРКИ СЛИТНОГО (РАЗДЕЛЬНОГО) НАПИСАНИЯ ПРИСТАВКИ (ПРЕДЛОГА)</a:t>
            </a:r>
          </a:p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900" smtClean="0">
              <a:solidFill>
                <a:srgbClr val="C00000"/>
              </a:solidFill>
            </a:endParaRP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i="1" u="sng" smtClean="0">
                <a:solidFill>
                  <a:srgbClr val="0D0D0D"/>
                </a:solidFill>
              </a:rPr>
              <a:t>1 шаг.</a:t>
            </a:r>
            <a:r>
              <a:rPr lang="ru-RU" sz="1700" smtClean="0">
                <a:solidFill>
                  <a:srgbClr val="0D0D0D"/>
                </a:solidFill>
              </a:rPr>
              <a:t> </a:t>
            </a:r>
            <a:r>
              <a:rPr lang="ru-RU" sz="1700" smtClean="0">
                <a:solidFill>
                  <a:srgbClr val="215968"/>
                </a:solidFill>
              </a:rPr>
              <a:t>Употребляется ли проверяемое слово без предлога (приставки)?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b="1" smtClean="0">
                <a:solidFill>
                  <a:srgbClr val="C00000"/>
                </a:solidFill>
              </a:rPr>
              <a:t>Да</a:t>
            </a:r>
            <a:r>
              <a:rPr lang="en-US" sz="1700" smtClean="0">
                <a:solidFill>
                  <a:srgbClr val="C00000"/>
                </a:solidFill>
              </a:rPr>
              <a:t> </a:t>
            </a:r>
            <a:r>
              <a:rPr lang="en-US" sz="1700" smtClean="0"/>
              <a:t>                                </a:t>
            </a:r>
            <a:r>
              <a:rPr lang="ru-RU" sz="1700" smtClean="0"/>
              <a:t>		|</a:t>
            </a:r>
            <a:r>
              <a:rPr lang="en-US" sz="1700" smtClean="0"/>
              <a:t>           </a:t>
            </a:r>
            <a:r>
              <a:rPr lang="ru-RU" sz="1700" b="1" smtClean="0">
                <a:solidFill>
                  <a:srgbClr val="002060"/>
                </a:solidFill>
              </a:rPr>
              <a:t>Нет</a:t>
            </a:r>
            <a:r>
              <a:rPr lang="ru-RU" sz="1700" smtClean="0"/>
              <a:t>: </a:t>
            </a:r>
            <a:r>
              <a:rPr lang="ru-RU" sz="1700" smtClean="0">
                <a:solidFill>
                  <a:srgbClr val="7030A0"/>
                </a:solidFill>
              </a:rPr>
              <a:t>пиши 							слитно,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rgbClr val="7030A0"/>
                </a:solidFill>
              </a:rPr>
              <a:t>							это приставка.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/>
              <a:t> 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i="1" u="sng" smtClean="0"/>
              <a:t>2 шаг.</a:t>
            </a:r>
            <a:r>
              <a:rPr lang="ru-RU" sz="1700" smtClean="0"/>
              <a:t> </a:t>
            </a:r>
            <a:r>
              <a:rPr lang="ru-RU" sz="1700" smtClean="0">
                <a:solidFill>
                  <a:srgbClr val="215968"/>
                </a:solidFill>
              </a:rPr>
              <a:t>Можно ли вставить вопрос или иное слово?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b="1" smtClean="0">
                <a:solidFill>
                  <a:srgbClr val="C00000"/>
                </a:solidFill>
              </a:rPr>
              <a:t>Да</a:t>
            </a:r>
            <a:r>
              <a:rPr lang="ru-RU" sz="1700" smtClean="0"/>
              <a:t>: </a:t>
            </a:r>
            <a:r>
              <a:rPr lang="ru-RU" sz="1700" smtClean="0">
                <a:solidFill>
                  <a:srgbClr val="CC3300"/>
                </a:solidFill>
              </a:rPr>
              <a:t>пиши раздельно,</a:t>
            </a:r>
            <a:r>
              <a:rPr lang="en-US" sz="1700" smtClean="0">
                <a:solidFill>
                  <a:srgbClr val="CC3300"/>
                </a:solidFill>
              </a:rPr>
              <a:t> </a:t>
            </a:r>
            <a:r>
              <a:rPr lang="en-US" sz="1700" smtClean="0"/>
              <a:t>           </a:t>
            </a:r>
            <a:r>
              <a:rPr lang="ru-RU" sz="1700" smtClean="0"/>
              <a:t>	|</a:t>
            </a:r>
            <a:r>
              <a:rPr lang="en-US" sz="1700" smtClean="0"/>
              <a:t>           </a:t>
            </a:r>
            <a:r>
              <a:rPr lang="ru-RU" sz="1700" b="1" smtClean="0">
                <a:solidFill>
                  <a:srgbClr val="002060"/>
                </a:solidFill>
              </a:rPr>
              <a:t>Нет</a:t>
            </a:r>
            <a:r>
              <a:rPr lang="ru-RU" sz="1700" smtClean="0"/>
              <a:t>: </a:t>
            </a:r>
            <a:r>
              <a:rPr lang="ru-RU" sz="1700" smtClean="0">
                <a:solidFill>
                  <a:srgbClr val="7030A0"/>
                </a:solidFill>
              </a:rPr>
              <a:t>пиши</a:t>
            </a:r>
            <a:r>
              <a:rPr lang="ru-RU" sz="1700" smtClean="0"/>
              <a:t> 							</a:t>
            </a:r>
            <a:r>
              <a:rPr lang="ru-RU" sz="1700" smtClean="0">
                <a:solidFill>
                  <a:srgbClr val="7030A0"/>
                </a:solidFill>
              </a:rPr>
              <a:t>слово, это 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1700" smtClean="0">
                <a:solidFill>
                  <a:srgbClr val="CC3300"/>
                </a:solidFill>
              </a:rPr>
              <a:t>       это предлог</a:t>
            </a:r>
            <a:r>
              <a:rPr lang="en-US" sz="1700" smtClean="0">
                <a:solidFill>
                  <a:srgbClr val="CC3300"/>
                </a:solidFill>
              </a:rPr>
              <a:t> </a:t>
            </a:r>
            <a:r>
              <a:rPr lang="en-US" sz="1700" smtClean="0"/>
              <a:t>                                        </a:t>
            </a:r>
            <a:r>
              <a:rPr lang="ru-RU" sz="1700" smtClean="0"/>
              <a:t> 									</a:t>
            </a:r>
            <a:r>
              <a:rPr lang="ru-RU" sz="1700" smtClean="0">
                <a:solidFill>
                  <a:srgbClr val="7030A0"/>
                </a:solidFill>
              </a:rPr>
              <a:t>приставка.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"/>
            </a:pPr>
            <a:endParaRPr lang="ru-RU" sz="1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87325" y="349250"/>
            <a:ext cx="6499225" cy="795338"/>
          </a:xfrm>
        </p:spPr>
        <p:txBody>
          <a:bodyPr/>
          <a:lstStyle/>
          <a:p>
            <a:pPr algn="ctr" eaLnBrk="1" hangingPunct="1"/>
            <a:r>
              <a:rPr lang="ru-RU" sz="1500" b="1" smtClean="0">
                <a:solidFill>
                  <a:srgbClr val="002060"/>
                </a:solidFill>
              </a:rPr>
              <a:t>Таблица – это определенная группировка, систематизация материала, а не просто зрительное предъявление его</a:t>
            </a:r>
          </a:p>
        </p:txBody>
      </p:sp>
      <p:pic>
        <p:nvPicPr>
          <p:cNvPr id="27650" name="Содержимое 3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03225" y="1355725"/>
            <a:ext cx="6086475" cy="3492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7"/>
          <p:cNvSpPr>
            <a:spLocks noGrp="1"/>
          </p:cNvSpPr>
          <p:nvPr>
            <p:ph type="title" idx="4294967295"/>
          </p:nvPr>
        </p:nvSpPr>
        <p:spPr>
          <a:xfrm>
            <a:off x="1025525" y="204788"/>
            <a:ext cx="5815013" cy="839787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7030A0"/>
                </a:solidFill>
              </a:rPr>
              <a:t>Таблицы-схемы</a:t>
            </a:r>
          </a:p>
        </p:txBody>
      </p:sp>
      <p:pic>
        <p:nvPicPr>
          <p:cNvPr id="28674" name="Содержимое 3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8" y="1144588"/>
            <a:ext cx="6248400" cy="3598862"/>
          </a:xfrm>
        </p:spPr>
      </p:pic>
      <p:sp>
        <p:nvSpPr>
          <p:cNvPr id="5" name="Прямоугольник 4"/>
          <p:cNvSpPr/>
          <p:nvPr/>
        </p:nvSpPr>
        <p:spPr>
          <a:xfrm>
            <a:off x="511175" y="2943225"/>
            <a:ext cx="1131888" cy="13239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882" tIns="33941" rIns="67882" bIns="3394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Содержимое 3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03225" y="827088"/>
            <a:ext cx="6034088" cy="3968750"/>
          </a:xfrm>
        </p:spPr>
      </p:pic>
      <p:sp>
        <p:nvSpPr>
          <p:cNvPr id="5" name="Прямоугольник 4"/>
          <p:cNvSpPr/>
          <p:nvPr/>
        </p:nvSpPr>
        <p:spPr>
          <a:xfrm>
            <a:off x="2881313" y="2890838"/>
            <a:ext cx="808037" cy="900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882" tIns="33941" rIns="67882" bIns="3394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0838" y="773113"/>
            <a:ext cx="6248400" cy="4022725"/>
          </a:xfrm>
        </p:spPr>
      </p:pic>
      <p:sp>
        <p:nvSpPr>
          <p:cNvPr id="5" name="Прямоугольник 4"/>
          <p:cNvSpPr/>
          <p:nvPr/>
        </p:nvSpPr>
        <p:spPr>
          <a:xfrm>
            <a:off x="3367088" y="2308225"/>
            <a:ext cx="484187" cy="7413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882" tIns="33941" rIns="67882" bIns="3394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Содержимое 3" descr="C:\Users\Администратор\Desktop\Школа\русский\Дидактические материалы по русскому языку 5 класс (Львов)\Морфология\Правописание суффиксов чик и щик в именах сущ\18.gif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50838" y="773113"/>
            <a:ext cx="6194425" cy="3811587"/>
          </a:xfrm>
        </p:spPr>
      </p:pic>
      <p:sp>
        <p:nvSpPr>
          <p:cNvPr id="5" name="Прямоугольник 4"/>
          <p:cNvSpPr/>
          <p:nvPr/>
        </p:nvSpPr>
        <p:spPr>
          <a:xfrm>
            <a:off x="565150" y="2520950"/>
            <a:ext cx="862013" cy="63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882" tIns="33941" rIns="67882" bIns="3394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7075" y="1831975"/>
            <a:ext cx="754063" cy="2127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882" tIns="33941" rIns="67882" bIns="3394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683250" y="2414588"/>
            <a:ext cx="322263" cy="3698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882" tIns="33941" rIns="67882" bIns="33941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5"/>
          <p:cNvSpPr>
            <a:spLocks noGrp="1"/>
          </p:cNvSpPr>
          <p:nvPr>
            <p:ph type="title" idx="4294967295"/>
          </p:nvPr>
        </p:nvSpPr>
        <p:spPr>
          <a:xfrm>
            <a:off x="673100" y="296863"/>
            <a:ext cx="5815013" cy="841375"/>
          </a:xfrm>
        </p:spPr>
        <p:txBody>
          <a:bodyPr/>
          <a:lstStyle/>
          <a:p>
            <a:pPr algn="ctr" eaLnBrk="1" hangingPunct="1"/>
            <a:r>
              <a:rPr lang="ru-RU" sz="1900" b="1" smtClean="0">
                <a:solidFill>
                  <a:srgbClr val="7030A0"/>
                </a:solidFill>
              </a:rPr>
              <a:t>Творческая природа языка тесно взаимодействует с творческой природой ученика</a:t>
            </a: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49338" y="1144588"/>
            <a:ext cx="5280025" cy="3651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Содержимое 3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92138" y="827088"/>
            <a:ext cx="6248400" cy="37576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idx="4294967295"/>
          </p:nvPr>
        </p:nvSpPr>
        <p:spPr>
          <a:xfrm>
            <a:off x="403225" y="192088"/>
            <a:ext cx="6156325" cy="4084637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</a:rPr>
              <a:t>Умение грамотно писать и говорить на государственном языке – привилегия любого современного человека, считающего себя образованным. Одно из условий социального заказа общества и государства сегодня – формирование грамотного и образованного выпускника. 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0888" y="2678113"/>
            <a:ext cx="2578100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Содержимое 4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773113"/>
            <a:ext cx="3230562" cy="40227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727075" y="455613"/>
            <a:ext cx="5813425" cy="8413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500" b="1" dirty="0">
                <a:solidFill>
                  <a:srgbClr val="00B0F0"/>
                </a:solidFill>
              </a:rPr>
              <a:t>Способность обучающихся правильно “читать” схему, то есть понимать её смысл, отрабатывается с помощью специальных заданий. </a:t>
            </a:r>
            <a:br>
              <a:rPr lang="ru-RU" sz="1500" b="1" dirty="0">
                <a:solidFill>
                  <a:srgbClr val="00B0F0"/>
                </a:solidFill>
              </a:rPr>
            </a:br>
            <a:endParaRPr lang="ru-RU" sz="1500" b="1" dirty="0">
              <a:solidFill>
                <a:srgbClr val="00B0F0"/>
              </a:solidFill>
            </a:endParaRPr>
          </a:p>
        </p:txBody>
      </p:sp>
      <p:sp>
        <p:nvSpPr>
          <p:cNvPr id="35842" name="Содержимое 2"/>
          <p:cNvSpPr>
            <a:spLocks noGrp="1"/>
          </p:cNvSpPr>
          <p:nvPr>
            <p:ph idx="4294967295"/>
          </p:nvPr>
        </p:nvSpPr>
        <p:spPr>
          <a:xfrm>
            <a:off x="619125" y="1462088"/>
            <a:ext cx="5813425" cy="33289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700" smtClean="0">
                <a:solidFill>
                  <a:srgbClr val="660033"/>
                </a:solidFill>
              </a:rPr>
              <a:t>Внимательно ознакомьтесь со схемой. Попробуйте пересказать её содержание словами.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700" smtClean="0">
                <a:solidFill>
                  <a:srgbClr val="660033"/>
                </a:solidFill>
              </a:rPr>
              <a:t>Подкрепите примерами каждое положение схемы.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700" smtClean="0">
                <a:solidFill>
                  <a:srgbClr val="660033"/>
                </a:solidFill>
              </a:rPr>
              <a:t>Попытайтесь с помощью схемы записать коротко содержание орфографического правила.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700" smtClean="0">
                <a:solidFill>
                  <a:srgbClr val="660033"/>
                </a:solidFill>
              </a:rPr>
              <a:t>Рассмотрите схему. Что нужно знать и уметь, чтобы не делать ошибок на это орфографическое правило? Помогла ли вам ответить на этот вопрос схема?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Char char="v"/>
            </a:pPr>
            <a:r>
              <a:rPr lang="ru-RU" sz="1700" smtClean="0">
                <a:solidFill>
                  <a:srgbClr val="660033"/>
                </a:solidFill>
              </a:rPr>
              <a:t>Какие сведения являются главными для этого орфографического правила? Как они отражены в схеме?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Char char=""/>
            </a:pPr>
            <a:endParaRPr lang="ru-RU" sz="17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1313" y="138113"/>
            <a:ext cx="6499225" cy="423862"/>
          </a:xfrm>
        </p:spPr>
        <p:txBody>
          <a:bodyPr/>
          <a:lstStyle/>
          <a:p>
            <a:pPr algn="ctr" eaLnBrk="1" hangingPunct="1"/>
            <a:r>
              <a:rPr lang="ru-RU" sz="1900" b="1" smtClean="0">
                <a:solidFill>
                  <a:srgbClr val="002060"/>
                </a:solidFill>
              </a:rPr>
              <a:t>Приемы контроля на уроках</a:t>
            </a:r>
          </a:p>
        </p:txBody>
      </p:sp>
      <p:pic>
        <p:nvPicPr>
          <p:cNvPr id="36866" name="Picture 2" descr="C:\Users\Елена\Documents\Отсканировано 24.10.2010 20-42_0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35025" y="720725"/>
            <a:ext cx="4578350" cy="43195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 descr="C:\Users\Елена\Documents\Отсканировано 24.10.2010 20-42_0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481138" y="138113"/>
            <a:ext cx="4040187" cy="1270000"/>
          </a:xfrm>
        </p:spPr>
      </p:pic>
      <p:pic>
        <p:nvPicPr>
          <p:cNvPr id="37890" name="Picture 3" descr="C:\Users\Елена\Documents\Отсканировано 24.10.2010 20-43_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81138" y="1196975"/>
            <a:ext cx="4040187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25525" y="204788"/>
            <a:ext cx="5815013" cy="83978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«Вычитание» ошибок</a:t>
            </a:r>
          </a:p>
        </p:txBody>
      </p:sp>
      <p:pic>
        <p:nvPicPr>
          <p:cNvPr id="38914" name="Picture 2" descr="C:\Users\Елена\Documents\Отсканировано 24.10.2010 20-44_0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038225"/>
            <a:ext cx="6248400" cy="37576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25525" y="204788"/>
            <a:ext cx="5815013" cy="83978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</a:rPr>
              <a:t>«Вычитание» ошибок</a:t>
            </a:r>
            <a:endParaRPr lang="ru-RU" b="1" smtClean="0"/>
          </a:p>
        </p:txBody>
      </p:sp>
      <p:pic>
        <p:nvPicPr>
          <p:cNvPr id="39938" name="Picture 3" descr="C:\Users\Елена\Documents\Отсканировано 24.10.2010 20-45_0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95275" y="1144588"/>
            <a:ext cx="6410325" cy="3651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Содержимое 2"/>
          <p:cNvSpPr>
            <a:spLocks noGrp="1"/>
          </p:cNvSpPr>
          <p:nvPr>
            <p:ph idx="4294967295"/>
          </p:nvPr>
        </p:nvSpPr>
        <p:spPr>
          <a:xfrm>
            <a:off x="457200" y="561975"/>
            <a:ext cx="6156325" cy="1746250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1500" b="1" smtClean="0">
                <a:solidFill>
                  <a:srgbClr val="CC3300"/>
                </a:solidFill>
              </a:rPr>
              <a:t>Указанные выше виды работ формируют у учеников орфографическую грамотность, способствуют формированию прочных навыков грамотного письма, а также дисциплинируют детей, способствуя устойчивости внимания, что немало важно при подготовке к ЕГЭ.</a:t>
            </a:r>
          </a:p>
          <a:p>
            <a:pPr marL="0" indent="0" eaLnBrk="1" hangingPunct="1">
              <a:buFont typeface="Wingdings 2" pitchFamily="18" charset="2"/>
              <a:buChar char=""/>
            </a:pPr>
            <a:endParaRPr lang="ru-RU" smtClean="0"/>
          </a:p>
        </p:txBody>
      </p:sp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2362200"/>
            <a:ext cx="3176587" cy="238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/>
          <p:cNvPicPr>
            <a:picLocks noChangeAspect="1" noChangeArrowheads="1"/>
          </p:cNvPicPr>
          <p:nvPr/>
        </p:nvPicPr>
        <p:blipFill>
          <a:blip r:embed="rId2"/>
          <a:srcRect b="11171"/>
          <a:stretch>
            <a:fillRect/>
          </a:stretch>
        </p:blipFill>
        <p:spPr bwMode="auto">
          <a:xfrm>
            <a:off x="2289175" y="2149475"/>
            <a:ext cx="2300288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Заголовок 4"/>
          <p:cNvSpPr>
            <a:spLocks noGrp="1"/>
          </p:cNvSpPr>
          <p:nvPr>
            <p:ph type="title" idx="4294967295"/>
          </p:nvPr>
        </p:nvSpPr>
        <p:spPr>
          <a:xfrm>
            <a:off x="619125" y="827088"/>
            <a:ext cx="5813425" cy="839787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800000"/>
                </a:solidFill>
              </a:rPr>
              <a:t>Благодарю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idx="4294967295"/>
          </p:nvPr>
        </p:nvSpPr>
        <p:spPr>
          <a:xfrm>
            <a:off x="341313" y="349250"/>
            <a:ext cx="6499225" cy="1112838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mtClean="0">
                <a:solidFill>
                  <a:srgbClr val="800000"/>
                </a:solidFill>
              </a:rPr>
              <a:t>Глагол </a:t>
            </a:r>
            <a:r>
              <a:rPr lang="ru-RU" b="1" i="1" smtClean="0">
                <a:solidFill>
                  <a:srgbClr val="0070C0"/>
                </a:solidFill>
              </a:rPr>
              <a:t>учиться</a:t>
            </a:r>
            <a:r>
              <a:rPr lang="ru-RU" i="1" smtClean="0">
                <a:solidFill>
                  <a:srgbClr val="800000"/>
                </a:solidFill>
              </a:rPr>
              <a:t> </a:t>
            </a:r>
            <a:r>
              <a:rPr lang="ru-RU" smtClean="0">
                <a:solidFill>
                  <a:srgbClr val="800000"/>
                </a:solidFill>
              </a:rPr>
              <a:t>не случайно имеет в русском языке значение </a:t>
            </a:r>
            <a:r>
              <a:rPr lang="ru-RU" b="1" smtClean="0">
                <a:solidFill>
                  <a:srgbClr val="0070C0"/>
                </a:solidFill>
              </a:rPr>
              <a:t>«учить себя».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225" y="1196975"/>
            <a:ext cx="6086475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4294967295"/>
          </p:nvPr>
        </p:nvSpPr>
        <p:spPr>
          <a:xfrm>
            <a:off x="341313" y="561975"/>
            <a:ext cx="6499225" cy="127158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00B050"/>
                </a:solidFill>
              </a:rPr>
              <a:t>Одни дети пишут грамотно, а другие нет, несмотря на одинаковые условия обучения русскому языку. Почему так? 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1013" y="1568450"/>
            <a:ext cx="3419475" cy="306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20838"/>
            <a:ext cx="2962275" cy="3225800"/>
          </a:xfrm>
        </p:spPr>
      </p:pic>
      <p:pic>
        <p:nvPicPr>
          <p:cNvPr id="19458" name="Picture 6"/>
          <p:cNvPicPr>
            <a:picLocks noChangeAspect="1" noChangeArrowheads="1"/>
          </p:cNvPicPr>
          <p:nvPr/>
        </p:nvPicPr>
        <p:blipFill>
          <a:blip r:embed="rId3"/>
          <a:srcRect b="7095"/>
          <a:stretch>
            <a:fillRect/>
          </a:stretch>
        </p:blipFill>
        <p:spPr bwMode="auto">
          <a:xfrm>
            <a:off x="3259138" y="1090613"/>
            <a:ext cx="3338512" cy="381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4659313" y="2784475"/>
            <a:ext cx="1724025" cy="1208088"/>
          </a:xfrm>
          <a:prstGeom prst="rect">
            <a:avLst/>
          </a:prstGeom>
        </p:spPr>
        <p:txBody>
          <a:bodyPr lIns="67882" tIns="33941" rIns="67882" bIns="33941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Я написал сто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раз слово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«шел» и </a:t>
            </a:r>
            <a:r>
              <a:rPr lang="ru-RU" b="1" u="sng" dirty="0">
                <a:solidFill>
                  <a:srgbClr val="FF0000"/>
                </a:solidFill>
                <a:latin typeface="+mn-lt"/>
                <a:cs typeface="+mn-cs"/>
              </a:rPr>
              <a:t>ушол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+mn-lt"/>
                <a:cs typeface="+mn-cs"/>
              </a:rPr>
              <a:t>домой</a:t>
            </a:r>
          </a:p>
        </p:txBody>
      </p:sp>
      <p:sp>
        <p:nvSpPr>
          <p:cNvPr id="19460" name="Прямоугольник 9"/>
          <p:cNvSpPr>
            <a:spLocks noChangeArrowheads="1"/>
          </p:cNvSpPr>
          <p:nvPr/>
        </p:nvSpPr>
        <p:spPr bwMode="auto">
          <a:xfrm>
            <a:off x="673100" y="561975"/>
            <a:ext cx="5440363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7882" tIns="33941" rIns="67882" bIns="33941">
            <a:spAutoFit/>
          </a:bodyPr>
          <a:lstStyle/>
          <a:p>
            <a:pPr algn="ctr"/>
            <a:r>
              <a:rPr lang="ru-RU" b="1">
                <a:solidFill>
                  <a:srgbClr val="FF0000"/>
                </a:solidFill>
                <a:latin typeface="Franklin Gothic Book"/>
              </a:rPr>
              <a:t>Общепринятым является мнение о том, что формированию практической грамотности способствует, прежде всего, письмо.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4294967295"/>
          </p:nvPr>
        </p:nvSpPr>
        <p:spPr>
          <a:xfrm>
            <a:off x="341313" y="192088"/>
            <a:ext cx="6499225" cy="739775"/>
          </a:xfrm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rgbClr val="376092"/>
                </a:solidFill>
              </a:rPr>
              <a:t>Как ученики учат дома теоретический материал?</a:t>
            </a:r>
          </a:p>
        </p:txBody>
      </p:sp>
      <p:pic>
        <p:nvPicPr>
          <p:cNvPr id="20482" name="Picture 2" descr="C:\Users\Елена\Desktop\Документы\Documents\Аттестация\картинки\p9__1__ur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1013" y="1038225"/>
            <a:ext cx="3230562" cy="372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1313" y="192088"/>
            <a:ext cx="6499225" cy="615950"/>
          </a:xfrm>
        </p:spPr>
        <p:txBody>
          <a:bodyPr/>
          <a:lstStyle/>
          <a:p>
            <a:pPr algn="ctr" eaLnBrk="1" hangingPunct="1"/>
            <a:r>
              <a:rPr lang="ru-RU" sz="1900" b="1" smtClean="0">
                <a:solidFill>
                  <a:srgbClr val="660033"/>
                </a:solidFill>
              </a:rPr>
              <a:t>Результаты психолого-педагогической диагностики учащихся 5 класса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325" y="879475"/>
            <a:ext cx="64389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41313" y="336550"/>
            <a:ext cx="6499225" cy="966788"/>
          </a:xfrm>
        </p:spPr>
        <p:txBody>
          <a:bodyPr/>
          <a:lstStyle/>
          <a:p>
            <a:pPr algn="ctr" eaLnBrk="1" hangingPunct="1"/>
            <a:r>
              <a:rPr lang="ru-RU" sz="2200" b="1" smtClean="0">
                <a:solidFill>
                  <a:srgbClr val="0070C0"/>
                </a:solidFill>
              </a:rPr>
              <a:t>Знание правил и умение их применять в практической деятельности – не одно и то же. </a:t>
            </a:r>
          </a:p>
        </p:txBody>
      </p:sp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225" y="1355725"/>
            <a:ext cx="60864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4294967295"/>
          </p:nvPr>
        </p:nvSpPr>
        <p:spPr>
          <a:xfrm>
            <a:off x="684213" y="244475"/>
            <a:ext cx="6156325" cy="1058863"/>
          </a:xfrm>
        </p:spPr>
        <p:txBody>
          <a:bodyPr anchor="ctr"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1700" smtClean="0">
              <a:solidFill>
                <a:srgbClr val="4A452A"/>
              </a:solidFill>
            </a:endParaRPr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 typeface="Wingdings 2" pitchFamily="18" charset="2"/>
              <a:buNone/>
            </a:pPr>
            <a:r>
              <a:rPr lang="ru-RU" sz="1700" b="1" smtClean="0">
                <a:solidFill>
                  <a:srgbClr val="800000"/>
                </a:solidFill>
              </a:rPr>
              <a:t>При изучении языка надо исходить не только из абстрактно-грамматической оболочки слова, но также из конкретно-образного восприятия</a:t>
            </a:r>
          </a:p>
        </p:txBody>
      </p:sp>
      <p:pic>
        <p:nvPicPr>
          <p:cNvPr id="23554" name="Picture 2" descr="C:\Users\Елена\Desktop\Документы\Documents\Аттестация\картинки\bystroe_chtenie_i_eydetika_20152768_1_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8" y="1462088"/>
            <a:ext cx="3286125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9013" y="1514475"/>
            <a:ext cx="3097212" cy="250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460</TotalTime>
  <Words>361</Words>
  <Application>Microsoft Office PowerPoint</Application>
  <PresentationFormat>Произвольный</PresentationFormat>
  <Paragraphs>51</Paragraphs>
  <Slides>27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27</vt:i4>
      </vt:variant>
    </vt:vector>
  </HeadingPairs>
  <TitlesOfParts>
    <vt:vector size="38" baseType="lpstr">
      <vt:lpstr>Arial</vt:lpstr>
      <vt:lpstr>Calibri</vt:lpstr>
      <vt:lpstr>Constantia</vt:lpstr>
      <vt:lpstr>Wingdings 2</vt:lpstr>
      <vt:lpstr>Wingdings</vt:lpstr>
      <vt:lpstr>Franklin Gothic Book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Результаты психолого-педагогической диагностики учащихся 5 класса</vt:lpstr>
      <vt:lpstr>Знание правил и умение их применять в практической деятельности – не одно и то же. </vt:lpstr>
      <vt:lpstr>Слайд 9</vt:lpstr>
      <vt:lpstr>Слайд 10</vt:lpstr>
      <vt:lpstr>Слайд 11</vt:lpstr>
      <vt:lpstr>Слайд 12</vt:lpstr>
      <vt:lpstr>Таблица – это определенная группировка, систематизация материала, а не просто зрительное предъявление его</vt:lpstr>
      <vt:lpstr>Таблицы-схемы</vt:lpstr>
      <vt:lpstr>Слайд 15</vt:lpstr>
      <vt:lpstr>Слайд 16</vt:lpstr>
      <vt:lpstr>Слайд 17</vt:lpstr>
      <vt:lpstr>Творческая природа языка тесно взаимодействует с творческой природой ученика</vt:lpstr>
      <vt:lpstr>Слайд 19</vt:lpstr>
      <vt:lpstr>Слайд 20</vt:lpstr>
      <vt:lpstr>Способность обучающихся правильно “читать” схему, то есть понимать её смысл, отрабатывается с помощью специальных заданий.  </vt:lpstr>
      <vt:lpstr>Приемы контроля на уроках</vt:lpstr>
      <vt:lpstr>Слайд 23</vt:lpstr>
      <vt:lpstr>«Вычитание» ошибок</vt:lpstr>
      <vt:lpstr>«Вычитание» ошибок</vt:lpstr>
      <vt:lpstr>Слайд 26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Глушенко Елена Николаевна, учитель русского языка и литературы, МОУ СОШ № 14 с. Орловки буденновского района</dc:title>
  <dc:creator>Елена</dc:creator>
  <cp:lastModifiedBy>Алла</cp:lastModifiedBy>
  <cp:revision>53</cp:revision>
  <dcterms:created xsi:type="dcterms:W3CDTF">2010-10-14T17:35:53Z</dcterms:created>
  <dcterms:modified xsi:type="dcterms:W3CDTF">2011-09-18T08:30:08Z</dcterms:modified>
</cp:coreProperties>
</file>