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312" r:id="rId3"/>
    <p:sldId id="284" r:id="rId4"/>
    <p:sldId id="286" r:id="rId5"/>
    <p:sldId id="287" r:id="rId6"/>
    <p:sldId id="310" r:id="rId7"/>
    <p:sldId id="313" r:id="rId8"/>
    <p:sldId id="314" r:id="rId9"/>
    <p:sldId id="315" r:id="rId10"/>
    <p:sldId id="311" r:id="rId11"/>
    <p:sldId id="257" r:id="rId12"/>
    <p:sldId id="318" r:id="rId13"/>
    <p:sldId id="320" r:id="rId14"/>
    <p:sldId id="319" r:id="rId15"/>
    <p:sldId id="258" r:id="rId16"/>
    <p:sldId id="261" r:id="rId17"/>
    <p:sldId id="317" r:id="rId18"/>
    <p:sldId id="256" r:id="rId19"/>
    <p:sldId id="283" r:id="rId20"/>
    <p:sldId id="31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44" y="-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2E2FA-FFB2-4969-8EF0-D5358E151431}" type="datetimeFigureOut">
              <a:rPr lang="ru-RU" smtClean="0"/>
              <a:pPr/>
              <a:t>07.01.2020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3A7032-F9AF-4582-993A-D587ADA35E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i.artfile.me/wallpaper/12-12-2015/2880x1800/korabli-podvodnye-lodki-voda-995687.jpg"/>
          <p:cNvPicPr>
            <a:picLocks noChangeAspect="1" noChangeArrowheads="1"/>
          </p:cNvPicPr>
          <p:nvPr/>
        </p:nvPicPr>
        <p:blipFill>
          <a:blip r:embed="rId2" cstate="print">
            <a:lum bright="20000"/>
          </a:blip>
          <a:srcRect/>
          <a:stretch>
            <a:fillRect/>
          </a:stretch>
        </p:blipFill>
        <p:spPr bwMode="auto">
          <a:xfrm>
            <a:off x="1" y="-24"/>
            <a:ext cx="9143999" cy="6858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57290" y="928670"/>
            <a:ext cx="7143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ГЕРОИ РОССИИ</a:t>
            </a:r>
            <a:endParaRPr lang="ru-RU" sz="6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-3398" y="5018663"/>
            <a:ext cx="6589966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Выполнил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Лукаш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Алина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ученица 9 класса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 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МАОУ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ООШ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п.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Кострово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   Калининградская обл.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gandex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396413" cy="69738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282" y="285728"/>
            <a:ext cx="892971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Поэтому так важно, чтоб у руля современных военных кораблей были настояние герои, как Зайцев Анатолий Григорьевич.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6" descr="Зайцев Анатолий Григорье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1812022"/>
            <a:ext cx="3667134" cy="5045978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4357686" y="2643182"/>
            <a:ext cx="478631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Зайцев Анатолий Григорьевич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Герой Российской Федерации (1993), капитан 1 ранга, подводник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i.mycdn.me/i?r=AzEPZsRbOZEKgBhR0XGMT1RkuLVBjfHWu0StLSoC5deFCKaKTM5SRkZCeTgDn6uOyic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4" descr="https://flot.com/publications/books/shelf/motherlandsons/images/1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38126"/>
            <a:ext cx="1857388" cy="24889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714612" y="500042"/>
            <a:ext cx="57864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Родился 15 февраля 1945 г. в 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Клинцах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Брянской области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5720" y="3143248"/>
            <a:ext cx="8501122" cy="27084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400" dirty="0" smtClean="0">
                <a:latin typeface="Times New Roman" pitchFamily="18" charset="0"/>
                <a:cs typeface="Times New Roman" pitchFamily="18" charset="0"/>
              </a:rPr>
              <a:t>В 1964 г. окончил 11 классов средней школы в Хабаровске. В том же году призван на срочную службу в Военно-Морской Флот. Службу начинал матросом учебного отряда во Владивостоке.</a:t>
            </a:r>
            <a:endParaRPr lang="ru-RU" sz="3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https://media.tvzvezda.ru/storage/mil_ru/original/2019/03/18/fd4986f9cc6b49e4b1da76d737530166.jpeg"/>
          <p:cNvPicPr>
            <a:picLocks noChangeAspect="1" noChangeArrowheads="1"/>
          </p:cNvPicPr>
          <p:nvPr/>
        </p:nvPicPr>
        <p:blipFill>
          <a:blip r:embed="rId2">
            <a:lum bright="61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892971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1965 г. поступил в Высшее военно-морское училище имени С.О.Макарова. Окончил училище с отличием в 1970 г. Воспользовавшись правом выбора места службы, выбрал Камчатку – атомную подводную лодку стратегического назначения К-399, которая только-только пришла 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Вилючинск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завода. Был назначен командиром электронавигационной группы на первую на Тихоокеанском флоте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проекта 667А К-399 (командир – капитан 1 ранга А.П. Катышев).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https://pochta-polevaya.ru/content/i/12465/1268831011_667au-nalim_1-622x26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42976" y="3947213"/>
            <a:ext cx="6715172" cy="283937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1" descr="0000e34c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828213" cy="6945313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1502" y="230945"/>
            <a:ext cx="9644034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Вот как вспоминает Зайцев о тех годах: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– Мне повезло: корабль проходил государственные и ходовые испытания, и я, молодой лейтенант, командир электронавигационной группы, с первых месяцев офицерской службы прошёл хорошую школу. Становление шло ускоренными темпами и под руководством опытных подводников. До сих пор помню ракетные стрельбы одновременно четырьмя ракетами. Я обеспечивал точность их попадания на боевое поле. Стрельбы прошли великолепно, и служба сразу наладилась. В декабре 1972 года экипаж был награждён Вымпелом министра обороны СССР «За мужество и воинскую доблесть». По тем временам это была высокая честь.</a:t>
            </a:r>
            <a:endParaRPr lang="ru-RU" sz="3000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submariners.ru/upload/iblock/05c/05ca68c22c228462f2b2878e8952df4f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-32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7154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Через четыре года после окончания училища старший лейтенант Зайцев уже был назначен помощником, а ещё через два года – старшим помощником командира АПЛ К-451. Это тоже был новый корабль, вступивший в строй в 1973 году. 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1974–1976 гг. – помощник командира, в 1976–1978 гг. — старший помощник командира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пл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проекта 667-АУ К-456. К этому времени имел свыше 10 боевых служб и богатый опыт управления кораблями этих проектов.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deepstorm.ru/DeepStorm.files/45-92/nbrs/667A/k444/image001.jpg"/>
          <p:cNvPicPr>
            <a:picLocks noChangeAspect="1" noChangeArrowheads="1"/>
          </p:cNvPicPr>
          <p:nvPr/>
        </p:nvPicPr>
        <p:blipFill>
          <a:blip r:embed="rId3"/>
          <a:srcRect t="16226" b="29687"/>
          <a:stretch>
            <a:fillRect/>
          </a:stretch>
        </p:blipFill>
        <p:spPr bwMode="auto">
          <a:xfrm>
            <a:off x="1714480" y="4286256"/>
            <a:ext cx="6096000" cy="21431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ttp://www.submariners.ru/upload/iblock/05c/05ca68c22c228462f2b2878e8952df4f.JPG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159507"/>
            <a:ext cx="914403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После окончания в 1978 году Высших специальных офицерских классов ВМФ Анатолий Зайцев готовился вернуться на Тихоокеанский флот, чтобы принять родную К-399. К тому времени он имел более десяти боевых служб, и вопрос о назначении его командиром был практически решён. Но тут произошёл резкий поворот: офицеру предложили возглавить экипаж строящейся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сверхглубоководной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АПЛ. С тех пор по 1987 год Зайцев занимался сначала строительством, а потом последовательными испытаниями новой подводной лодки. </a:t>
            </a:r>
          </a:p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Параллельно с испытаниями окончил заочное отделение Военно-морской академии имени А.А.Гречко.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http://itd1.mycdn.me/image?id=812934046298&amp;t=20&amp;plc=WEB&amp;tkn=*Quy0bOSZ-UUb6_b2m0Ryb0ABKss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-24"/>
            <a:ext cx="9144000" cy="6858024"/>
          </a:xfrm>
          <a:prstGeom prst="rect">
            <a:avLst/>
          </a:prstGeom>
          <a:noFill/>
        </p:spPr>
      </p:pic>
      <p:sp>
        <p:nvSpPr>
          <p:cNvPr id="23" name="Прямоугольник 22"/>
          <p:cNvSpPr/>
          <p:nvPr/>
        </p:nvSpPr>
        <p:spPr>
          <a:xfrm>
            <a:off x="71438" y="49106"/>
            <a:ext cx="925309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ходе проведения испытаний экипаж подводной лодки приобрел значительный опыт в обслуживании технических средств в сложных морских условиях во взаимодействии с разнородными силами ВМФ. Затем проходил службу в группе специалистов по освоению глубоководной техники. </a:t>
            </a:r>
            <a:endParaRPr lang="ru-RU" sz="2800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35718" y="2295875"/>
            <a:ext cx="928880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был длительный процесс, на корабле внедрялось очень много новейшей техники, – рассказывает Анатолий Григорьевич. – Параллельно шла доработка, во время которой возникало немало нештатных ситуаций, связанных с риском для жизни, – мы испытывали то, с чем прежде никому из подводников иметь дело не приходилось. Многие офицеры, получив бесценные знания и навыки, впоследствии были награждены, отлично служили на других АПЛ. Только с 1988 года стали готовиться к боевой службе, которую успешно прошли в 1989-1991 годах. 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1" descr="0000e34c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828213" cy="6945313"/>
          </a:xfrm>
          <a:prstGeom prst="rect">
            <a:avLst/>
          </a:prstGeom>
          <a:noFill/>
        </p:spPr>
      </p:pic>
      <p:pic>
        <p:nvPicPr>
          <p:cNvPr id="8" name="Picture 6" descr="Зайцев Анатолий Григорьевич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86512" y="678182"/>
            <a:ext cx="3452820" cy="4751082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214282" y="642918"/>
            <a:ext cx="6072230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Указом Президента Российской Федерации от 18 августа 1993 года «за мужество и героизм, проявленные при выполнении специального задания в условиях, сопряженных с риском для жизни», капитану 1-го ранга Зайцеву Анатолию Григорьевичу присвоено звание Героя Российской Федерации с вручением медали «Золотая Звезда» (№ 25).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AutoShape 2" descr="https://sevastopol.su/sites/default/files/41849791540_c8b45bb09d_b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0" name="Picture 4" descr="http://www.submariners.ru/upload/iblock/05c/05ca68c22c228462f2b2878e8952df4f.JPG"/>
          <p:cNvPicPr>
            <a:picLocks noChangeAspect="1" noChangeArrowheads="1"/>
          </p:cNvPicPr>
          <p:nvPr/>
        </p:nvPicPr>
        <p:blipFill>
          <a:blip r:embed="rId2">
            <a:lum bright="46000"/>
          </a:blip>
          <a:srcRect r="1120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4282" y="214290"/>
            <a:ext cx="8715436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 1995 г. уволен в запас в связи с достижением 50-летнего возраста. После увольнения из рядов ВМФ был заместителем директора пансионата «Ленинградец», возглавлял муниципальный совет № 74 Фрунзенского р-на Санкт-Петербурга. С 2005 г. является руководителем представительства при полномочном представителе Президента РФ в Северо-Западном федеральном округе. Входит в состав Совета Героев Советского Союза и РФ Санкт-Петербурга и Ленинградской области, является руководителем фонда Героев «Звезда». </a:t>
            </a:r>
            <a:br>
              <a:rPr lang="ru-RU" sz="3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Проживает в Санкт-Петербурге.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0000e34c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0"/>
            <a:ext cx="9828213" cy="6945313"/>
          </a:xfrm>
          <a:prstGeom prst="rect">
            <a:avLst/>
          </a:prstGeom>
          <a:noFill/>
        </p:spPr>
      </p:pic>
      <p:pic>
        <p:nvPicPr>
          <p:cNvPr id="7" name="Picture 14" descr="800px-Naval_Ensign_of_the_Soviet_Unio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06" y="285728"/>
            <a:ext cx="3106728" cy="2069038"/>
          </a:xfrm>
          <a:prstGeom prst="rect">
            <a:avLst/>
          </a:prstGeom>
          <a:noFill/>
        </p:spPr>
      </p:pic>
      <p:pic>
        <p:nvPicPr>
          <p:cNvPr id="9" name="Picture 10" descr="600px-Naval_Ensign_of_Russi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6607344" y="214290"/>
            <a:ext cx="3108192" cy="2071702"/>
          </a:xfrm>
          <a:prstGeom prst="rect">
            <a:avLst/>
          </a:prstGeom>
          <a:noFill/>
          <a:ln/>
        </p:spPr>
      </p:pic>
      <p:pic>
        <p:nvPicPr>
          <p:cNvPr id="10" name="Picture 11" descr="big1621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14678" y="273043"/>
            <a:ext cx="3305175" cy="2155825"/>
          </a:xfrm>
          <a:prstGeom prst="rect">
            <a:avLst/>
          </a:prstGeom>
          <a:noFill/>
        </p:spPr>
      </p:pic>
      <p:sp>
        <p:nvSpPr>
          <p:cNvPr id="11" name="Заголовок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Rectangle 4"/>
          <p:cNvSpPr txBox="1">
            <a:spLocks noChangeArrowheads="1"/>
          </p:cNvSpPr>
          <p:nvPr/>
        </p:nvSpPr>
        <p:spPr>
          <a:xfrm>
            <a:off x="785786" y="2714620"/>
            <a:ext cx="8358214" cy="321471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«Нет выше счастья, чем борьба с врагами.</a:t>
            </a:r>
            <a:b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И нет бойцов – подводников смелей.</a:t>
            </a:r>
            <a:b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И нет им твёрже почвы под ногами,</a:t>
            </a:r>
            <a:b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Чем палубы подводных кораблей».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Спасибо за внимание!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3400" dirty="0" smtClean="0"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save-the-ocean-tips_13821_600x450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-938180" y="0"/>
            <a:ext cx="1015365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-642974" y="285728"/>
            <a:ext cx="957269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 познакомиться с героем-подводником Российской Федерации Зайцевым Анатолием Григорьевичем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428692" y="3071810"/>
            <a:ext cx="95726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Задачи: узнать о герое-подводнике;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 изучить историю подводника;</a:t>
            </a:r>
          </a:p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		 узнать историю подводного флота.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11" descr="0000e34c"/>
          <p:cNvPicPr>
            <a:picLocks noChangeAspect="1" noChangeArrowheads="1"/>
          </p:cNvPicPr>
          <p:nvPr/>
        </p:nvPicPr>
        <p:blipFill>
          <a:blip r:embed="rId2">
            <a:lum bright="40000"/>
          </a:blip>
          <a:srcRect/>
          <a:stretch>
            <a:fillRect/>
          </a:stretch>
        </p:blipFill>
        <p:spPr bwMode="auto">
          <a:xfrm>
            <a:off x="0" y="1"/>
            <a:ext cx="9828213" cy="6858000"/>
          </a:xfrm>
          <a:prstGeom prst="rect">
            <a:avLst/>
          </a:prstGeom>
          <a:noFill/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71438" y="692696"/>
            <a:ext cx="9572660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Список используемых источников: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1. Варганов Ю.В. и др. Военно-морская академия на службе Отечеству. Можайск, 2001, с. 239.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2. Военные моряки – герои подводных глубин (1938–2005) / Т.В.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Полухина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, И.А. Белова, С.В. Власюк и др. М.-Кронштадт: </a:t>
            </a:r>
            <a:r>
              <a:rPr kumimoji="0" lang="ru-RU" sz="3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Кучково</a:t>
            </a: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поле, Морская газета, 2006, с. 107–108.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3. Морской сборник. 1993. № 11, с. 16.</a:t>
            </a:r>
            <a:b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kumimoji="0" lang="ru-RU" sz="3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4. Словарь биографический морской. СПб., 2000, с. 150.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gandex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396413" cy="6973888"/>
          </a:xfrm>
          <a:prstGeom prst="rect">
            <a:avLst/>
          </a:prstGeom>
          <a:noFill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142908" y="357166"/>
            <a:ext cx="9144000" cy="650083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Подводные силы — </a:t>
            </a: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род сил Военно-морского флота, включающий атомные ракетные подводные лодки стратегического назначения, атомные многоцелевые подводные лодки и дизель-электрические (неатомные) подводные лодки.	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Организационно подводные силы состоят из отдельных соединений, которые подчинены командующим (командирам) объединениями подводных лодок и командующим объединениями разнородных сил флотов. 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9" name="Picture 5" descr="391096_periskop_podvodnaya_lodka_2364x2341_(ww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2844" y="285728"/>
            <a:ext cx="8858280" cy="6311922"/>
          </a:xfrm>
        </p:spPr>
        <p:txBody>
          <a:bodyPr>
            <a:noAutofit/>
          </a:bodyPr>
          <a:lstStyle/>
          <a:p>
            <a:pPr algn="ctr">
              <a:lnSpc>
                <a:spcPct val="90000"/>
              </a:lnSpc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ОСНОВНЫЕ ЗАДАЧИ</a:t>
            </a:r>
          </a:p>
          <a:p>
            <a:pPr>
              <a:lnSpc>
                <a:spcPct val="90000"/>
              </a:lnSpc>
            </a:pPr>
            <a:r>
              <a:rPr lang="ru-RU" sz="2800" b="1" dirty="0" smtClean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поражение </a:t>
            </a:r>
            <a:r>
              <a:rPr lang="ru-RU" sz="2800" b="1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важных наземных объектов противника; 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поиск и уничтожение подводных лодок, авианосцев и других надводных кораблей противника, его десантных отрядов, конвоев, одиночных транспортов (судов) в море;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разведка, обеспечение наведения своих ударных сил и выдачи им </a:t>
            </a:r>
            <a:r>
              <a:rPr lang="ru-RU" sz="2800" b="1" dirty="0" err="1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целеуказания</a:t>
            </a:r>
            <a:r>
              <a:rPr lang="ru-RU" sz="2800" b="1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уничтожение морских нефтегазовых комплексов, высадка разведывательных групп (отрядов) специального назначения на побережье противника;</a:t>
            </a:r>
          </a:p>
          <a:p>
            <a:pPr>
              <a:lnSpc>
                <a:spcPct val="90000"/>
              </a:lnSpc>
            </a:pPr>
            <a:r>
              <a:rPr lang="ru-RU" sz="2800" b="1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 постановка мин и другие.</a:t>
            </a:r>
            <a:r>
              <a:rPr lang="ru-RU" sz="2800" b="1" u="sng" dirty="0">
                <a:solidFill>
                  <a:srgbClr val="08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4" name="Picture 6" descr="0000e34c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828213" cy="6945313"/>
          </a:xfrm>
          <a:prstGeom prst="rect">
            <a:avLst/>
          </a:prstGeom>
          <a:noFill/>
        </p:spPr>
      </p:pic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Еще одна важнейшая задача подводного флота – защита суверенитета РФ</a:t>
            </a:r>
          </a:p>
        </p:txBody>
      </p:sp>
      <p:pic>
        <p:nvPicPr>
          <p:cNvPr id="48133" name="Picture 5" descr="A20070803216_t20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1571612"/>
            <a:ext cx="7949529" cy="457203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gandex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396413" cy="6973888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214346" y="428604"/>
            <a:ext cx="91440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ИЗ ИСТОРИИ ПОДВОДНОГО ФЛОТА РОССИИ</a:t>
            </a:r>
          </a:p>
          <a:p>
            <a:endParaRPr lang="ru-RU" sz="3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19 марта 1906 года в соответствии с Указом императора Николая II подводные корабли, были  выделены в отдельный класс – подводные лодки. В том же году Государственным Советом было утверждено положение о создании отряда подводного плавания. Первыми звания «офицер подводного плавания» приказом Главного морского штаба были удостоены 68 офицеров, сдавшие специальный экзамен. Россия была одной из первых среди стран, применивших подводные лодки в вооруженной борьбе на море.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gandex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396413" cy="69738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908" y="117693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 последние годы 60-летняя история Атомного подводного флота России получила дальнейшее развитие. Военно-Морской Флот возобновил межфлотские переходы подо льдами Арктики атомных подводных лодок с Северного на Тихоокеанский флот. Это стало достойным  продолжении традиций атомной составляющей Подводных сил и доказательство того, что отечественная школа подледного плавания в Арктических районах сохранилась полностью и обогащается новым опытом.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gandex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396413" cy="69738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42876" y="221063"/>
            <a:ext cx="885828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настоящее время,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основные задачи 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подводными лодками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выполняются в форме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боевых служб в Мировом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океане. Это боевое </a:t>
            </a:r>
          </a:p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патрулирование ракетных подводных лодок стратегического назначения,  действия многоцелевых подводных лодок по поиску подводных лодок и корабельных группировок условного противника, отработка задач по слежению за ними,  а также  выполнение океанографических исследований. </a:t>
            </a:r>
          </a:p>
        </p:txBody>
      </p:sp>
      <p:pic>
        <p:nvPicPr>
          <p:cNvPr id="4" name="Picture 2" descr="http://www.submariners.ru/upload/iblock/05c/05ca68c22c228462f2b2878e8952df4f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71414"/>
            <a:ext cx="4505099" cy="30003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gandex"/>
          <p:cNvPicPr>
            <a:picLocks noChangeAspect="1" noChangeArrowheads="1"/>
          </p:cNvPicPr>
          <p:nvPr/>
        </p:nvPicPr>
        <p:blipFill>
          <a:blip r:embed="rId2">
            <a:lum bright="20000"/>
          </a:blip>
          <a:srcRect/>
          <a:stretch>
            <a:fillRect/>
          </a:stretch>
        </p:blipFill>
        <p:spPr bwMode="auto">
          <a:xfrm>
            <a:off x="0" y="0"/>
            <a:ext cx="9396413" cy="697388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302359"/>
            <a:ext cx="8786842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Подводники –это элита флота. Служба подводников всегда связана с большим риском и выдержкой. Трудно даже жить в замкнутом пространстве, а не то, что вести серьезную работу, решать боевые задачи. Только люди особенного склада характера могут выдержать эти испытания. Это очень мужественные люди! Недаром их девизом стали слова: «Знать, уметь и сделать». Уходящая в автономное плавание подлодка становится для экипажа и домом, и местом боевой работы, и братской могилой –если более удачливым окажется противник. Поэтому – только вместе. Только победить! Или умереть... Третьего не дано – даже в мирное время. Тем более – во время войны.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176</TotalTime>
  <Words>906</Words>
  <Application>Microsoft Office PowerPoint</Application>
  <PresentationFormat>Экран (4:3)</PresentationFormat>
  <Paragraphs>54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Еще одна важнейшая задача подводного флота – защита суверенитета РФ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Канцлер</dc:creator>
  <cp:lastModifiedBy>ДОМАШНИЙ</cp:lastModifiedBy>
  <cp:revision>26</cp:revision>
  <dcterms:created xsi:type="dcterms:W3CDTF">2019-12-04T06:35:03Z</dcterms:created>
  <dcterms:modified xsi:type="dcterms:W3CDTF">2020-01-07T11:03:22Z</dcterms:modified>
</cp:coreProperties>
</file>