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handoutMasterIdLst>
    <p:handoutMasterId r:id="rId9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AB275-9BB3-4F63-A953-F0BDDE87B988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ECB5B-C7F0-419C-9C58-28834576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493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pPr>
              <a:defRPr/>
            </a:pPr>
            <a:fld id="{4A1DA98F-214B-4EC3-8769-80E8DEC0E2CA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pPr>
              <a:defRPr/>
            </a:pPr>
            <a:fld id="{F4E055F9-1EA4-43DA-8337-DB02D92F9B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779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EE9058-F47F-4874-AC43-A7D8749FCD2E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68CC-0D62-459F-AB0E-924F4C8F5A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881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EE9058-F47F-4874-AC43-A7D8749FCD2E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68CC-0D62-459F-AB0E-924F4C8F5A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602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EE9058-F47F-4874-AC43-A7D8749FCD2E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68CC-0D62-459F-AB0E-924F4C8F5A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2053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EE9058-F47F-4874-AC43-A7D8749FCD2E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68CC-0D62-459F-AB0E-924F4C8F5A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83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EE9058-F47F-4874-AC43-A7D8749FCD2E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68CC-0D62-459F-AB0E-924F4C8F5A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345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EE9058-F47F-4874-AC43-A7D8749FCD2E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68CC-0D62-459F-AB0E-924F4C8F5A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449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FF9923-B85B-417E-9F01-F7015AF7CCAA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2E31CB-365E-4831-A52D-3CD22DA9E1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011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0C4C0A-7CCC-4BE0-A886-D703092F2B99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0A6BB-823E-46D9-B6C5-DDCFD4A69B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390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D2E91F-9E68-4172-895F-3C59EA1B06BF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408A71-5A0C-41F6-AEE9-338B2FBEA0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18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F07A2B-5A2E-4D98-86ED-C628F03C0FF9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249F9-697F-4C15-86EA-2937F37526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6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E16213-537A-484E-8441-452AD1696CBE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548E1-7099-4A47-90AB-06A8825E37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33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1B6A97-71AB-4749-84E6-41E2083629F7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47999C-748E-45CC-9722-5212504CBD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806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B65E5E-4613-4267-B3C6-B26B3F71F271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72C39-A799-4808-A227-FA33BD2DA8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410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60D72A-B72B-4ED1-8868-3E6E2AEA2BD9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40C8-9BBE-4432-93D1-4927C37E4E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51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6EE228-6446-4073-8378-486C507D8081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3A19D2-AE82-456A-8B20-E4A6F344C6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175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BBED1E-B276-4A26-B5AC-B0B605C73F73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6B59C1-7FBC-43F3-873C-54E728CBBC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260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1EE9058-F47F-4874-AC43-A7D8749FCD2E}" type="datetimeFigureOut">
              <a:rPr lang="ru-RU" smtClean="0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1268CC-0D62-459F-AB0E-924F4C8F5A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8121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1100" y="812800"/>
            <a:ext cx="10337800" cy="2374900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199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глагол</a:t>
            </a:r>
            <a:endParaRPr lang="ru-RU" sz="199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020432" y="5733535"/>
            <a:ext cx="3015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smtClean="0"/>
              <a:t>Разработала</a:t>
            </a:r>
            <a:r>
              <a:rPr lang="ru-RU" sz="1400" dirty="0" smtClean="0"/>
              <a:t>: </a:t>
            </a:r>
          </a:p>
          <a:p>
            <a:r>
              <a:rPr lang="ru-RU" sz="1400" dirty="0" smtClean="0"/>
              <a:t>Рудь Светлана Александровна, учитель начальных классов МБОУ СОШ №7 г. Охи им. Д.М. Карбышева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66" y="3302414"/>
            <a:ext cx="2428228" cy="714982"/>
          </a:xfrm>
          <a:solidFill>
            <a:schemeClr val="accent2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глагол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19769" y="2334492"/>
            <a:ext cx="1955797" cy="71498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Личная форма</a:t>
            </a:r>
            <a:endParaRPr lang="ru-RU" sz="26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75829" y="3846131"/>
            <a:ext cx="2356282" cy="71498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Начальная форма</a:t>
            </a:r>
            <a:endParaRPr lang="ru-RU" sz="26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256989" y="3310814"/>
            <a:ext cx="1358557" cy="4074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время</a:t>
            </a:r>
            <a:endParaRPr lang="ru-RU" sz="2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559087" y="2329415"/>
            <a:ext cx="1358558" cy="4074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лицо</a:t>
            </a:r>
            <a:endParaRPr lang="ru-RU" sz="2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843816" y="1357899"/>
            <a:ext cx="1447801" cy="4074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число</a:t>
            </a:r>
            <a:endParaRPr lang="ru-RU" sz="2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798762" y="4975467"/>
            <a:ext cx="1489171" cy="4074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вид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500935" y="5409417"/>
            <a:ext cx="790682" cy="4074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Н.в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201685" y="4793611"/>
            <a:ext cx="790682" cy="4074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п</a:t>
            </a:r>
            <a:r>
              <a:rPr lang="ru-RU" sz="44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.в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7685285" y="4103333"/>
            <a:ext cx="769153" cy="4074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б</a:t>
            </a:r>
            <a:r>
              <a:rPr lang="ru-RU" sz="44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.в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>
            <a:off x="1768018" y="4058246"/>
            <a:ext cx="903780" cy="392979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Скругленная соединительная линия 23"/>
          <p:cNvCxnSpPr>
            <a:stCxn id="2" idx="0"/>
            <a:endCxn id="4" idx="1"/>
          </p:cNvCxnSpPr>
          <p:nvPr/>
        </p:nvCxnSpPr>
        <p:spPr>
          <a:xfrm rot="5400000" flipH="1" flipV="1">
            <a:off x="1563409" y="2446055"/>
            <a:ext cx="610431" cy="1102289"/>
          </a:xfrm>
          <a:prstGeom prst="curvedConnector2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>
            <a:endCxn id="8" idx="1"/>
          </p:cNvCxnSpPr>
          <p:nvPr/>
        </p:nvCxnSpPr>
        <p:spPr>
          <a:xfrm rot="5400000" flipH="1" flipV="1">
            <a:off x="4380891" y="1566585"/>
            <a:ext cx="1467861" cy="1457989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Скругленная соединительная линия 30"/>
          <p:cNvCxnSpPr>
            <a:endCxn id="7" idx="1"/>
          </p:cNvCxnSpPr>
          <p:nvPr/>
        </p:nvCxnSpPr>
        <p:spPr>
          <a:xfrm flipV="1">
            <a:off x="4385827" y="2533164"/>
            <a:ext cx="1173260" cy="47532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Скругленная соединительная линия 32"/>
          <p:cNvCxnSpPr/>
          <p:nvPr/>
        </p:nvCxnSpPr>
        <p:spPr>
          <a:xfrm>
            <a:off x="4385827" y="3039727"/>
            <a:ext cx="786947" cy="59823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Скругленная соединительная линия 38"/>
          <p:cNvCxnSpPr>
            <a:endCxn id="9" idx="0"/>
          </p:cNvCxnSpPr>
          <p:nvPr/>
        </p:nvCxnSpPr>
        <p:spPr>
          <a:xfrm>
            <a:off x="3574993" y="4602929"/>
            <a:ext cx="968355" cy="372538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Скругленная соединительная линия 39"/>
          <p:cNvCxnSpPr/>
          <p:nvPr/>
        </p:nvCxnSpPr>
        <p:spPr>
          <a:xfrm rot="16200000" flipH="1">
            <a:off x="5867970" y="4353253"/>
            <a:ext cx="1539344" cy="28907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/>
          <p:nvPr/>
        </p:nvCxnSpPr>
        <p:spPr>
          <a:xfrm rot="16200000" flipH="1">
            <a:off x="6428605" y="3898088"/>
            <a:ext cx="914968" cy="81105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/>
          <p:nvPr/>
        </p:nvCxnSpPr>
        <p:spPr>
          <a:xfrm>
            <a:off x="6474035" y="3728118"/>
            <a:ext cx="1211250" cy="43409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7" name="Заголовок 1"/>
          <p:cNvSpPr txBox="1">
            <a:spLocks/>
          </p:cNvSpPr>
          <p:nvPr/>
        </p:nvSpPr>
        <p:spPr>
          <a:xfrm>
            <a:off x="8084351" y="1901886"/>
            <a:ext cx="769153" cy="4074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1л.</a:t>
            </a:r>
            <a:endParaRPr lang="ru-RU" sz="2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8" name="Заголовок 1"/>
          <p:cNvSpPr txBox="1">
            <a:spLocks/>
          </p:cNvSpPr>
          <p:nvPr/>
        </p:nvSpPr>
        <p:spPr>
          <a:xfrm>
            <a:off x="8150915" y="2508720"/>
            <a:ext cx="743753" cy="40425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2л.</a:t>
            </a:r>
            <a:endParaRPr lang="ru-RU" sz="2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9" name="Заголовок 1"/>
          <p:cNvSpPr txBox="1">
            <a:spLocks/>
          </p:cNvSpPr>
          <p:nvPr/>
        </p:nvSpPr>
        <p:spPr>
          <a:xfrm>
            <a:off x="7973612" y="3222183"/>
            <a:ext cx="769153" cy="4074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3л.</a:t>
            </a:r>
            <a:endParaRPr lang="ru-RU" sz="2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52" name="Скругленная соединительная линия 51"/>
          <p:cNvCxnSpPr/>
          <p:nvPr/>
        </p:nvCxnSpPr>
        <p:spPr>
          <a:xfrm>
            <a:off x="7021507" y="2562492"/>
            <a:ext cx="1114436" cy="14835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Скругленная соединительная линия 53"/>
          <p:cNvCxnSpPr>
            <a:stCxn id="7" idx="3"/>
          </p:cNvCxnSpPr>
          <p:nvPr/>
        </p:nvCxnSpPr>
        <p:spPr>
          <a:xfrm flipV="1">
            <a:off x="6917645" y="2087687"/>
            <a:ext cx="1152217" cy="44547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Скругленная соединительная линия 55"/>
          <p:cNvCxnSpPr/>
          <p:nvPr/>
        </p:nvCxnSpPr>
        <p:spPr>
          <a:xfrm>
            <a:off x="6880825" y="2572470"/>
            <a:ext cx="1068002" cy="73406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8" name="Заголовок 1"/>
          <p:cNvSpPr txBox="1">
            <a:spLocks/>
          </p:cNvSpPr>
          <p:nvPr/>
        </p:nvSpPr>
        <p:spPr>
          <a:xfrm>
            <a:off x="9798850" y="1901886"/>
            <a:ext cx="1681949" cy="4074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я, мы</a:t>
            </a:r>
            <a:endParaRPr lang="ru-RU" sz="2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9" name="Заголовок 1"/>
          <p:cNvSpPr txBox="1">
            <a:spLocks/>
          </p:cNvSpPr>
          <p:nvPr/>
        </p:nvSpPr>
        <p:spPr>
          <a:xfrm>
            <a:off x="9828794" y="2507098"/>
            <a:ext cx="1652005" cy="4074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Ты, вы</a:t>
            </a:r>
            <a:endParaRPr lang="ru-RU" sz="2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0" name="Заголовок 1"/>
          <p:cNvSpPr txBox="1">
            <a:spLocks/>
          </p:cNvSpPr>
          <p:nvPr/>
        </p:nvSpPr>
        <p:spPr>
          <a:xfrm>
            <a:off x="9294464" y="3230463"/>
            <a:ext cx="2855211" cy="4074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Он, она, оно, они 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1" name="Заголовок 1"/>
          <p:cNvSpPr txBox="1">
            <a:spLocks/>
          </p:cNvSpPr>
          <p:nvPr/>
        </p:nvSpPr>
        <p:spPr>
          <a:xfrm>
            <a:off x="7973612" y="538140"/>
            <a:ext cx="951712" cy="4074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Ед.ч</a:t>
            </a:r>
            <a:r>
              <a:rPr lang="ru-RU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  <a:endParaRPr lang="ru-RU" sz="2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2" name="Заголовок 1"/>
          <p:cNvSpPr txBox="1">
            <a:spLocks/>
          </p:cNvSpPr>
          <p:nvPr/>
        </p:nvSpPr>
        <p:spPr>
          <a:xfrm>
            <a:off x="8045387" y="1244015"/>
            <a:ext cx="940948" cy="4074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Мн.ч</a:t>
            </a:r>
            <a:r>
              <a:rPr lang="ru-RU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  <a:endParaRPr lang="ru-RU" sz="2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63" name="Скругленная соединительная линия 62"/>
          <p:cNvCxnSpPr/>
          <p:nvPr/>
        </p:nvCxnSpPr>
        <p:spPr>
          <a:xfrm flipV="1">
            <a:off x="7256810" y="766838"/>
            <a:ext cx="728837" cy="57200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Скругленная соединительная линия 64"/>
          <p:cNvCxnSpPr>
            <a:endCxn id="62" idx="1"/>
          </p:cNvCxnSpPr>
          <p:nvPr/>
        </p:nvCxnSpPr>
        <p:spPr>
          <a:xfrm flipV="1">
            <a:off x="7306501" y="1447764"/>
            <a:ext cx="738886" cy="12676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7" name="Заголовок 1"/>
          <p:cNvSpPr txBox="1">
            <a:spLocks/>
          </p:cNvSpPr>
          <p:nvPr/>
        </p:nvSpPr>
        <p:spPr>
          <a:xfrm>
            <a:off x="4984864" y="456530"/>
            <a:ext cx="1489171" cy="4074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вид</a:t>
            </a:r>
            <a:endParaRPr lang="ru-RU" sz="2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69" name="Скругленная соединительная линия 68"/>
          <p:cNvCxnSpPr/>
          <p:nvPr/>
        </p:nvCxnSpPr>
        <p:spPr>
          <a:xfrm rot="5400000" flipH="1" flipV="1">
            <a:off x="3748809" y="1501045"/>
            <a:ext cx="2075474" cy="80143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" name="Заголовок 1"/>
          <p:cNvSpPr txBox="1">
            <a:spLocks/>
          </p:cNvSpPr>
          <p:nvPr/>
        </p:nvSpPr>
        <p:spPr>
          <a:xfrm>
            <a:off x="8150915" y="5923487"/>
            <a:ext cx="2165131" cy="40749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Делаю сейчас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2" name="Заголовок 1"/>
          <p:cNvSpPr txBox="1">
            <a:spLocks/>
          </p:cNvSpPr>
          <p:nvPr/>
        </p:nvSpPr>
        <p:spPr>
          <a:xfrm>
            <a:off x="9149307" y="5142617"/>
            <a:ext cx="1814684" cy="40749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Уже сделал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3" name="Заголовок 1"/>
          <p:cNvSpPr txBox="1">
            <a:spLocks/>
          </p:cNvSpPr>
          <p:nvPr/>
        </p:nvSpPr>
        <p:spPr>
          <a:xfrm>
            <a:off x="9732482" y="4399181"/>
            <a:ext cx="1814684" cy="40749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Буду делать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74" name="Скругленная соединительная линия 73"/>
          <p:cNvCxnSpPr/>
          <p:nvPr/>
        </p:nvCxnSpPr>
        <p:spPr>
          <a:xfrm>
            <a:off x="8440428" y="4254735"/>
            <a:ext cx="1255134" cy="30241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7" name="Скругленная соединительная линия 76"/>
          <p:cNvCxnSpPr/>
          <p:nvPr/>
        </p:nvCxnSpPr>
        <p:spPr>
          <a:xfrm>
            <a:off x="8045387" y="5038428"/>
            <a:ext cx="1103920" cy="32536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0" name="Скругленная соединительная линия 79"/>
          <p:cNvCxnSpPr/>
          <p:nvPr/>
        </p:nvCxnSpPr>
        <p:spPr>
          <a:xfrm>
            <a:off x="7306501" y="5694713"/>
            <a:ext cx="844414" cy="33307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3" name="Заголовок 1"/>
          <p:cNvSpPr txBox="1">
            <a:spLocks/>
          </p:cNvSpPr>
          <p:nvPr/>
        </p:nvSpPr>
        <p:spPr>
          <a:xfrm>
            <a:off x="3287083" y="246458"/>
            <a:ext cx="1133774" cy="4074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Сов.в</a:t>
            </a:r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4" name="Заголовок 1"/>
          <p:cNvSpPr txBox="1">
            <a:spLocks/>
          </p:cNvSpPr>
          <p:nvPr/>
        </p:nvSpPr>
        <p:spPr>
          <a:xfrm>
            <a:off x="2907392" y="1035754"/>
            <a:ext cx="1390656" cy="4074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Несов.в</a:t>
            </a:r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5" name="Заголовок 1"/>
          <p:cNvSpPr txBox="1">
            <a:spLocks/>
          </p:cNvSpPr>
          <p:nvPr/>
        </p:nvSpPr>
        <p:spPr>
          <a:xfrm>
            <a:off x="319598" y="169160"/>
            <a:ext cx="2211995" cy="591742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Действие уже совершилось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6" name="Заголовок 1"/>
          <p:cNvSpPr txBox="1">
            <a:spLocks/>
          </p:cNvSpPr>
          <p:nvPr/>
        </p:nvSpPr>
        <p:spPr>
          <a:xfrm>
            <a:off x="0" y="1411064"/>
            <a:ext cx="2531593" cy="574221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Действие ещё не совершилось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Скругленная соединительная линия 107"/>
          <p:cNvCxnSpPr/>
          <p:nvPr/>
        </p:nvCxnSpPr>
        <p:spPr>
          <a:xfrm flipV="1">
            <a:off x="8894668" y="2099656"/>
            <a:ext cx="904182" cy="14668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1" name="Скругленная соединительная линия 110"/>
          <p:cNvCxnSpPr/>
          <p:nvPr/>
        </p:nvCxnSpPr>
        <p:spPr>
          <a:xfrm flipV="1">
            <a:off x="8924612" y="2584233"/>
            <a:ext cx="904182" cy="14668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2" name="Скругленная соединительная линия 111"/>
          <p:cNvCxnSpPr>
            <a:endCxn id="60" idx="1"/>
          </p:cNvCxnSpPr>
          <p:nvPr/>
        </p:nvCxnSpPr>
        <p:spPr>
          <a:xfrm flipV="1">
            <a:off x="8803675" y="3434212"/>
            <a:ext cx="490789" cy="9956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4" name="Скругленная соединительная линия 113"/>
          <p:cNvCxnSpPr>
            <a:endCxn id="83" idx="3"/>
          </p:cNvCxnSpPr>
          <p:nvPr/>
        </p:nvCxnSpPr>
        <p:spPr>
          <a:xfrm rot="10800000">
            <a:off x="4420857" y="450208"/>
            <a:ext cx="578104" cy="34368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6" name="Скругленная соединительная линия 115"/>
          <p:cNvCxnSpPr>
            <a:endCxn id="84" idx="3"/>
          </p:cNvCxnSpPr>
          <p:nvPr/>
        </p:nvCxnSpPr>
        <p:spPr>
          <a:xfrm rot="10800000" flipV="1">
            <a:off x="4298048" y="823043"/>
            <a:ext cx="670292" cy="41646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9" name="Скругленная соединительная линия 118"/>
          <p:cNvCxnSpPr>
            <a:endCxn id="85" idx="3"/>
          </p:cNvCxnSpPr>
          <p:nvPr/>
        </p:nvCxnSpPr>
        <p:spPr>
          <a:xfrm rot="10800000" flipV="1">
            <a:off x="2531593" y="304049"/>
            <a:ext cx="755490" cy="16098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2" name="Скругленная соединительная линия 121"/>
          <p:cNvCxnSpPr/>
          <p:nvPr/>
        </p:nvCxnSpPr>
        <p:spPr>
          <a:xfrm rot="10800000" flipV="1">
            <a:off x="2531594" y="1447696"/>
            <a:ext cx="513443" cy="37735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5" name="Заголовок 1"/>
          <p:cNvSpPr txBox="1">
            <a:spLocks/>
          </p:cNvSpPr>
          <p:nvPr/>
        </p:nvSpPr>
        <p:spPr>
          <a:xfrm>
            <a:off x="1681939" y="4943758"/>
            <a:ext cx="1390656" cy="4074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Несов.в</a:t>
            </a:r>
            <a:r>
              <a:rPr lang="ru-RU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  <a:endParaRPr lang="ru-RU" sz="2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26" name="Скругленная соединительная линия 125"/>
          <p:cNvCxnSpPr/>
          <p:nvPr/>
        </p:nvCxnSpPr>
        <p:spPr>
          <a:xfrm rot="10800000">
            <a:off x="3098764" y="5143880"/>
            <a:ext cx="660650" cy="12357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0" name="Заголовок 1"/>
          <p:cNvSpPr txBox="1">
            <a:spLocks/>
          </p:cNvSpPr>
          <p:nvPr/>
        </p:nvSpPr>
        <p:spPr>
          <a:xfrm>
            <a:off x="4403551" y="6194952"/>
            <a:ext cx="2211995" cy="591742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Действие уже совершилось</a:t>
            </a:r>
            <a:endParaRPr lang="ru-RU" sz="18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32" name="Скругленная соединительная линия 131"/>
          <p:cNvCxnSpPr/>
          <p:nvPr/>
        </p:nvCxnSpPr>
        <p:spPr>
          <a:xfrm rot="10800000" flipV="1">
            <a:off x="1075678" y="5052669"/>
            <a:ext cx="606262" cy="56049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4" name="Заголовок 1"/>
          <p:cNvSpPr txBox="1">
            <a:spLocks/>
          </p:cNvSpPr>
          <p:nvPr/>
        </p:nvSpPr>
        <p:spPr>
          <a:xfrm>
            <a:off x="46755" y="5694713"/>
            <a:ext cx="2541449" cy="598361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Действие ещё не совершилось</a:t>
            </a:r>
            <a:endParaRPr lang="ru-RU" sz="18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5" name="Заголовок 1"/>
          <p:cNvSpPr txBox="1">
            <a:spLocks/>
          </p:cNvSpPr>
          <p:nvPr/>
        </p:nvSpPr>
        <p:spPr>
          <a:xfrm>
            <a:off x="3164274" y="5694713"/>
            <a:ext cx="1133774" cy="4074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Сов.в</a:t>
            </a:r>
            <a:r>
              <a:rPr lang="ru-RU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  <a:endParaRPr lang="ru-RU" sz="2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44" name="Скругленная соединительная линия 143"/>
          <p:cNvCxnSpPr/>
          <p:nvPr/>
        </p:nvCxnSpPr>
        <p:spPr>
          <a:xfrm rot="10800000" flipV="1">
            <a:off x="3366109" y="5318944"/>
            <a:ext cx="417769" cy="33239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6" name="Скругленная соединительная линия 145"/>
          <p:cNvCxnSpPr/>
          <p:nvPr/>
        </p:nvCxnSpPr>
        <p:spPr>
          <a:xfrm>
            <a:off x="3574993" y="6125439"/>
            <a:ext cx="723055" cy="40402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233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3681349" y="174018"/>
            <a:ext cx="5076940" cy="76578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altLang="ru-RU" sz="6000" b="1" i="1" dirty="0" smtClean="0">
                <a:solidFill>
                  <a:srgbClr val="FF0000"/>
                </a:solidFill>
              </a:rPr>
              <a:t>Ь</a:t>
            </a:r>
            <a:r>
              <a:rPr lang="ru-RU" alt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</a:rPr>
              <a:t>после шипящих</a:t>
            </a: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48466" y="1600200"/>
            <a:ext cx="2942433" cy="495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2400" b="1" dirty="0" smtClean="0">
                <a:solidFill>
                  <a:srgbClr val="FF0000"/>
                </a:solidFill>
              </a:rPr>
              <a:t>существительные</a:t>
            </a:r>
            <a:endParaRPr lang="ru-RU" altLang="ru-RU" sz="1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4497979" y="1600200"/>
            <a:ext cx="2942433" cy="495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2400" b="1" dirty="0" smtClean="0">
                <a:solidFill>
                  <a:srgbClr val="FF0000"/>
                </a:solidFill>
              </a:rPr>
              <a:t>прилагательные</a:t>
            </a:r>
            <a:endParaRPr lang="ru-RU" altLang="ru-RU" sz="1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8612206" y="1600200"/>
            <a:ext cx="2942433" cy="495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2400" b="1" dirty="0" smtClean="0">
                <a:solidFill>
                  <a:srgbClr val="FF0000"/>
                </a:solidFill>
              </a:rPr>
              <a:t>глаголы</a:t>
            </a:r>
            <a:endParaRPr lang="ru-RU" altLang="ru-RU" sz="1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90482" y="2616200"/>
            <a:ext cx="1285237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2400" b="1" dirty="0" smtClean="0">
                <a:solidFill>
                  <a:srgbClr val="FF0000"/>
                </a:solidFill>
              </a:rPr>
              <a:t>3 </a:t>
            </a:r>
            <a:r>
              <a:rPr lang="ru-RU" altLang="ru-RU" sz="2400" b="1" dirty="0" err="1" smtClean="0">
                <a:solidFill>
                  <a:srgbClr val="FF0000"/>
                </a:solidFill>
              </a:rPr>
              <a:t>скл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., </a:t>
            </a:r>
            <a:r>
              <a:rPr lang="ru-RU" altLang="ru-RU" sz="2400" b="1" dirty="0" err="1" smtClean="0">
                <a:solidFill>
                  <a:srgbClr val="FF0000"/>
                </a:solidFill>
              </a:rPr>
              <a:t>Ж.р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.</a:t>
            </a:r>
            <a:endParaRPr lang="ru-RU" altLang="ru-RU" sz="1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1503607" y="2631604"/>
            <a:ext cx="1274764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2400" b="1" dirty="0" smtClean="0">
                <a:solidFill>
                  <a:srgbClr val="FF0000"/>
                </a:solidFill>
              </a:rPr>
              <a:t>2 </a:t>
            </a:r>
            <a:r>
              <a:rPr lang="ru-RU" altLang="ru-RU" sz="2400" b="1" dirty="0" err="1" smtClean="0">
                <a:solidFill>
                  <a:srgbClr val="FF0000"/>
                </a:solidFill>
              </a:rPr>
              <a:t>скл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., </a:t>
            </a:r>
            <a:r>
              <a:rPr lang="ru-RU" altLang="ru-RU" sz="2400" b="1" dirty="0" err="1" smtClean="0">
                <a:solidFill>
                  <a:srgbClr val="FF0000"/>
                </a:solidFill>
              </a:rPr>
              <a:t>м.р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.</a:t>
            </a:r>
            <a:endParaRPr lang="ru-RU" altLang="ru-RU" sz="1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4623193" y="2684463"/>
            <a:ext cx="2701526" cy="495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2400" b="1" dirty="0" smtClean="0">
                <a:solidFill>
                  <a:srgbClr val="FF0000"/>
                </a:solidFill>
              </a:rPr>
              <a:t>Краткая форма</a:t>
            </a:r>
            <a:endParaRPr lang="ru-RU" altLang="ru-RU" sz="1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156519" y="3887787"/>
            <a:ext cx="1128584" cy="8430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6000" b="1" i="1" dirty="0" smtClean="0">
                <a:solidFill>
                  <a:srgbClr val="FF0000"/>
                </a:solidFill>
              </a:rPr>
              <a:t>ь</a:t>
            </a:r>
            <a:endParaRPr lang="ru-RU" altLang="ru-RU" sz="6000" b="1" i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2388973" y="3898857"/>
            <a:ext cx="1117506" cy="8929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6600" b="1" i="1" dirty="0" smtClean="0">
                <a:solidFill>
                  <a:srgbClr val="FF0000"/>
                </a:solidFill>
              </a:rPr>
              <a:t>ь</a:t>
            </a:r>
            <a:endParaRPr lang="ru-RU" altLang="ru-RU" sz="6600" b="1" i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635286" y="4023089"/>
            <a:ext cx="624879" cy="70485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Заголовок 3"/>
          <p:cNvSpPr txBox="1">
            <a:spLocks/>
          </p:cNvSpPr>
          <p:nvPr/>
        </p:nvSpPr>
        <p:spPr>
          <a:xfrm>
            <a:off x="5168992" y="3881437"/>
            <a:ext cx="1415854" cy="101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6600" b="1" i="1" dirty="0" smtClean="0">
                <a:solidFill>
                  <a:srgbClr val="FF0000"/>
                </a:solidFill>
              </a:rPr>
              <a:t>ь</a:t>
            </a:r>
            <a:endParaRPr lang="ru-RU" altLang="ru-RU" sz="6600" b="1" i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534019" y="4037012"/>
            <a:ext cx="685800" cy="70485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Заголовок 3"/>
          <p:cNvSpPr txBox="1">
            <a:spLocks/>
          </p:cNvSpPr>
          <p:nvPr/>
        </p:nvSpPr>
        <p:spPr>
          <a:xfrm>
            <a:off x="10236593" y="2684463"/>
            <a:ext cx="1828407" cy="495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2400" b="1" dirty="0" smtClean="0">
                <a:solidFill>
                  <a:srgbClr val="FF0000"/>
                </a:solidFill>
              </a:rPr>
              <a:t>личная форма</a:t>
            </a:r>
            <a:endParaRPr lang="ru-RU" altLang="ru-RU" sz="1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Заголовок 3"/>
          <p:cNvSpPr txBox="1">
            <a:spLocks/>
          </p:cNvSpPr>
          <p:nvPr/>
        </p:nvSpPr>
        <p:spPr>
          <a:xfrm>
            <a:off x="7866452" y="2684463"/>
            <a:ext cx="1828407" cy="495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2400" b="1" dirty="0" smtClean="0">
                <a:solidFill>
                  <a:srgbClr val="FF0000"/>
                </a:solidFill>
              </a:rPr>
              <a:t>начальная форма</a:t>
            </a:r>
            <a:endParaRPr lang="ru-RU" altLang="ru-RU" sz="1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7866452" y="939800"/>
            <a:ext cx="914203" cy="66040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5880100" y="939800"/>
            <a:ext cx="1" cy="66040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030337" y="939800"/>
            <a:ext cx="1382019" cy="66040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5876919" y="2095500"/>
            <a:ext cx="1" cy="66040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5880100" y="3200400"/>
            <a:ext cx="1" cy="66040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873124" y="2095500"/>
            <a:ext cx="320676" cy="52070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8" idx="0"/>
          </p:cNvCxnSpPr>
          <p:nvPr/>
        </p:nvCxnSpPr>
        <p:spPr>
          <a:xfrm>
            <a:off x="2140989" y="2110904"/>
            <a:ext cx="0" cy="52070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388973" y="3241204"/>
            <a:ext cx="328924" cy="6402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733099" y="3225800"/>
            <a:ext cx="1" cy="655637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21" idx="0"/>
          </p:cNvCxnSpPr>
          <p:nvPr/>
        </p:nvCxnSpPr>
        <p:spPr>
          <a:xfrm>
            <a:off x="10787451" y="2095500"/>
            <a:ext cx="363346" cy="588963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22" idx="0"/>
          </p:cNvCxnSpPr>
          <p:nvPr/>
        </p:nvCxnSpPr>
        <p:spPr>
          <a:xfrm flipH="1">
            <a:off x="8780656" y="2095500"/>
            <a:ext cx="355795" cy="588963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4" name="Заголовок 3"/>
          <p:cNvSpPr txBox="1">
            <a:spLocks/>
          </p:cNvSpPr>
          <p:nvPr/>
        </p:nvSpPr>
        <p:spPr>
          <a:xfrm>
            <a:off x="9759555" y="5496376"/>
            <a:ext cx="1027896" cy="6913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4000" b="1" i="1" dirty="0" err="1" smtClean="0">
                <a:solidFill>
                  <a:srgbClr val="FF0000"/>
                </a:solidFill>
              </a:rPr>
              <a:t>жь</a:t>
            </a:r>
            <a:endParaRPr lang="ru-RU" altLang="ru-RU" sz="4000" b="1" i="1" dirty="0" smtClean="0">
              <a:solidFill>
                <a:srgbClr val="FF0000"/>
              </a:solidFill>
            </a:endParaRPr>
          </a:p>
        </p:txBody>
      </p:sp>
      <p:sp>
        <p:nvSpPr>
          <p:cNvPr id="45" name="Заголовок 3"/>
          <p:cNvSpPr txBox="1">
            <a:spLocks/>
          </p:cNvSpPr>
          <p:nvPr/>
        </p:nvSpPr>
        <p:spPr>
          <a:xfrm>
            <a:off x="7237992" y="3741693"/>
            <a:ext cx="1027896" cy="7149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4000" b="1" i="1" dirty="0" err="1" smtClean="0">
                <a:solidFill>
                  <a:srgbClr val="FF0000"/>
                </a:solidFill>
              </a:rPr>
              <a:t>чь</a:t>
            </a:r>
            <a:endParaRPr lang="ru-RU" altLang="ru-RU" sz="4000" b="1" i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6" name="Заголовок 3"/>
          <p:cNvSpPr txBox="1">
            <a:spLocks/>
          </p:cNvSpPr>
          <p:nvPr/>
        </p:nvSpPr>
        <p:spPr>
          <a:xfrm>
            <a:off x="8444605" y="5511414"/>
            <a:ext cx="1027896" cy="6913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b="1" i="1" dirty="0" err="1" smtClean="0">
                <a:solidFill>
                  <a:srgbClr val="FF0000"/>
                </a:solidFill>
              </a:rPr>
              <a:t>шь</a:t>
            </a:r>
            <a:endParaRPr lang="ru-RU" altLang="ru-RU" b="1" i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7" name="Заголовок 3"/>
          <p:cNvSpPr txBox="1">
            <a:spLocks/>
          </p:cNvSpPr>
          <p:nvPr/>
        </p:nvSpPr>
        <p:spPr>
          <a:xfrm>
            <a:off x="11026315" y="5496375"/>
            <a:ext cx="1027896" cy="6913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4000" b="1" i="1" dirty="0" err="1" smtClean="0">
                <a:solidFill>
                  <a:srgbClr val="FF0000"/>
                </a:solidFill>
              </a:rPr>
              <a:t>чь</a:t>
            </a:r>
            <a:endParaRPr lang="ru-RU" altLang="ru-RU" sz="4000" b="1" i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8" name="Заголовок 3"/>
          <p:cNvSpPr txBox="1">
            <a:spLocks/>
          </p:cNvSpPr>
          <p:nvPr/>
        </p:nvSpPr>
        <p:spPr>
          <a:xfrm>
            <a:off x="8581582" y="3780052"/>
            <a:ext cx="1514597" cy="495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2400" b="1" dirty="0" smtClean="0">
                <a:solidFill>
                  <a:srgbClr val="FF0000"/>
                </a:solidFill>
              </a:rPr>
              <a:t>2 л. </a:t>
            </a:r>
          </a:p>
          <a:p>
            <a:pPr algn="ctr" fontAlgn="auto">
              <a:spcAft>
                <a:spcPts val="0"/>
              </a:spcAft>
            </a:pPr>
            <a:r>
              <a:rPr lang="ru-RU" altLang="ru-RU" sz="2400" b="1" dirty="0" err="1" smtClean="0">
                <a:solidFill>
                  <a:srgbClr val="FF0000"/>
                </a:solidFill>
              </a:rPr>
              <a:t>Ед.ч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., </a:t>
            </a:r>
            <a:r>
              <a:rPr lang="ru-RU" altLang="ru-RU" sz="2400" b="1" dirty="0" err="1" smtClean="0">
                <a:solidFill>
                  <a:srgbClr val="FF0000"/>
                </a:solidFill>
              </a:rPr>
              <a:t>мн.ч</a:t>
            </a:r>
            <a:endParaRPr lang="ru-RU" altLang="ru-RU" sz="1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 flipH="1">
            <a:off x="9852122" y="3083651"/>
            <a:ext cx="384472" cy="696401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7820877" y="3137369"/>
            <a:ext cx="355795" cy="588963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9736475" y="4309311"/>
            <a:ext cx="1572702" cy="1187064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9584805" y="4288738"/>
            <a:ext cx="349499" cy="119425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endCxn id="46" idx="0"/>
          </p:cNvCxnSpPr>
          <p:nvPr/>
        </p:nvCxnSpPr>
        <p:spPr>
          <a:xfrm flipH="1">
            <a:off x="8958553" y="4295947"/>
            <a:ext cx="577633" cy="1215467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9" name="Заголовок 3"/>
          <p:cNvSpPr txBox="1">
            <a:spLocks/>
          </p:cNvSpPr>
          <p:nvPr/>
        </p:nvSpPr>
        <p:spPr>
          <a:xfrm>
            <a:off x="10273503" y="3800647"/>
            <a:ext cx="1828407" cy="495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2400" b="1" dirty="0" smtClean="0">
                <a:solidFill>
                  <a:srgbClr val="FF0000"/>
                </a:solidFill>
              </a:rPr>
              <a:t>Особая форма - побуждение</a:t>
            </a:r>
            <a:endParaRPr lang="ru-RU" altLang="ru-RU" sz="1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10018709" y="3881437"/>
            <a:ext cx="504117" cy="309563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11558410" y="4295947"/>
            <a:ext cx="147682" cy="1200428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H="1">
            <a:off x="10387914" y="4309311"/>
            <a:ext cx="1041991" cy="1187064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H="1">
            <a:off x="9251092" y="4275352"/>
            <a:ext cx="2026509" cy="1221023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8" name="Заголовок 3"/>
          <p:cNvSpPr txBox="1">
            <a:spLocks/>
          </p:cNvSpPr>
          <p:nvPr/>
        </p:nvSpPr>
        <p:spPr>
          <a:xfrm>
            <a:off x="3083964" y="2631604"/>
            <a:ext cx="1274764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altLang="ru-RU" sz="2400" b="1" dirty="0" err="1" smtClean="0">
                <a:solidFill>
                  <a:srgbClr val="FF0000"/>
                </a:solidFill>
              </a:rPr>
              <a:t>Мн.ч</a:t>
            </a:r>
            <a:endParaRPr lang="ru-RU" altLang="ru-RU" sz="1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60" name="Прямая со стрелкой 59"/>
          <p:cNvCxnSpPr/>
          <p:nvPr/>
        </p:nvCxnSpPr>
        <p:spPr>
          <a:xfrm>
            <a:off x="2965047" y="2095500"/>
            <a:ext cx="544272" cy="52070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H="1">
            <a:off x="3083964" y="3246593"/>
            <a:ext cx="336446" cy="652264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8300" y="94424"/>
            <a:ext cx="5905500" cy="714982"/>
          </a:xfr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-</a:t>
            </a:r>
            <a:r>
              <a:rPr lang="ru-RU" sz="4400" b="1" dirty="0" err="1" smtClean="0">
                <a:solidFill>
                  <a:srgbClr val="FF0000"/>
                </a:solidFill>
              </a:rPr>
              <a:t>Т</a:t>
            </a:r>
            <a:r>
              <a:rPr lang="ru-RU" sz="4400" b="1" dirty="0" err="1" smtClean="0">
                <a:solidFill>
                  <a:schemeClr val="accent4">
                    <a:lumMod val="75000"/>
                  </a:schemeClr>
                </a:solidFill>
              </a:rPr>
              <a:t>ся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,  -</a:t>
            </a:r>
            <a:r>
              <a:rPr lang="ru-RU" sz="4400" b="1" dirty="0" err="1" smtClean="0">
                <a:solidFill>
                  <a:srgbClr val="FF0000"/>
                </a:solidFill>
              </a:rPr>
              <a:t>ть</a:t>
            </a:r>
            <a:r>
              <a:rPr lang="ru-RU" sz="4400" b="1" dirty="0" err="1" smtClean="0">
                <a:solidFill>
                  <a:schemeClr val="accent4">
                    <a:lumMod val="75000"/>
                  </a:schemeClr>
                </a:solidFill>
              </a:rPr>
              <a:t>ся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и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 -</a:t>
            </a:r>
            <a:r>
              <a:rPr lang="ru-RU" sz="4400" b="1" dirty="0" err="1" smtClean="0">
                <a:solidFill>
                  <a:srgbClr val="FF0000"/>
                </a:solidFill>
              </a:rPr>
              <a:t>ца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5407" y="2308016"/>
            <a:ext cx="2432844" cy="8717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Начальная </a:t>
            </a:r>
          </a:p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форма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781426" y="2249680"/>
            <a:ext cx="2603500" cy="9301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Личная </a:t>
            </a:r>
          </a:p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форма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0486" y="3807113"/>
            <a:ext cx="2665413" cy="945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Что дела</a:t>
            </a:r>
            <a:r>
              <a:rPr lang="ru-RU" sz="2000" b="1" dirty="0" smtClean="0">
                <a:solidFill>
                  <a:srgbClr val="FF0000"/>
                </a:solidFill>
              </a:rPr>
              <a:t>ть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 algn="ctr" fontAlgn="auto">
              <a:spcAft>
                <a:spcPts val="0"/>
              </a:spcAft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Что сдела</a:t>
            </a:r>
            <a:r>
              <a:rPr lang="ru-RU" sz="2000" b="1" dirty="0" smtClean="0">
                <a:solidFill>
                  <a:srgbClr val="FF0000"/>
                </a:solidFill>
              </a:rPr>
              <a:t>ть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46063" y="5594641"/>
            <a:ext cx="2262188" cy="8587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5400" b="1" dirty="0" err="1" smtClean="0">
                <a:solidFill>
                  <a:srgbClr val="FF0000"/>
                </a:solidFill>
              </a:rPr>
              <a:t>ть</a:t>
            </a:r>
            <a:r>
              <a:rPr lang="ru-RU" sz="5400" b="1" dirty="0" err="1" smtClean="0">
                <a:solidFill>
                  <a:schemeClr val="accent4">
                    <a:lumMod val="75000"/>
                  </a:schemeClr>
                </a:solidFill>
              </a:rPr>
              <a:t>ся</a:t>
            </a: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073400" y="3701829"/>
            <a:ext cx="4884351" cy="9825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Что делае</a:t>
            </a:r>
            <a:r>
              <a:rPr lang="ru-RU" sz="2000" b="1" dirty="0" smtClean="0">
                <a:solidFill>
                  <a:srgbClr val="FF0000"/>
                </a:solidFill>
              </a:rPr>
              <a:t>т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?, что сделае</a:t>
            </a:r>
            <a:r>
              <a:rPr lang="ru-RU" sz="2000" b="1" dirty="0" smtClean="0">
                <a:solidFill>
                  <a:srgbClr val="FF0000"/>
                </a:solidFill>
              </a:rPr>
              <a:t>т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 algn="ctr" fontAlgn="auto">
              <a:spcAft>
                <a:spcPts val="0"/>
              </a:spcAft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Что делаю</a:t>
            </a:r>
            <a:r>
              <a:rPr lang="ru-RU" sz="2000" b="1" dirty="0" smtClean="0">
                <a:solidFill>
                  <a:srgbClr val="FF0000"/>
                </a:solidFill>
              </a:rPr>
              <a:t>т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?, что сделаю</a:t>
            </a:r>
            <a:r>
              <a:rPr lang="ru-RU" sz="2000" b="1" dirty="0" smtClean="0">
                <a:solidFill>
                  <a:srgbClr val="FF0000"/>
                </a:solidFill>
              </a:rPr>
              <a:t>т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321172" y="4922404"/>
            <a:ext cx="1797050" cy="6722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3 лицо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254498" y="5844135"/>
            <a:ext cx="1879600" cy="8838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5400" b="1" dirty="0" err="1" smtClean="0">
                <a:solidFill>
                  <a:srgbClr val="FF0000"/>
                </a:solidFill>
              </a:rPr>
              <a:t>т</a:t>
            </a:r>
            <a:r>
              <a:rPr lang="ru-RU" sz="5400" b="1" dirty="0" err="1" smtClean="0">
                <a:solidFill>
                  <a:schemeClr val="accent4">
                    <a:lumMod val="75000"/>
                  </a:schemeClr>
                </a:solidFill>
              </a:rPr>
              <a:t>ся</a:t>
            </a: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7579517" y="835934"/>
            <a:ext cx="1069183" cy="442101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748506" y="1560649"/>
            <a:ext cx="915987" cy="68078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299095" y="422811"/>
            <a:ext cx="545703" cy="63655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206499" y="3258833"/>
            <a:ext cx="1" cy="54489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Заголовок 1"/>
          <p:cNvSpPr txBox="1">
            <a:spLocks/>
          </p:cNvSpPr>
          <p:nvPr/>
        </p:nvSpPr>
        <p:spPr>
          <a:xfrm>
            <a:off x="1702592" y="1134447"/>
            <a:ext cx="3182938" cy="6722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глаголы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302500" y="1332593"/>
            <a:ext cx="4889500" cy="6722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существительные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1206500" y="4752689"/>
            <a:ext cx="1" cy="84195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923629" y="1593246"/>
            <a:ext cx="702867" cy="57826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5194298" y="3179805"/>
            <a:ext cx="25399" cy="56679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194298" y="4479350"/>
            <a:ext cx="0" cy="48776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9" idx="2"/>
          </p:cNvCxnSpPr>
          <p:nvPr/>
        </p:nvCxnSpPr>
        <p:spPr>
          <a:xfrm>
            <a:off x="5219697" y="5594641"/>
            <a:ext cx="0" cy="24949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Заголовок 1"/>
          <p:cNvSpPr txBox="1">
            <a:spLocks/>
          </p:cNvSpPr>
          <p:nvPr/>
        </p:nvSpPr>
        <p:spPr>
          <a:xfrm>
            <a:off x="8813800" y="2643727"/>
            <a:ext cx="2603500" cy="6722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Что? кто?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9969499" y="2004830"/>
            <a:ext cx="1" cy="63889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Заголовок 1"/>
          <p:cNvSpPr txBox="1">
            <a:spLocks/>
          </p:cNvSpPr>
          <p:nvPr/>
        </p:nvSpPr>
        <p:spPr>
          <a:xfrm>
            <a:off x="9096373" y="3971531"/>
            <a:ext cx="1879600" cy="10156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5400" b="1" dirty="0" err="1" smtClean="0">
                <a:solidFill>
                  <a:srgbClr val="FF0000"/>
                </a:solidFill>
              </a:rPr>
              <a:t>ца</a:t>
            </a: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9969499" y="3327511"/>
            <a:ext cx="1" cy="63889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300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24818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Алгоритм определения правильного написания </a:t>
            </a:r>
            <a:r>
              <a:rPr lang="ru-RU" b="1" dirty="0" smtClean="0">
                <a:solidFill>
                  <a:srgbClr val="FF0000"/>
                </a:solidFill>
              </a:rPr>
              <a:t>-</a:t>
            </a:r>
            <a:r>
              <a:rPr lang="ru-RU" b="1" dirty="0" err="1" smtClean="0">
                <a:solidFill>
                  <a:srgbClr val="FF0000"/>
                </a:solidFill>
              </a:rPr>
              <a:t>тся</a:t>
            </a:r>
            <a:r>
              <a:rPr lang="ru-RU" b="1" dirty="0" smtClean="0">
                <a:solidFill>
                  <a:srgbClr val="FF0000"/>
                </a:solidFill>
              </a:rPr>
              <a:t>, -</a:t>
            </a:r>
            <a:r>
              <a:rPr lang="ru-RU" b="1" dirty="0" err="1" smtClean="0">
                <a:solidFill>
                  <a:srgbClr val="FF0000"/>
                </a:solidFill>
              </a:rPr>
              <a:t>ться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FF0000"/>
                </a:solidFill>
              </a:rPr>
              <a:t> -</a:t>
            </a:r>
            <a:r>
              <a:rPr lang="ru-RU" b="1" dirty="0" err="1" smtClean="0">
                <a:solidFill>
                  <a:srgbClr val="FF0000"/>
                </a:solidFill>
              </a:rPr>
              <a:t>ца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2" y="1600199"/>
            <a:ext cx="11874500" cy="516799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Прочитать слово.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Задать к слову вопрос. 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Определить часть речи.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Если слово отвечает на вопросы имени существительного, то пишем </a:t>
            </a:r>
            <a:r>
              <a:rPr lang="ru-RU" sz="2800" b="1" dirty="0" smtClean="0">
                <a:solidFill>
                  <a:srgbClr val="FF0000"/>
                </a:solidFill>
              </a:rPr>
              <a:t>ЦА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Если слово отвечает на вопросы глагола, то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определяем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форму (начальная или личная).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Если глагол начальной формы – пишем </a:t>
            </a:r>
            <a:r>
              <a:rPr lang="ru-RU" sz="2800" b="1" dirty="0" smtClean="0">
                <a:solidFill>
                  <a:srgbClr val="FF0000"/>
                </a:solidFill>
              </a:rPr>
              <a:t>ТЬСЯ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(с мягким знаком </a:t>
            </a:r>
            <a:r>
              <a:rPr lang="ru-RU" sz="2800" b="1" dirty="0" smtClean="0">
                <a:solidFill>
                  <a:srgbClr val="FF0000"/>
                </a:solidFill>
              </a:rPr>
              <a:t>ь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).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Если глагол личной формы – пишем </a:t>
            </a:r>
            <a:r>
              <a:rPr lang="ru-RU" sz="2800" b="1" dirty="0" smtClean="0">
                <a:solidFill>
                  <a:srgbClr val="FF0000"/>
                </a:solidFill>
              </a:rPr>
              <a:t>ТСЯ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(без мягкого знака)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262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62918"/>
            <a:ext cx="9905998" cy="14785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Определи верное написание и выполни работу по алгоритму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6100" y="2147889"/>
            <a:ext cx="11303000" cy="387191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Умни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4">
                    <a:lumMod val="50000"/>
                  </a:schemeClr>
                </a:solidFill>
              </a:rPr>
              <a:t>вернё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задумае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мельни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откры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умывае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улыба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всмотре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накрывае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лестни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купа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столкну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расчёсывае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крутя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кури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убирае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3600" dirty="0" err="1">
                <a:solidFill>
                  <a:schemeClr val="accent4">
                    <a:lumMod val="50000"/>
                  </a:schemeClr>
                </a:solidFill>
              </a:rPr>
              <a:t>ца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17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428018"/>
            <a:ext cx="9905998" cy="14785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Определи верное написание и выполни работу по алгоритму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793" y="2324100"/>
            <a:ext cx="11171238" cy="3873501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Умни</a:t>
            </a:r>
            <a:r>
              <a:rPr lang="ru-RU" sz="3600" b="1" u="sng" dirty="0" smtClean="0">
                <a:solidFill>
                  <a:srgbClr val="FF0000"/>
                </a:solidFill>
              </a:rPr>
              <a:t>ца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вернё</a:t>
            </a:r>
            <a:r>
              <a:rPr lang="ru-RU" sz="3600" b="1" u="sng" dirty="0" smtClean="0">
                <a:solidFill>
                  <a:srgbClr val="FF0000"/>
                </a:solidFill>
              </a:rPr>
              <a:t>тся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 задумае</a:t>
            </a:r>
            <a:r>
              <a:rPr lang="ru-RU" sz="3600" b="1" u="sng" dirty="0" smtClean="0">
                <a:solidFill>
                  <a:srgbClr val="FF0000"/>
                </a:solidFill>
              </a:rPr>
              <a:t>тся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мельни</a:t>
            </a:r>
            <a:r>
              <a:rPr lang="ru-RU" sz="3600" b="1" u="sng" dirty="0" smtClean="0">
                <a:solidFill>
                  <a:srgbClr val="FF0000"/>
                </a:solidFill>
              </a:rPr>
              <a:t>ца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откры</a:t>
            </a:r>
            <a:r>
              <a:rPr lang="ru-RU" sz="3600" b="1" u="sng" dirty="0" smtClean="0">
                <a:solidFill>
                  <a:srgbClr val="FF0000"/>
                </a:solidFill>
              </a:rPr>
              <a:t>ться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умывае</a:t>
            </a:r>
            <a:r>
              <a:rPr lang="ru-RU" sz="3600" b="1" u="sng" dirty="0" smtClean="0">
                <a:solidFill>
                  <a:srgbClr val="FF0000"/>
                </a:solidFill>
              </a:rPr>
              <a:t>тся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улыба</a:t>
            </a:r>
            <a:r>
              <a:rPr lang="ru-RU" sz="3600" b="1" u="sng" dirty="0" smtClean="0">
                <a:solidFill>
                  <a:srgbClr val="FF0000"/>
                </a:solidFill>
              </a:rPr>
              <a:t>ться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всмотре</a:t>
            </a:r>
            <a:r>
              <a:rPr lang="ru-RU" sz="3600" b="1" u="sng" dirty="0" smtClean="0">
                <a:solidFill>
                  <a:srgbClr val="FF0000"/>
                </a:solidFill>
              </a:rPr>
              <a:t>ться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накрывае</a:t>
            </a:r>
            <a:r>
              <a:rPr lang="ru-RU" sz="3600" b="1" u="sng" dirty="0" smtClean="0">
                <a:solidFill>
                  <a:srgbClr val="FF0000"/>
                </a:solidFill>
              </a:rPr>
              <a:t>тся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лестни</a:t>
            </a:r>
            <a:r>
              <a:rPr lang="ru-RU" sz="3600" b="1" u="sng" dirty="0" smtClean="0">
                <a:solidFill>
                  <a:srgbClr val="FF0000"/>
                </a:solidFill>
              </a:rPr>
              <a:t>ца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купа</a:t>
            </a:r>
            <a:r>
              <a:rPr lang="ru-RU" sz="3600" b="1" u="sng" dirty="0" smtClean="0">
                <a:solidFill>
                  <a:srgbClr val="FF0000"/>
                </a:solidFill>
              </a:rPr>
              <a:t>ться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столкну</a:t>
            </a:r>
            <a:r>
              <a:rPr lang="ru-RU" sz="3600" b="1" u="sng" dirty="0" smtClean="0">
                <a:solidFill>
                  <a:srgbClr val="FF0000"/>
                </a:solidFill>
              </a:rPr>
              <a:t>ться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расчёсывае</a:t>
            </a:r>
            <a:r>
              <a:rPr lang="ru-RU" sz="3600" b="1" u="sng" dirty="0" smtClean="0">
                <a:solidFill>
                  <a:srgbClr val="FF0000"/>
                </a:solidFill>
              </a:rPr>
              <a:t>тся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крутя</a:t>
            </a:r>
            <a:r>
              <a:rPr lang="ru-RU" sz="3600" b="1" u="sng" dirty="0" smtClean="0">
                <a:solidFill>
                  <a:srgbClr val="FF0000"/>
                </a:solidFill>
              </a:rPr>
              <a:t>тся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кури</a:t>
            </a:r>
            <a:r>
              <a:rPr lang="ru-RU" sz="3600" b="1" u="sng" dirty="0" smtClean="0">
                <a:solidFill>
                  <a:srgbClr val="FF0000"/>
                </a:solidFill>
              </a:rPr>
              <a:t>ца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, убирае</a:t>
            </a:r>
            <a:r>
              <a:rPr lang="ru-RU" sz="3600" b="1" u="sng" dirty="0" smtClean="0">
                <a:solidFill>
                  <a:srgbClr val="FF0000"/>
                </a:solidFill>
              </a:rPr>
              <a:t>тся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0235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156</TotalTime>
  <Words>371</Words>
  <Application>Microsoft Office PowerPoint</Application>
  <PresentationFormat>Широкоэкранный</PresentationFormat>
  <Paragraphs>81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Tw Cen MT</vt:lpstr>
      <vt:lpstr>Контур</vt:lpstr>
      <vt:lpstr>Презентация PowerPoint</vt:lpstr>
      <vt:lpstr>глагол</vt:lpstr>
      <vt:lpstr>Ь после шипящих</vt:lpstr>
      <vt:lpstr>-Тся,  -ться и -ца</vt:lpstr>
      <vt:lpstr>Алгоритм определения правильного написания -тся, -ться и -ца</vt:lpstr>
      <vt:lpstr>Определи верное написание и выполни работу по алгоритму</vt:lpstr>
      <vt:lpstr>Определи верное написание и выполни работу по алгоритму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Рудь</dc:creator>
  <cp:lastModifiedBy>Светлана</cp:lastModifiedBy>
  <cp:revision>26</cp:revision>
  <dcterms:created xsi:type="dcterms:W3CDTF">2016-11-23T11:29:50Z</dcterms:created>
  <dcterms:modified xsi:type="dcterms:W3CDTF">2020-01-04T15:30:14Z</dcterms:modified>
</cp:coreProperties>
</file>