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6" r:id="rId6"/>
    <p:sldId id="275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3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imgres?imgurl=http://krilov.ru/cms.ashx?req=Image&amp;imageid=755c07cb-e9d4-4b86-be27-db76d85c6385&amp;imgrefurl=http://krilov.ru/schuka_i_kot/&amp;usg=__fufTBHBMUavUFPByxSkVRZjEMaA=&amp;h=150&amp;w=200&amp;sz=35&amp;hl=ru&amp;start=2&amp;zoom=1&amp;tbnid=PoajMM9etYLmaM:&amp;tbnh=78&amp;tbnw=104&amp;ei=4CLHUMWoKMz34QS9xoDABg&amp;prev=/search?q=%D0%BA%D0%B0%D1%80%D1%82%D0%B8%D0%BD%D0%BA%D0%B8+%D0%9A%D1%80%D1%8B%D0%BB%D0%BE%D0%B2%D0%B0+%D1%89%D1%83%D0%BA%D0%B0+%D0%B8+%D0%BA%D0%BE%D1%82&amp;hl=ru&amp;newwindow=1&amp;tbo=d&amp;biw=1024&amp;bih=600&amp;tbm=isch&amp;itbs=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imgres?imgurl=http://www.tirnet.ru/sites/default/files/soviet_tales/belka_38.jpg&amp;imgrefurl=http://www.tirnet.ru/library/61&amp;usg=__4038qvdi3DnDvRTMfE8z-qphJkk=&amp;h=480&amp;w=348&amp;sz=64&amp;hl=ru&amp;start=4&amp;zoom=1&amp;tbnid=zOwmbQ3IJiPAaM:&amp;tbnh=129&amp;tbnw=94&amp;ei=piPHULWkBaLf4QSy7oBQ&amp;prev=/search?q=%D0%BA%D0%B0%D1%80%D1%82%D0%B8%D0%BD%D0%BA%D0%B8+%D0%9A%D1%80%D1%8B%D0%BB%D0%BE%D0%B2%D0%B0+%D0%B1%D0%B5%D0%BB%D0%BA%D0%B0&amp;hl=ru&amp;newwindow=1&amp;tbo=d&amp;biw=1024&amp;bih=600&amp;tbm=isch&amp;itbs=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imgres?imgurl=http://www.tirnet.ru/sites/default/files/soviet_tales/kukush8.jpg&amp;imgrefurl=http://www.tirnet.ru/library/73&amp;usg=__lueNsjeoz0DgBfE1USpd0zr4Jmg=&amp;h=475&amp;w=349&amp;sz=70&amp;hl=ru&amp;start=5&amp;zoom=1&amp;tbnid=dVG800X4fOvxkM:&amp;tbnh=129&amp;tbnw=95&amp;ei=VSTHUK7BEKmP4gTMsYDgCg&amp;prev=/search?q=%D0%BA%D0%B0%D1%80%D1%82%D0%B8%D0%BD%D0%BA%D0%B8+%D0%9A%D1%80%D1%8B%D0%BB%D0%BE%D0%B2%D0%B0+%D0%BA%D1%83%D0%BA%D1%83%D1%88%D0%BA%D0%B0+%D0%B8+%D0%BF%D0%B5%D1%82%D1%83%D1%85&amp;hl=ru&amp;newwindow=1&amp;tbo=d&amp;biw=1024&amp;bih=600&amp;tbm=isch&amp;itbs=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imgres?imgurl=http://krilov.ru/cms.ashx?req=Image&amp;imageid=9568e258-28f5-43b4-9594-365882ebf659&amp;imgrefurl=http://krilov.ru/curiou/&amp;usg=__-xBZTfUmMW35E312zGYn_ArANCs=&amp;h=150&amp;w=200&amp;sz=21&amp;hl=ru&amp;start=3&amp;zoom=1&amp;tbnid=4ImEBN0pTl32-M:&amp;tbnh=78&amp;tbnw=104&amp;ei=3h7HUIb9LqeE4gTW34Fg&amp;prev=/search?q=%D0%BA%D0%B0%D1%80%D1%82%D0%B8%D0%BD%D0%BA%D0%B8+%D0%9A%D1%80%D1%8B%D0%BB%D0%BE%D0%B2%D0%B0+%D0%BB%D1%8E%D0%B1%D0%BE%D0%BF%D1%8B%D1%82%D0%BD%D1%8B%D0%B9&amp;hl=ru&amp;newwindow=1&amp;tbo=d&amp;biw=1024&amp;bih=600&amp;tbm=isch&amp;itbs=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900igr.net/kartinki/literatura/Krylov/004-Znamenitye-basnopistsy.html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eg"/><Relationship Id="rId4" Type="http://schemas.openxmlformats.org/officeDocument/2006/relationships/hyperlink" Target="http://900igr.net/kartinki/literatura/Krylov/006-Znamenitye-basnopistsy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900igr.net/kartinki/literatura/Krylov/008-Vorona-i-lisitsa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www.google.ru/imgres?imgurl=http://1.bp.blogspot.com/-SPemQFW2lXc/T1KJpc_4maI/AAAAAAAABoc/KouSBIxvcnE/s1600/basni-krylova-belka-i-lev.jpg&amp;imgrefurl=http://valettanisha.blogspot.com/2012/12/blog-post_380.html&amp;usg=__hznKU0YOy4B6fIkL5gZi-c4IZsk=&amp;h=200&amp;w=150&amp;sz=8&amp;hl=ru&amp;start=6&amp;zoom=1&amp;tbnid=PHPdzGSrkGMUdM:&amp;tbnh=104&amp;tbnw=78&amp;ei=piPHULWkBaLf4QSy7oBQ&amp;prev=/search?q=%D0%BA%D0%B0%D1%80%D1%82%D0%B8%D0%BD%D0%BA%D0%B8+%D0%9A%D1%80%D1%8B%D0%BB%D0%BE%D0%B2%D0%B0+%D0%B1%D0%B5%D0%BB%D0%BA%D0%B0&amp;hl=ru&amp;newwindow=1&amp;tbo=d&amp;biw=1024&amp;bih=600&amp;tbm=isch&amp;itbs=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imgres?imgurl=http://img.beta.rian.ru/images/70099/56/700995690.jpg&amp;imgrefurl=http://ria.ru/1812_mem/20120607/639633011_21.html&amp;usg=___3ibP7iXsHy_B1w5tUBq7wCXsSA=&amp;h=410&amp;w=468&amp;sz=88&amp;hl=ru&amp;start=6&amp;zoom=1&amp;tbnid=EzJJSoZZgNld-M:&amp;tbnh=112&amp;tbnw=128&amp;ei=MSDHUKWTENH74QTlioHgCA&amp;prev=/search?q=%D0%BA%D0%B0%D1%80%D1%82%D0%B8%D0%BD%D0%BA%D0%B8+%D0%9A%D1%80%D1%8B%D0%BB%D0%BE%D0%B2%D0%B0+%D0%BA%D0%BE%D1%82+%D0%B8+%D0%BF%D0%BE%D0%B2%D0%B0%D1%80&amp;hl=ru&amp;newwindow=1&amp;tbo=d&amp;biw=1024&amp;bih=600&amp;tbm=isch&amp;itbs=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imgres?imgurl=http://www.tirnet.ru/sites/default/files/soviet_tales/larchi9.jpg&amp;imgrefurl=http://www.tirnet.ru/library/74&amp;usg=__OEfIZqecyBSPdiatKIUNoHNEdBo=&amp;h=510&amp;w=376&amp;sz=70&amp;hl=ru&amp;start=1&amp;zoom=1&amp;tbnid=xdGNMx1AMGlkyM:&amp;tbnh=131&amp;tbnw=97&amp;ei=JCLHUJrzFqyM4gTnlICIBg&amp;prev=/search?q=%D0%BA%D0%B0%D1%80%D1%82%D0%B8%D0%BD%D0%BA%D0%B8+%D0%9A%D1%80%D1%8B%D0%BB%D0%BE%D0%B2%D0%B0+%D0%BB%D0%B0%D1%80%D1%87%D0%B8%D0%BA&amp;hl=ru&amp;newwindow=1&amp;tbo=d&amp;biw=1024&amp;bih=600&amp;tbm=isch&amp;itbs=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786058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Фразеологизмы, пришедшие из художественных произведений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66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83"/>
          <a:stretch>
            <a:fillRect/>
          </a:stretch>
        </p:blipFill>
        <p:spPr>
          <a:xfrm>
            <a:off x="5643570" y="714356"/>
            <a:ext cx="2571768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И.А.Крылов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43050"/>
            <a:ext cx="7143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Название басни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«Щука и кот»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Фразеологизм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«Беда, коль пироги начнет печи сапожник, а сапоги тачать пирожник»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Значение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должен     	заниматься своим делом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2330" y="642918"/>
            <a:ext cx="1433866" cy="1571636"/>
          </a:xfrm>
          <a:prstGeom prst="rect">
            <a:avLst/>
          </a:prstGeom>
        </p:spPr>
      </p:pic>
      <p:pic>
        <p:nvPicPr>
          <p:cNvPr id="5" name="Picture 2" descr="http://t3.gstatic.com/images?q=tbn:ANd9GcSozW7HrKAq5Y22lmSMjyrDmKfmYj9AJyz0XueaJerokXcVDMZKfZtt3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714771" y="2071678"/>
            <a:ext cx="3714771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2.04808E-6 L 0.52987 -0.005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И.А.Крылов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1643050"/>
            <a:ext cx="6286544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Название басни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«Ворона»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Фразеологизм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«Ворона в павлиньих перьях»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человеке, который присваивает себе чужие достоинства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-4071998" y="1571612"/>
            <a:ext cx="3750377" cy="4017628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2330" y="642918"/>
            <a:ext cx="1433866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24087E-6 L 0.58281 -0.011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00" y="-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И.А.Крылов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643050"/>
            <a:ext cx="6953996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Название басни 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«Лебедь, Щука и Рак»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Фразеологизм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«Да только воз и ныне там»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Дело не двигается, стоит на месте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2330" y="642918"/>
            <a:ext cx="1433866" cy="1571636"/>
          </a:xfrm>
          <a:prstGeom prst="rect">
            <a:avLst/>
          </a:prstGeom>
        </p:spPr>
      </p:pic>
      <p:pic>
        <p:nvPicPr>
          <p:cNvPr id="5" name="Рисунок 4" descr="Иллюстрации Е. Рачева для басням И. Крылова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86114" y="1714488"/>
            <a:ext cx="2286016" cy="3429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264 3.48128E-6 L 0.49184 3.4812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И.А.Крылов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43050"/>
            <a:ext cx="704379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Название басни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«Демьянова уха»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Фразеологизм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«Демьянова уха»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Чрезмерное угощение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3768" y="642918"/>
            <a:ext cx="1433866" cy="1571636"/>
          </a:xfrm>
          <a:prstGeom prst="rect">
            <a:avLst/>
          </a:prstGeom>
        </p:spPr>
      </p:pic>
      <p:pic>
        <p:nvPicPr>
          <p:cNvPr id="5" name="rg_hi" descr="http://t2.gstatic.com/images?q=tbn:ANd9GcTGcWcKGDRMQHRLOOx9UTUl4__MCfx39pasXnsjT_Ar0WHjL3ZSRQ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57617" y="2571744"/>
            <a:ext cx="335761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63708E-6 L 0.44723 0.0060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И.А.Крылов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571612"/>
            <a:ext cx="7186666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Название басни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«Белка»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Фразеологизм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«Как белка в колесе»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Беспрерывно суетиться, хлопотать без видимых результатов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2330" y="642918"/>
            <a:ext cx="1433866" cy="1571636"/>
          </a:xfrm>
          <a:prstGeom prst="rect">
            <a:avLst/>
          </a:prstGeom>
        </p:spPr>
      </p:pic>
      <p:pic>
        <p:nvPicPr>
          <p:cNvPr id="5" name="Picture 2" descr="http://t2.gstatic.com/images?q=tbn:ANd9GcQvirrVRah71k2YgDHEOQn8fMdGcykbV82AH9SILvE8E-EKnNvLcqOo-Aa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786114" y="1500174"/>
            <a:ext cx="2786114" cy="3823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.00255 L 0.36875 0.0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И.А.Крылов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43050"/>
            <a:ext cx="7286676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Название басни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«Кукушка и петух»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Фразеологизм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«Кукушка хвалит петуха за то, что хвалит он кукушку»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Значение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Взаимная лесть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/>
              <a:t> 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2330" y="642918"/>
            <a:ext cx="1433866" cy="1571636"/>
          </a:xfrm>
          <a:prstGeom prst="rect">
            <a:avLst/>
          </a:prstGeom>
        </p:spPr>
      </p:pic>
      <p:pic>
        <p:nvPicPr>
          <p:cNvPr id="6" name="Picture 2" descr="http://t0.gstatic.com/images?q=tbn:ANd9GcQaLvWxDDH23wyDF5wDv4Pxl4YOw3XPP7y6QwTvdzHl_VH48v9_mBbrRwXC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735686" y="1214422"/>
            <a:ext cx="2735686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06 4.57698E-6 L 0.37761 -0.000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И.А.Крылов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43050"/>
            <a:ext cx="7143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Название басни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«Пустынник и медведь»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Фразеологизм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«Медвежья услуга»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Неумелая, неловкая услуга, 	приносящая вместо помощи 	вред, неприятность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56414" y="1785926"/>
            <a:ext cx="305641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2330" y="642918"/>
            <a:ext cx="1433866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327 0.0104 L 0.4677 0.005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И.А.Крылов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43050"/>
            <a:ext cx="7500990" cy="4525963"/>
          </a:xfrm>
        </p:spPr>
        <p:txBody>
          <a:bodyPr/>
          <a:lstStyle/>
          <a:p>
            <a:pPr marL="85725" indent="-85725" algn="ctr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Название басни </a:t>
            </a:r>
          </a:p>
          <a:p>
            <a:pPr marL="85725" indent="-85725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«Любопытный»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Фразеологизм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«Слона-то я и не приметил»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заметить самого 			главного, важного.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2330" y="642918"/>
            <a:ext cx="1433866" cy="1571636"/>
          </a:xfrm>
          <a:prstGeom prst="rect">
            <a:avLst/>
          </a:prstGeom>
        </p:spPr>
      </p:pic>
      <p:pic>
        <p:nvPicPr>
          <p:cNvPr id="5" name="Picture 2" descr="http://t0.gstatic.com/images?q=tbn:ANd9GcSy2opG8xqNGLeVO6bTim0Vaecsv_77x6d6y8SPzGRo0oeJ5jwrY84GpY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90934" y="1857364"/>
            <a:ext cx="3690934" cy="2768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11466E-7 L 0.44184 -0.004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А.С.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Пушкин: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«Разум 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неистощим в соображении понятий, как язык не истощим в соединении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слов».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15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Фразеологизм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— устойчивое сочетание слов, постоянное по своему составу и значению, воспроизводимое в речи как готовая единица.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Крылатые слова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>
            <a:normAutofit/>
          </a:bodyPr>
          <a:lstStyle/>
          <a:p>
            <a:pPr indent="-6985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Название это встречается много раз в  поэмах Гомера. Он называл "крылатыми" слова потому, что они как бы летят к уху слушающего из уст говорящего. Гомеровское выражение "крылатое слово" стало термином языковедения и стилистики.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Авторские фразеологизмы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952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Например, "квасной патриотизм" - ложный, показной - возник в письме известного русского поэта и критика Л.А.Вяземского.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Баснописцы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 descr="Эзоп худ">
            <a:hlinkClick r:id="rId2" tooltip="&quot;Картинка 4. Эзоп худ. Веласкес диего. Знаменитые баснописцы.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785926"/>
            <a:ext cx="3143272" cy="2357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Жан де лефонтен худ">
            <a:hlinkClick r:id="rId4" tooltip="&quot;Картинка 6. Жан де лефонтен худ. Веласкес диего. Знаменитые баснописцы.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857364"/>
            <a:ext cx="2786082" cy="2286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И.А.Крылов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«Ворона и лисица»">
            <a:hlinkClick r:id="rId2" tooltip="&quot;Картинка 8. «Ворона и лисица».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1928802"/>
            <a:ext cx="3714776" cy="3071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http://t1.gstatic.com/images?q=tbn:ANd9GcSNJu2x89HlCR-J5vMbF29hy1-iKhNUG1v1DOCdDm3OSoiIRIbS2Xq1lbk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642918"/>
            <a:ext cx="1968099" cy="26241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И.А.Крылов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85862" y="1643050"/>
            <a:ext cx="704379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Название басни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«Кот и повар»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Фразеологизм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 Васька слушает да ест»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Значение.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 говорит, а другой не обращает на него внимания</a:t>
            </a:r>
          </a:p>
          <a:p>
            <a:pPr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2330" y="642918"/>
            <a:ext cx="1433866" cy="1571636"/>
          </a:xfrm>
          <a:prstGeom prst="rect">
            <a:avLst/>
          </a:prstGeom>
        </p:spPr>
      </p:pic>
      <p:pic>
        <p:nvPicPr>
          <p:cNvPr id="5" name="Picture 2" descr="http://t1.gstatic.com/images?q=tbn:ANd9GcS8vC52Nfb-7tIcDFNlcQHxqzSDWGtIUke3me0TkcCHjYRSOT8DS6bmQcEJ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592307" y="1571612"/>
            <a:ext cx="3592307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29912E-6 L 0.46007 1.2991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И.А.Крылов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43050"/>
            <a:ext cx="7458052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Название басни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«Квартет»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Фразеологизм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 вы, друзья, как ни садитесь, все в музыканты не годитесь»	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Значение.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должен                    заниматься своим делом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2330" y="642918"/>
            <a:ext cx="1433866" cy="1571636"/>
          </a:xfrm>
          <a:prstGeom prst="rect">
            <a:avLst/>
          </a:prstGeom>
        </p:spPr>
      </p:pic>
      <p:pic>
        <p:nvPicPr>
          <p:cNvPr id="5" name="Рисунок 4" descr="Иллюстрации Е. Рачева для басням И. Крылова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55628" y="1928802"/>
            <a:ext cx="3055628" cy="2928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71059E-7 L 0.4151 -0.0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И.А.Крылов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85862" y="1643050"/>
            <a:ext cx="704379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Название басни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«Ларчик»	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Фразеологизм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 ларчик просто открывался»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Дело или вопрос, при разрешении которого нечего было мудрить.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2330" y="642918"/>
            <a:ext cx="1433866" cy="1571636"/>
          </a:xfrm>
          <a:prstGeom prst="rect">
            <a:avLst/>
          </a:prstGeom>
        </p:spPr>
      </p:pic>
      <p:pic>
        <p:nvPicPr>
          <p:cNvPr id="5" name="Picture 2" descr="http://t1.gstatic.com/images?q=tbn:ANd9GcQjewTr1SHCbBrAR6EAindzB9o4Wh1R2mhIccQUD0U2lcGYsCanzr74ZFE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382040" y="1785926"/>
            <a:ext cx="3382039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35784E-6 L 0.41719 -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309</Words>
  <Application>Microsoft Office PowerPoint</Application>
  <PresentationFormat>Экран (4:3)</PresentationFormat>
  <Paragraphs>65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Фразеологизмы, пришедшие из художественных произведений</vt:lpstr>
      <vt:lpstr>Презентация PowerPoint</vt:lpstr>
      <vt:lpstr>Крылатые слова </vt:lpstr>
      <vt:lpstr>Авторские фразеологизмы</vt:lpstr>
      <vt:lpstr>Баснописцы</vt:lpstr>
      <vt:lpstr>И.А.Крылов</vt:lpstr>
      <vt:lpstr>И.А.Крылов</vt:lpstr>
      <vt:lpstr>И.А.Крылов</vt:lpstr>
      <vt:lpstr>И.А.Крылов</vt:lpstr>
      <vt:lpstr>И.А.Крылов</vt:lpstr>
      <vt:lpstr>И.А.Крылов</vt:lpstr>
      <vt:lpstr>И.А.Крылов</vt:lpstr>
      <vt:lpstr>И.А.Крылов</vt:lpstr>
      <vt:lpstr>И.А.Крылов</vt:lpstr>
      <vt:lpstr>И.А.Крылов</vt:lpstr>
      <vt:lpstr>И.А.Крылов</vt:lpstr>
      <vt:lpstr>И.А.Крылов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Фразеологизмы, пришедшие из художественных произведений</dc:title>
  <dc:creator>Администратор</dc:creator>
  <cp:lastModifiedBy>Администратор</cp:lastModifiedBy>
  <cp:revision>44</cp:revision>
  <dcterms:modified xsi:type="dcterms:W3CDTF">2020-01-07T17:51:12Z</dcterms:modified>
</cp:coreProperties>
</file>