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57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4EF972-2F81-4D88-81FD-47D66DDB169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5010D-A257-418D-ABDC-3CDB10EA49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98ACDA-A465-42FF-AF0F-C63CD4681A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32C157-508F-49A9-96B4-DE2859B5F0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BA380E-E4A5-4CCA-8C8B-DE552F52715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7C249-696D-4D32-AB26-67B194B4F3D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39B6D8-96E2-4544-BFAF-A361FA2E97C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9B8C53-0778-4034-8573-9983A57B3AE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587C348-EDB3-468D-8139-FFAF44F7512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D1B13E0-500A-46BD-8616-9A40070B8F6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0EC60F1-8C7D-444D-B0C1-25AB473558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/>
            </a:lvl1pPr>
          </a:lstStyle>
          <a:p>
            <a:fld id="{4DD7255B-4B1E-4B18-904F-2B2275A1904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76600" y="1125538"/>
            <a:ext cx="4967288" cy="4103687"/>
          </a:xfrm>
          <a:solidFill>
            <a:srgbClr val="FFFF99">
              <a:alpha val="39999"/>
            </a:srgbClr>
          </a:solidFill>
        </p:spPr>
        <p:txBody>
          <a:bodyPr/>
          <a:lstStyle/>
          <a:p>
            <a:r>
              <a:rPr lang="ru-RU" sz="4000" b="1"/>
              <a:t>Инновационные системы контроля при обучении учащихся начальных классов</a:t>
            </a:r>
          </a:p>
        </p:txBody>
      </p:sp>
      <p:pic>
        <p:nvPicPr>
          <p:cNvPr id="2053" name="Picture 5" descr="apple-на-стопку-книг-изолирован-на-белом-фоне-изолированной_323108копирова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0113" y="620713"/>
            <a:ext cx="2743200" cy="59626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1916113"/>
            <a:ext cx="5903913" cy="3529012"/>
          </a:xfrm>
          <a:solidFill>
            <a:srgbClr val="FFFFFF">
              <a:alpha val="47000"/>
            </a:srgbClr>
          </a:solidFill>
        </p:spPr>
        <p:txBody>
          <a:bodyPr/>
          <a:lstStyle/>
          <a:p>
            <a:r>
              <a:rPr lang="ru-RU" sz="2400" b="1">
                <a:solidFill>
                  <a:srgbClr val="CC3300"/>
                </a:solidFill>
              </a:rPr>
              <a:t>Дидактическое обеспечение самоконтроля</a:t>
            </a:r>
            <a:r>
              <a:rPr lang="ru-RU"/>
              <a:t> - </a:t>
            </a:r>
            <a:r>
              <a:rPr lang="ru-RU" sz="2400"/>
              <a:t>разработка  специальных контрольных заданий:</a:t>
            </a:r>
          </a:p>
          <a:p>
            <a:endParaRPr lang="ru-RU" sz="2400"/>
          </a:p>
          <a:p>
            <a:r>
              <a:rPr lang="ru-RU" sz="2400"/>
              <a:t>вопросов, тестов – для учебно-познавательной деятельности;</a:t>
            </a:r>
          </a:p>
          <a:p>
            <a:r>
              <a:rPr lang="ru-RU" sz="2400"/>
              <a:t>задач, упражнений – для учебно-практической деятельности.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2627313" y="1628775"/>
            <a:ext cx="914400" cy="914400"/>
          </a:xfrm>
          <a:prstGeom prst="rect">
            <a:avLst/>
          </a:prstGeom>
          <a:solidFill>
            <a:srgbClr val="FF00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6" name="Rectangle 8"/>
          <p:cNvSpPr>
            <a:spLocks noChangeArrowheads="1"/>
          </p:cNvSpPr>
          <p:nvPr/>
        </p:nvSpPr>
        <p:spPr bwMode="auto">
          <a:xfrm>
            <a:off x="4859338" y="1628775"/>
            <a:ext cx="914400" cy="914400"/>
          </a:xfrm>
          <a:prstGeom prst="rect">
            <a:avLst/>
          </a:prstGeom>
          <a:solidFill>
            <a:srgbClr val="33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7019925" y="1628775"/>
            <a:ext cx="914400" cy="914400"/>
          </a:xfrm>
          <a:prstGeom prst="rect">
            <a:avLst/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2298" name="Rectangle 10"/>
          <p:cNvSpPr>
            <a:spLocks noGrp="1" noChangeArrowheads="1"/>
          </p:cNvSpPr>
          <p:nvPr>
            <p:ph type="title"/>
          </p:nvPr>
        </p:nvSpPr>
        <p:spPr>
          <a:xfrm>
            <a:off x="2411413" y="2997200"/>
            <a:ext cx="6429375" cy="1143000"/>
          </a:xfrm>
        </p:spPr>
        <p:txBody>
          <a:bodyPr/>
          <a:lstStyle/>
          <a:p>
            <a:pPr algn="l"/>
            <a:r>
              <a:rPr lang="ru-RU"/>
              <a:t>  36	    18           3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050" y="1412875"/>
            <a:ext cx="5616575" cy="2303463"/>
          </a:xfrm>
          <a:solidFill>
            <a:srgbClr val="FFFFFF">
              <a:alpha val="56000"/>
            </a:srgbClr>
          </a:solidFill>
        </p:spPr>
        <p:txBody>
          <a:bodyPr/>
          <a:lstStyle/>
          <a:p>
            <a:pPr>
              <a:buFontTx/>
              <a:buNone/>
            </a:pPr>
            <a:r>
              <a:rPr lang="ru-RU" b="1">
                <a:solidFill>
                  <a:srgbClr val="CC3300"/>
                </a:solidFill>
              </a:rPr>
              <a:t>   Контроль</a:t>
            </a:r>
            <a:r>
              <a:rPr lang="ru-RU">
                <a:solidFill>
                  <a:srgbClr val="CC3300"/>
                </a:solidFill>
              </a:rPr>
              <a:t> </a:t>
            </a:r>
            <a:r>
              <a:rPr lang="ru-RU"/>
              <a:t>– соотношение</a:t>
            </a:r>
          </a:p>
          <a:p>
            <a:pPr>
              <a:buFontTx/>
              <a:buNone/>
            </a:pPr>
            <a:r>
              <a:rPr lang="ru-RU"/>
              <a:t>достигнутых результатов с </a:t>
            </a:r>
          </a:p>
          <a:p>
            <a:pPr>
              <a:buFontTx/>
              <a:buNone/>
            </a:pPr>
            <a:r>
              <a:rPr lang="ru-RU"/>
              <a:t>запланированными целями обучения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2411413" y="836613"/>
            <a:ext cx="4751387" cy="792162"/>
          </a:xfrm>
          <a:solidFill>
            <a:srgbClr val="FFFF00">
              <a:alpha val="17999"/>
            </a:srgbClr>
          </a:solidFill>
        </p:spPr>
        <p:txBody>
          <a:bodyPr/>
          <a:lstStyle/>
          <a:p>
            <a:r>
              <a:rPr lang="ru-RU" sz="3600" b="1">
                <a:solidFill>
                  <a:schemeClr val="accent2"/>
                </a:solidFill>
              </a:rPr>
              <a:t>Виды контроля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1916113"/>
            <a:ext cx="6346825" cy="4210050"/>
          </a:xfrm>
        </p:spPr>
        <p:txBody>
          <a:bodyPr/>
          <a:lstStyle/>
          <a:p>
            <a:endParaRPr lang="ru-RU" sz="300"/>
          </a:p>
          <a:p>
            <a:r>
              <a:rPr lang="ru-RU"/>
              <a:t>текущий</a:t>
            </a:r>
          </a:p>
          <a:p>
            <a:endParaRPr lang="ru-RU" sz="1600"/>
          </a:p>
          <a:p>
            <a:r>
              <a:rPr lang="ru-RU"/>
              <a:t>промежуточный</a:t>
            </a:r>
          </a:p>
          <a:p>
            <a:endParaRPr lang="ru-RU" sz="1400"/>
          </a:p>
          <a:p>
            <a:r>
              <a:rPr lang="ru-RU"/>
              <a:t>итоговый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1763713" y="549275"/>
            <a:ext cx="6049962" cy="1366838"/>
          </a:xfrm>
          <a:solidFill>
            <a:srgbClr val="FFFF99">
              <a:alpha val="38000"/>
            </a:srgbClr>
          </a:solidFill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r>
              <a:rPr lang="ru-RU" sz="3600" b="1">
                <a:solidFill>
                  <a:schemeClr val="accent2"/>
                </a:solidFill>
              </a:rPr>
              <a:t>Методы и формы </a:t>
            </a:r>
            <a:br>
              <a:rPr lang="ru-RU" sz="3600" b="1">
                <a:solidFill>
                  <a:schemeClr val="accent2"/>
                </a:solidFill>
              </a:rPr>
            </a:br>
            <a:r>
              <a:rPr lang="ru-RU" sz="3600" b="1">
                <a:solidFill>
                  <a:schemeClr val="accent2"/>
                </a:solidFill>
              </a:rPr>
              <a:t>организации контроля</a:t>
            </a:r>
            <a:r>
              <a:rPr lang="ru-RU" sz="4000" b="1">
                <a:solidFill>
                  <a:schemeClr val="accent2"/>
                </a:solidFill>
              </a:rPr>
              <a:t/>
            </a:r>
            <a:br>
              <a:rPr lang="ru-RU" sz="4000" b="1">
                <a:solidFill>
                  <a:schemeClr val="accent2"/>
                </a:solidFill>
              </a:rPr>
            </a:br>
            <a:endParaRPr lang="ru-RU" sz="4000" b="1">
              <a:solidFill>
                <a:schemeClr val="accent2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24075" y="2276475"/>
            <a:ext cx="5327650" cy="2952750"/>
          </a:xfrm>
          <a:solidFill>
            <a:srgbClr val="FFFFFF">
              <a:alpha val="48000"/>
            </a:srgbClr>
          </a:solidFill>
        </p:spPr>
        <p:txBody>
          <a:bodyPr/>
          <a:lstStyle/>
          <a:p>
            <a:r>
              <a:rPr lang="ru-RU"/>
              <a:t>устный опрос</a:t>
            </a:r>
          </a:p>
          <a:p>
            <a:r>
              <a:rPr lang="ru-RU"/>
              <a:t>письменный опрос</a:t>
            </a:r>
          </a:p>
          <a:p>
            <a:r>
              <a:rPr lang="ru-RU"/>
              <a:t>самостоятельная работа</a:t>
            </a:r>
          </a:p>
          <a:p>
            <a:r>
              <a:rPr lang="ru-RU"/>
              <a:t>контрольная работа</a:t>
            </a:r>
          </a:p>
          <a:p>
            <a:r>
              <a:rPr lang="ru-RU"/>
              <a:t>тестовые задания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2124075" y="620713"/>
            <a:ext cx="6264275" cy="1143000"/>
          </a:xfrm>
          <a:solidFill>
            <a:srgbClr val="FFFF99">
              <a:alpha val="49001"/>
            </a:srgbClr>
          </a:solidFill>
        </p:spPr>
        <p:txBody>
          <a:bodyPr/>
          <a:lstStyle/>
          <a:p>
            <a:r>
              <a:rPr lang="ru-RU" sz="3600" b="1">
                <a:solidFill>
                  <a:schemeClr val="accent2"/>
                </a:solidFill>
              </a:rPr>
              <a:t>Инновационные средства контроля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39975" y="2133600"/>
            <a:ext cx="4608513" cy="2447925"/>
          </a:xfrm>
          <a:solidFill>
            <a:srgbClr val="FFFFFF">
              <a:alpha val="44000"/>
            </a:srgbClr>
          </a:solidFill>
        </p:spPr>
        <p:txBody>
          <a:bodyPr/>
          <a:lstStyle/>
          <a:p>
            <a:pPr>
              <a:buFontTx/>
              <a:buNone/>
            </a:pPr>
            <a:r>
              <a:rPr lang="ru-RU"/>
              <a:t>- тестирование</a:t>
            </a:r>
          </a:p>
          <a:p>
            <a:pPr>
              <a:buFontTx/>
              <a:buNone/>
            </a:pPr>
            <a:r>
              <a:rPr lang="ru-RU"/>
              <a:t>- модульная система</a:t>
            </a:r>
          </a:p>
          <a:p>
            <a:pPr>
              <a:buFontTx/>
              <a:buChar char="-"/>
            </a:pPr>
            <a:r>
              <a:rPr lang="ru-RU"/>
              <a:t>мониторинг качества</a:t>
            </a:r>
          </a:p>
          <a:p>
            <a:pPr>
              <a:buFontTx/>
              <a:buNone/>
            </a:pPr>
            <a:r>
              <a:rPr lang="ru-RU"/>
              <a:t>- учебные портфолио</a:t>
            </a:r>
          </a:p>
          <a:p>
            <a:pPr>
              <a:buFontTx/>
              <a:buNone/>
            </a:pPr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68538" y="1600200"/>
            <a:ext cx="6119812" cy="2333625"/>
          </a:xfrm>
          <a:solidFill>
            <a:srgbClr val="FFFFFF">
              <a:alpha val="49001"/>
            </a:srgbClr>
          </a:solidFill>
        </p:spPr>
        <p:txBody>
          <a:bodyPr/>
          <a:lstStyle/>
          <a:p>
            <a:pPr>
              <a:buFontTx/>
              <a:buNone/>
            </a:pPr>
            <a:r>
              <a:rPr lang="ru-RU" sz="3600" b="1">
                <a:solidFill>
                  <a:srgbClr val="CC3300"/>
                </a:solidFill>
              </a:rPr>
              <a:t>Тесты</a:t>
            </a:r>
            <a:r>
              <a:rPr lang="ru-RU" sz="3600">
                <a:solidFill>
                  <a:srgbClr val="CC3300"/>
                </a:solidFill>
              </a:rPr>
              <a:t>-</a:t>
            </a:r>
            <a:r>
              <a:rPr lang="ru-RU"/>
              <a:t> стандартизированные задания с вариантами ответов, среди которых даются верные и неверные.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1050" y="1700213"/>
            <a:ext cx="6635750" cy="4784725"/>
          </a:xfrm>
          <a:solidFill>
            <a:srgbClr val="FFFFFF">
              <a:alpha val="53999"/>
            </a:srgbClr>
          </a:solidFill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2200"/>
              <a:t>тесты со свободным выбором ответа, предполагающие заполнение пропусков в истинных утверждениях или правильных формулировках определений, правил;</a:t>
            </a:r>
          </a:p>
          <a:p>
            <a:pPr>
              <a:lnSpc>
                <a:spcPct val="90000"/>
              </a:lnSpc>
            </a:pPr>
            <a:endParaRPr lang="ru-RU" sz="400"/>
          </a:p>
          <a:p>
            <a:pPr>
              <a:lnSpc>
                <a:spcPct val="90000"/>
              </a:lnSpc>
            </a:pPr>
            <a:r>
              <a:rPr lang="ru-RU" sz="2200"/>
              <a:t>тесты, в которых требуется установить соответствие;</a:t>
            </a:r>
          </a:p>
          <a:p>
            <a:pPr>
              <a:lnSpc>
                <a:spcPct val="90000"/>
              </a:lnSpc>
            </a:pPr>
            <a:endParaRPr lang="ru-RU" sz="600"/>
          </a:p>
          <a:p>
            <a:pPr>
              <a:lnSpc>
                <a:spcPct val="90000"/>
              </a:lnSpc>
            </a:pPr>
            <a:r>
              <a:rPr lang="ru-RU" sz="2200"/>
              <a:t> тесты альтернативные, которые требуют установления истинности или ложности утверждений;</a:t>
            </a:r>
          </a:p>
          <a:p>
            <a:pPr>
              <a:lnSpc>
                <a:spcPct val="90000"/>
              </a:lnSpc>
            </a:pPr>
            <a:endParaRPr lang="ru-RU" sz="400"/>
          </a:p>
          <a:p>
            <a:pPr>
              <a:lnSpc>
                <a:spcPct val="90000"/>
              </a:lnSpc>
            </a:pPr>
            <a:r>
              <a:rPr lang="ru-RU" sz="2200"/>
              <a:t> тесты, предполагающие выбор ответа (ответов) из целого ряда вариантов;</a:t>
            </a:r>
          </a:p>
          <a:p>
            <a:pPr>
              <a:lnSpc>
                <a:spcPct val="90000"/>
              </a:lnSpc>
            </a:pPr>
            <a:endParaRPr lang="ru-RU" sz="800"/>
          </a:p>
          <a:p>
            <a:pPr>
              <a:lnSpc>
                <a:spcPct val="90000"/>
              </a:lnSpc>
            </a:pPr>
            <a:r>
              <a:rPr lang="ru-RU" sz="2200"/>
              <a:t> тесты, которые ведут к созданию схем, графиков и др.</a:t>
            </a:r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title"/>
          </p:nvPr>
        </p:nvSpPr>
        <p:spPr>
          <a:xfrm>
            <a:off x="2411413" y="549275"/>
            <a:ext cx="4751387" cy="792163"/>
          </a:xfrm>
          <a:solidFill>
            <a:srgbClr val="FFFF00">
              <a:alpha val="17999"/>
            </a:srgbClr>
          </a:solidFill>
          <a:ln/>
        </p:spPr>
        <p:txBody>
          <a:bodyPr/>
          <a:lstStyle/>
          <a:p>
            <a:r>
              <a:rPr lang="ru-RU" sz="3600" b="1"/>
              <a:t>Виды тестов: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endParaRPr lang="ru-RU" sz="3600" b="1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79613" y="1746250"/>
            <a:ext cx="6718300" cy="5111750"/>
          </a:xfrm>
          <a:solidFill>
            <a:srgbClr val="FFFFFF">
              <a:alpha val="50999"/>
            </a:srgbClr>
          </a:solidFill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2200"/>
              <a:t>- коллекция работ учащегося, всесторонне демонстрирующая не только его учебные результаты, но и усилия, приложенные к их достижению, а также очевидный прогресс в знаниях и умениях учащегося по сравнению с его предыдущими результатами; 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sz="22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200"/>
              <a:t>- выставка учебных достижений учащегося по данному предмету (или нескольким предметам) за данный период обучения (четверть, полугодие, год);</a:t>
            </a:r>
          </a:p>
          <a:p>
            <a:pPr>
              <a:lnSpc>
                <a:spcPct val="80000"/>
              </a:lnSpc>
            </a:pPr>
            <a:endParaRPr lang="ru-RU" sz="2200"/>
          </a:p>
          <a:p>
            <a:pPr>
              <a:lnSpc>
                <a:spcPct val="80000"/>
              </a:lnSpc>
              <a:buFontTx/>
              <a:buNone/>
            </a:pPr>
            <a:r>
              <a:rPr lang="ru-RU" sz="2200"/>
              <a:t> - форма целенаправленной, систематической и непрерывной оценки и самооценки учебных результатов учащегося.</a:t>
            </a:r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2843213" y="476250"/>
            <a:ext cx="4751387" cy="792163"/>
          </a:xfrm>
          <a:prstGeom prst="rect">
            <a:avLst/>
          </a:prstGeom>
          <a:solidFill>
            <a:srgbClr val="FFFF00">
              <a:alpha val="17999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ru-RU" sz="4000">
                <a:solidFill>
                  <a:schemeClr val="accent2"/>
                </a:solidFill>
              </a:rPr>
              <a:t>Портфолио</a:t>
            </a:r>
            <a:endParaRPr lang="ru-RU" sz="3600">
              <a:solidFill>
                <a:schemeClr val="accent2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95513" y="1844675"/>
            <a:ext cx="6048375" cy="2520950"/>
          </a:xfrm>
          <a:solidFill>
            <a:srgbClr val="FFFFFF">
              <a:alpha val="52000"/>
            </a:srgbClr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b="1">
                <a:solidFill>
                  <a:srgbClr val="CC3300"/>
                </a:solidFill>
              </a:rPr>
              <a:t>Мониторинг</a:t>
            </a:r>
            <a:r>
              <a:rPr lang="ru-RU">
                <a:solidFill>
                  <a:srgbClr val="CC3300"/>
                </a:solidFill>
              </a:rPr>
              <a:t> </a:t>
            </a:r>
            <a:r>
              <a:rPr lang="ru-RU"/>
              <a:t>– это регулярное отслеживание качества усвоения знаний и формирования умений в учебном процессе.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873</TotalTime>
  <Words>249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Arial</vt:lpstr>
      <vt:lpstr>Оформление по умолчанию</vt:lpstr>
      <vt:lpstr>Инновационные системы контроля при обучении учащихся начальных классов</vt:lpstr>
      <vt:lpstr>Слайд 2</vt:lpstr>
      <vt:lpstr>Виды контроля</vt:lpstr>
      <vt:lpstr> Методы и формы  организации контроля </vt:lpstr>
      <vt:lpstr>Инновационные средства контроля</vt:lpstr>
      <vt:lpstr>Слайд 6</vt:lpstr>
      <vt:lpstr>Виды тестов:</vt:lpstr>
      <vt:lpstr> </vt:lpstr>
      <vt:lpstr>Слайд 9</vt:lpstr>
      <vt:lpstr>Слайд 10</vt:lpstr>
      <vt:lpstr>  36     18           3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Традиционные и инновационные системы контроля учащихся начальных классов</dc:title>
  <dc:creator>Loner-XP</dc:creator>
  <cp:lastModifiedBy>user</cp:lastModifiedBy>
  <cp:revision>6</cp:revision>
  <dcterms:created xsi:type="dcterms:W3CDTF">2011-01-09T12:14:31Z</dcterms:created>
  <dcterms:modified xsi:type="dcterms:W3CDTF">2020-01-07T14:12:55Z</dcterms:modified>
</cp:coreProperties>
</file>