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8" r:id="rId4"/>
    <p:sldId id="259" r:id="rId5"/>
    <p:sldId id="258" r:id="rId6"/>
    <p:sldId id="257" r:id="rId7"/>
    <p:sldId id="262" r:id="rId8"/>
    <p:sldId id="266" r:id="rId9"/>
    <p:sldId id="269" r:id="rId10"/>
    <p:sldId id="270" r:id="rId11"/>
    <p:sldId id="263" r:id="rId12"/>
    <p:sldId id="264" r:id="rId13"/>
    <p:sldId id="267" r:id="rId14"/>
    <p:sldId id="271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C925EA-937D-40A0-A56B-E329DF70AE87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6A2573-E938-443D-A884-32ABCA84A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C925EA-937D-40A0-A56B-E329DF70AE87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6A2573-E938-443D-A884-32ABCA84A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C925EA-937D-40A0-A56B-E329DF70AE87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6A2573-E938-443D-A884-32ABCA84A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C925EA-937D-40A0-A56B-E329DF70AE87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6A2573-E938-443D-A884-32ABCA84A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C925EA-937D-40A0-A56B-E329DF70AE87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6A2573-E938-443D-A884-32ABCA84A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C925EA-937D-40A0-A56B-E329DF70AE87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6A2573-E938-443D-A884-32ABCA84A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C925EA-937D-40A0-A56B-E329DF70AE87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6A2573-E938-443D-A884-32ABCA84A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C925EA-937D-40A0-A56B-E329DF70AE87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6A2573-E938-443D-A884-32ABCA84A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C925EA-937D-40A0-A56B-E329DF70AE87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6A2573-E938-443D-A884-32ABCA84A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C925EA-937D-40A0-A56B-E329DF70AE87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6A2573-E938-443D-A884-32ABCA84A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C925EA-937D-40A0-A56B-E329DF70AE87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6A2573-E938-443D-A884-32ABCA84A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hcoolparallel.umi.ru/onlajn-klass/russkij_yazyk/kurs_ya_-_chelovek_govoryawij/ustnaya_chast_oge_po_russkomu_yazyku_2018/ustnaya_chast_zadanie_1/ustnaya_chast_oge_po_russkomu_yazyku_chtenie_teksta_vsluh_tekst_1/" TargetMode="External"/><Relationship Id="rId2" Type="http://schemas.openxmlformats.org/officeDocument/2006/relationships/hyperlink" Target="http://&#1082;&#1072;&#1087;&#1082;&#1072;&#1085;&#1099;-&#1077;&#1075;&#1101;.&#1088;&#1092;/index.php/dlya-uchenikov/gia-dlya-9-klassov/2638-ustnaya-chast-oge-po-russkomu-yazyku-201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4ege.ru/gia-po-russkomu-jazyku" TargetMode="External"/><Relationship Id="rId5" Type="http://schemas.openxmlformats.org/officeDocument/2006/relationships/hyperlink" Target="http://lanasvet1991.blogspot.ru/p/blog-page_6.html" TargetMode="External"/><Relationship Id="rId4" Type="http://schemas.openxmlformats.org/officeDocument/2006/relationships/hyperlink" Target="http://rustutors.ru/ustanayachast.html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214422"/>
            <a:ext cx="7929618" cy="2386029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Проверка и оценивание основных видов речевой деятельности: говорение. (Итоговое </a:t>
            </a: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c</a:t>
            </a:r>
            <a:r>
              <a:rPr lang="ru-RU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обеседование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. 9 класс) 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4857760"/>
            <a:ext cx="4500594" cy="142876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just"/>
            <a:r>
              <a:rPr lang="ru-RU" sz="2000" b="1" cap="all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Подготовила: Литвинова Л.В., учитель русского языка и литературы МБОУ СОШ № 10</a:t>
            </a:r>
            <a:endParaRPr lang="ru-RU" sz="2000" b="1" cap="all" dirty="0">
              <a:ln>
                <a:solidFill>
                  <a:srgbClr val="00B050"/>
                </a:solidFill>
              </a:ln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7410" name="Picture 2" descr="https://ds04.infourok.ru/uploads/ex/0811/000e5ff0-5797d9a0/1/hello_html_m1ebf48c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643182"/>
            <a:ext cx="924229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1143000"/>
          </a:xfrm>
        </p:spPr>
        <p:txBody>
          <a:bodyPr/>
          <a:lstStyle/>
          <a:p>
            <a:r>
              <a:rPr lang="ru-RU" sz="2400" b="1" cap="all" dirty="0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вопросный план для подготовки к зданию 3</a:t>
            </a:r>
            <a:r>
              <a:rPr lang="ru-RU" sz="2800" b="1" cap="all" dirty="0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b="1" cap="all" dirty="0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(тема 1)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357298"/>
            <a:ext cx="7400948" cy="4768865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1214422"/>
          <a:ext cx="7215238" cy="458216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607619"/>
                <a:gridCol w="3607619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/>
                        <a:t>Кто(что?) запечатлено?</a:t>
                      </a:r>
                      <a:endParaRPr lang="ru-RU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50">
                            <a:tint val="66000"/>
                            <a:satMod val="160000"/>
                          </a:srgbClr>
                        </a:gs>
                        <a:gs pos="50000">
                          <a:srgbClr val="00B050">
                            <a:tint val="44500"/>
                            <a:satMod val="160000"/>
                          </a:srgbClr>
                        </a:gs>
                        <a:gs pos="100000">
                          <a:srgbClr val="00B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50">
                            <a:tint val="66000"/>
                            <a:satMod val="160000"/>
                          </a:srgbClr>
                        </a:gs>
                        <a:gs pos="50000">
                          <a:srgbClr val="00B050">
                            <a:tint val="44500"/>
                            <a:satMod val="160000"/>
                          </a:srgbClr>
                        </a:gs>
                        <a:gs pos="100000">
                          <a:srgbClr val="00B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Какое настроение у участников снимка?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Что делают люди, </a:t>
                      </a:r>
                      <a:r>
                        <a:rPr lang="ru-RU" sz="1800" kern="1200" dirty="0" smtClean="0"/>
                        <a:t>изображённые на фотографии</a:t>
                      </a:r>
                      <a:r>
                        <a:rPr lang="ru-RU" sz="1800" dirty="0" smtClean="0"/>
                        <a:t>?</a:t>
                      </a:r>
                      <a:r>
                        <a:rPr lang="ru-RU" sz="1800" kern="1200" dirty="0" smtClean="0"/>
                        <a:t> 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50">
                            <a:tint val="66000"/>
                            <a:satMod val="160000"/>
                          </a:srgbClr>
                        </a:gs>
                        <a:gs pos="50000">
                          <a:srgbClr val="00B050">
                            <a:tint val="44500"/>
                            <a:satMod val="160000"/>
                          </a:srgbClr>
                        </a:gs>
                        <a:gs pos="100000">
                          <a:srgbClr val="00B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50">
                            <a:tint val="66000"/>
                            <a:satMod val="160000"/>
                          </a:srgbClr>
                        </a:gs>
                        <a:gs pos="50000">
                          <a:srgbClr val="00B050">
                            <a:tint val="44500"/>
                            <a:satMod val="160000"/>
                          </a:srgbClr>
                        </a:gs>
                        <a:gs pos="100000">
                          <a:srgbClr val="00B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Какое</a:t>
                      </a:r>
                      <a:r>
                        <a:rPr lang="ru-RU" sz="1800" baseline="0" dirty="0" smtClean="0"/>
                        <a:t> действие совершают участники фотоснимка?</a:t>
                      </a:r>
                      <a:endParaRPr lang="ru-RU" sz="1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Какое настроение, которое вызывает у Вас эта фотография?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50">
                            <a:tint val="66000"/>
                            <a:satMod val="160000"/>
                          </a:srgbClr>
                        </a:gs>
                        <a:gs pos="50000">
                          <a:srgbClr val="00B050">
                            <a:tint val="44500"/>
                            <a:satMod val="160000"/>
                          </a:srgbClr>
                        </a:gs>
                        <a:gs pos="100000">
                          <a:srgbClr val="00B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50">
                            <a:tint val="66000"/>
                            <a:satMod val="160000"/>
                          </a:srgbClr>
                        </a:gs>
                        <a:gs pos="50000">
                          <a:srgbClr val="00B050">
                            <a:tint val="44500"/>
                            <a:satMod val="160000"/>
                          </a:srgbClr>
                        </a:gs>
                        <a:gs pos="100000">
                          <a:srgbClr val="00B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Где происходит событие?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Какое время года и суток на снимке?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50">
                            <a:tint val="66000"/>
                            <a:satMod val="160000"/>
                          </a:srgbClr>
                        </a:gs>
                        <a:gs pos="50000">
                          <a:srgbClr val="00B050">
                            <a:tint val="44500"/>
                            <a:satMod val="160000"/>
                          </a:srgbClr>
                        </a:gs>
                        <a:gs pos="100000">
                          <a:srgbClr val="00B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50">
                            <a:tint val="66000"/>
                            <a:satMod val="160000"/>
                          </a:srgbClr>
                        </a:gs>
                        <a:gs pos="50000">
                          <a:srgbClr val="00B050">
                            <a:tint val="44500"/>
                            <a:satMod val="160000"/>
                          </a:srgbClr>
                        </a:gs>
                        <a:gs pos="100000">
                          <a:srgbClr val="00B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Что</a:t>
                      </a:r>
                      <a:r>
                        <a:rPr lang="ru-RU" sz="1800" baseline="0" dirty="0" smtClean="0"/>
                        <a:t> заставило фотографа сделать этот фотоснимок?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1142976" y="5786454"/>
            <a:ext cx="7543824" cy="92868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Не забудьте осветить все пункты плана.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Если нужно, обязательно добавьте их в алгоритм</a:t>
            </a:r>
            <a:endParaRPr kumimoji="0" lang="ru-RU" sz="2000" b="0" i="0" u="none" strike="noStrike" kern="1200" cap="none" spc="0" normalizeH="0" baseline="0" noProof="0" dirty="0">
              <a:ln w="900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428604"/>
            <a:ext cx="74295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Подготовка к </a:t>
            </a:r>
            <a:r>
              <a:rPr lang="ru-RU" sz="2800" b="1" cap="all" dirty="0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диалогу</a:t>
            </a:r>
          </a:p>
          <a:p>
            <a:pPr algn="just"/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dirty="0"/>
              <a:t>1. </a:t>
            </a:r>
            <a:r>
              <a:rPr lang="ru-RU" sz="2000" dirty="0" smtClean="0"/>
              <a:t> Прочитайте </a:t>
            </a:r>
            <a:r>
              <a:rPr lang="ru-RU" sz="2000" dirty="0"/>
              <a:t>вопросы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smtClean="0"/>
              <a:t>2</a:t>
            </a:r>
            <a:r>
              <a:rPr lang="ru-RU" sz="2000" dirty="0"/>
              <a:t>. В каждом вопросе выделите ключевые слова, </a:t>
            </a:r>
            <a:r>
              <a:rPr lang="ru-RU" sz="2000" dirty="0" smtClean="0"/>
              <a:t>которые будут </a:t>
            </a:r>
            <a:r>
              <a:rPr lang="ru-RU" sz="2000" dirty="0"/>
              <a:t>использованы в вашем ответе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smtClean="0"/>
              <a:t>3</a:t>
            </a:r>
            <a:r>
              <a:rPr lang="ru-RU" sz="2000" dirty="0"/>
              <a:t>. Избегайте односложных ответов: </a:t>
            </a:r>
            <a:r>
              <a:rPr lang="ru-RU" sz="2000" i="1" dirty="0"/>
              <a:t>да, нет, конечно </a:t>
            </a:r>
            <a:r>
              <a:rPr lang="ru-RU" sz="2000" dirty="0" smtClean="0"/>
              <a:t>и т.п.</a:t>
            </a:r>
          </a:p>
          <a:p>
            <a:pPr algn="just"/>
            <a:r>
              <a:rPr lang="ru-RU" sz="2000" dirty="0" smtClean="0"/>
              <a:t>4. Чтобы </a:t>
            </a:r>
            <a:r>
              <a:rPr lang="ru-RU" sz="2000" dirty="0"/>
              <a:t>избежать односложных ответов, </a:t>
            </a:r>
            <a:r>
              <a:rPr lang="ru-RU" sz="2000" dirty="0" smtClean="0"/>
              <a:t>используйте </a:t>
            </a:r>
            <a:r>
              <a:rPr lang="ru-RU" sz="2000" dirty="0" err="1" smtClean="0"/>
              <a:t>сложнопод</a:t>
            </a:r>
            <a:r>
              <a:rPr lang="ru-RU" sz="2000" dirty="0" smtClean="0"/>
              <a:t>- чинённые </a:t>
            </a:r>
            <a:r>
              <a:rPr lang="ru-RU" sz="2000" dirty="0"/>
              <a:t>предложения с </a:t>
            </a:r>
            <a:r>
              <a:rPr lang="ru-RU" sz="2000" dirty="0" smtClean="0"/>
              <a:t>придаточными причины</a:t>
            </a:r>
            <a:r>
              <a:rPr lang="ru-RU" sz="2000" dirty="0"/>
              <a:t>, условия, следствия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smtClean="0"/>
              <a:t>5</a:t>
            </a:r>
            <a:r>
              <a:rPr lang="ru-RU" sz="2000" dirty="0"/>
              <a:t>. Смягчайте категоричность своих </a:t>
            </a:r>
            <a:r>
              <a:rPr lang="ru-RU" sz="2000" dirty="0" smtClean="0"/>
              <a:t>утверждений вводными </a:t>
            </a:r>
            <a:r>
              <a:rPr lang="ru-RU" sz="2000" dirty="0" err="1" smtClean="0"/>
              <a:t>сло</a:t>
            </a:r>
            <a:r>
              <a:rPr lang="ru-RU" sz="2000" dirty="0" smtClean="0"/>
              <a:t>- вами</a:t>
            </a:r>
            <a:r>
              <a:rPr lang="ru-RU" sz="2000" dirty="0"/>
              <a:t>: </a:t>
            </a:r>
            <a:r>
              <a:rPr lang="ru-RU" sz="2000" i="1" dirty="0"/>
              <a:t>я думаю; как мне кажется; </a:t>
            </a:r>
            <a:r>
              <a:rPr lang="ru-RU" sz="2000" i="1" dirty="0" smtClean="0"/>
              <a:t>по - видимому </a:t>
            </a:r>
            <a:r>
              <a:rPr lang="ru-RU" sz="2000" dirty="0"/>
              <a:t>и т.п</a:t>
            </a:r>
            <a:r>
              <a:rPr lang="ru-RU" sz="2000" dirty="0" smtClean="0"/>
              <a:t>. </a:t>
            </a:r>
          </a:p>
          <a:p>
            <a:pPr algn="just"/>
            <a:r>
              <a:rPr lang="ru-RU" sz="2000" dirty="0" smtClean="0"/>
              <a:t>6</a:t>
            </a:r>
            <a:r>
              <a:rPr lang="ru-RU" sz="2000" dirty="0"/>
              <a:t>. Особое внимание обратите на последний вопрос</a:t>
            </a:r>
            <a:r>
              <a:rPr lang="ru-RU" sz="2000" dirty="0" smtClean="0"/>
              <a:t>, поскольку </a:t>
            </a:r>
            <a:r>
              <a:rPr lang="ru-RU" sz="2000" dirty="0"/>
              <a:t>он требует наиболее развёрнутого ответа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http://tapenik.ru/dizain/obr_2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4519206"/>
            <a:ext cx="2286016" cy="2082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642918"/>
            <a:ext cx="7258072" cy="774720"/>
          </a:xfrm>
        </p:spPr>
        <p:txBody>
          <a:bodyPr/>
          <a:lstStyle/>
          <a:p>
            <a:r>
              <a:rPr lang="ru-RU" sz="2800" b="1" cap="all" dirty="0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Подготовка к диалогу</a:t>
            </a:r>
            <a:endParaRPr lang="ru-RU" sz="2800" dirty="0">
              <a:ln w="9000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285860"/>
            <a:ext cx="7115196" cy="4840303"/>
          </a:xfrm>
        </p:spPr>
        <p:txBody>
          <a:bodyPr/>
          <a:lstStyle/>
          <a:p>
            <a:pPr algn="just"/>
            <a:r>
              <a:rPr lang="ru-RU" sz="2000" dirty="0" smtClean="0"/>
              <a:t>Выстраивая рассуждение-рекомендацию располагайте информацию в определённом порядке, соответствующем логике рассуждения.</a:t>
            </a:r>
          </a:p>
          <a:p>
            <a:pPr algn="just"/>
            <a:r>
              <a:rPr lang="ru-RU" sz="2000" dirty="0" smtClean="0"/>
              <a:t>При ответе на последний вопрос используйте вводные слова: </a:t>
            </a:r>
            <a:r>
              <a:rPr lang="ru-RU" sz="2000" i="1" dirty="0" smtClean="0"/>
              <a:t>во-первых, во-вторых, наконец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smtClean="0"/>
              <a:t>Используйте средний темп речи, который позволяет продумывать продолжение речи.</a:t>
            </a:r>
          </a:p>
          <a:p>
            <a:pPr algn="just"/>
            <a:r>
              <a:rPr lang="ru-RU" sz="2000" dirty="0" smtClean="0"/>
              <a:t>Избегайте длительных пауз.</a:t>
            </a:r>
          </a:p>
          <a:p>
            <a:pPr algn="just"/>
            <a:r>
              <a:rPr lang="ru-RU" sz="2000" dirty="0" smtClean="0"/>
              <a:t>Следите за правильностью и чистотой речи. Избегайте слов-паразитов. </a:t>
            </a:r>
          </a:p>
          <a:p>
            <a:pPr algn="just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https://www.wikihow.com/images_en/thumb/5/5d/Stay-Mentally-Strong-Step-2-Version-2.jpg/v4-728px-Stay-Mentally-Strong-Step-2-Version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1" y="4143379"/>
            <a:ext cx="3286149" cy="2464613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b="1" cap="all" dirty="0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Система оценивания: </a:t>
            </a:r>
            <a:endParaRPr lang="ru-RU" sz="2800" b="1" cap="all" dirty="0">
              <a:ln w="9000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00200"/>
            <a:ext cx="7400948" cy="4525963"/>
          </a:xfrm>
        </p:spPr>
        <p:txBody>
          <a:bodyPr/>
          <a:lstStyle/>
          <a:p>
            <a:pPr algn="just"/>
            <a:r>
              <a:rPr lang="ru-RU" sz="2400" dirty="0" smtClean="0"/>
              <a:t>Общий итог: </a:t>
            </a:r>
            <a:r>
              <a:rPr lang="ru-RU" sz="2000" b="1" dirty="0" smtClean="0">
                <a:solidFill>
                  <a:srgbClr val="FF0000"/>
                </a:solidFill>
              </a:rPr>
              <a:t>зачет/незачет </a:t>
            </a:r>
          </a:p>
          <a:p>
            <a:pPr algn="just"/>
            <a:r>
              <a:rPr lang="ru-RU" sz="2400" dirty="0" smtClean="0"/>
              <a:t>Максимум для каждого задания: </a:t>
            </a:r>
            <a:r>
              <a:rPr lang="ru-RU" sz="2000" b="1" dirty="0" smtClean="0">
                <a:solidFill>
                  <a:srgbClr val="FF0000"/>
                </a:solidFill>
              </a:rPr>
              <a:t>от 2 до 4 баллов </a:t>
            </a:r>
            <a:r>
              <a:rPr lang="ru-RU" sz="2000" dirty="0" smtClean="0"/>
              <a:t>в зависимости от типа задания </a:t>
            </a:r>
          </a:p>
          <a:p>
            <a:pPr algn="just"/>
            <a:r>
              <a:rPr lang="ru-RU" sz="2400" dirty="0" smtClean="0"/>
              <a:t>Суммарный максимум: </a:t>
            </a:r>
            <a:r>
              <a:rPr lang="ru-RU" sz="2000" b="1" dirty="0" smtClean="0">
                <a:solidFill>
                  <a:srgbClr val="FF0000"/>
                </a:solidFill>
              </a:rPr>
              <a:t>19 баллов </a:t>
            </a:r>
          </a:p>
          <a:p>
            <a:pPr algn="just"/>
            <a:r>
              <a:rPr lang="ru-RU" sz="2400" dirty="0" smtClean="0"/>
              <a:t>Минимум, необходимый для получения зачета: 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     10 баллов</a:t>
            </a:r>
          </a:p>
          <a:p>
            <a:r>
              <a:rPr lang="ru-RU" sz="2000" dirty="0" smtClean="0"/>
              <a:t> </a:t>
            </a:r>
            <a:r>
              <a:rPr lang="ru-RU" sz="2400" dirty="0" smtClean="0"/>
              <a:t>Дополнительные баллы </a:t>
            </a:r>
            <a:r>
              <a:rPr lang="ru-RU" sz="2000" dirty="0" smtClean="0"/>
              <a:t>ставятся за соблюдение правил и норм литературного языка и за речевое оформление </a:t>
            </a:r>
            <a:r>
              <a:rPr lang="ru-RU" sz="2000" dirty="0" err="1" smtClean="0"/>
              <a:t>высказы</a:t>
            </a:r>
            <a:r>
              <a:rPr lang="ru-RU" sz="2000" dirty="0" smtClean="0"/>
              <a:t>- </a:t>
            </a:r>
            <a:r>
              <a:rPr lang="ru-RU" sz="2000" dirty="0" err="1" smtClean="0"/>
              <a:t>ваний</a:t>
            </a:r>
            <a:r>
              <a:rPr lang="ru-RU" sz="20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://school1vileiyka.edu.minskregion.by/gallery/7/105155594_1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5125651"/>
            <a:ext cx="1214446" cy="1290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/>
          <a:lstStyle/>
          <a:p>
            <a:r>
              <a:rPr lang="ru-RU" sz="2800" b="1" cap="all" dirty="0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Полезные ссылки</a:t>
            </a:r>
            <a:endParaRPr lang="ru-RU" sz="2800" b="1" cap="all" dirty="0">
              <a:ln w="9000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00200"/>
            <a:ext cx="7400948" cy="4525963"/>
          </a:xfrm>
        </p:spPr>
        <p:txBody>
          <a:bodyPr/>
          <a:lstStyle/>
          <a:p>
            <a:r>
              <a:rPr lang="en-US" sz="1800" dirty="0" smtClean="0">
                <a:hlinkClick r:id="rId2"/>
              </a:rPr>
              <a:t>http://www.fipi.ru/about/news/aprobaciya-modeli-ustnoy-chasti-gia-9-h-klassov-po-russkomu-yazyku</a:t>
            </a:r>
            <a:endParaRPr lang="ru-RU" sz="1800" dirty="0" smtClean="0">
              <a:hlinkClick r:id="rId2"/>
            </a:endParaRPr>
          </a:p>
          <a:p>
            <a:r>
              <a:rPr lang="en-US" sz="1800" dirty="0" smtClean="0">
                <a:hlinkClick r:id="rId2"/>
              </a:rPr>
              <a:t>http</a:t>
            </a:r>
            <a:r>
              <a:rPr lang="en-US" sz="1800" dirty="0" smtClean="0">
                <a:hlinkClick r:id="rId2"/>
              </a:rPr>
              <a:t>://</a:t>
            </a:r>
            <a:r>
              <a:rPr lang="ru-RU" sz="1800" dirty="0" err="1" smtClean="0">
                <a:hlinkClick r:id="rId2"/>
              </a:rPr>
              <a:t>капканы-егэ.рф</a:t>
            </a:r>
            <a:r>
              <a:rPr lang="ru-RU" sz="1800" dirty="0" smtClean="0">
                <a:hlinkClick r:id="rId2"/>
              </a:rPr>
              <a:t>/</a:t>
            </a:r>
            <a:r>
              <a:rPr lang="en-US" sz="1800" dirty="0" smtClean="0">
                <a:hlinkClick r:id="rId2"/>
              </a:rPr>
              <a:t>index.php/</a:t>
            </a:r>
            <a:r>
              <a:rPr lang="en-US" sz="1800" dirty="0" err="1" smtClean="0">
                <a:hlinkClick r:id="rId2"/>
              </a:rPr>
              <a:t>dlya-uchenikov</a:t>
            </a:r>
            <a:r>
              <a:rPr lang="en-US" sz="1800" dirty="0" smtClean="0">
                <a:hlinkClick r:id="rId2"/>
              </a:rPr>
              <a:t>/gia-dlya-9-klassov/2638-ustnaya-chast-oge-po-russkomu-yazyku-2017</a:t>
            </a:r>
            <a:endParaRPr lang="ru-RU" sz="1800" dirty="0" smtClean="0"/>
          </a:p>
          <a:p>
            <a:r>
              <a:rPr lang="en-US" sz="1800" dirty="0" smtClean="0">
                <a:hlinkClick r:id="rId3"/>
              </a:rPr>
              <a:t>http://shcoolparallel.umi.ru/onlajn-klass/russkij_yazyk/kurs_ya_-_chelovek_govoryawij/ustnaya_chast_oge_po_russkomu_yazyku_2018/ustnaya_chast_zadanie_1/ustnaya_chast_oge_po_russkomu_yazyku_chtenie_teksta_vsluh_tekst_1</a:t>
            </a:r>
            <a:r>
              <a:rPr lang="en-US" sz="1800" dirty="0" smtClean="0">
                <a:hlinkClick r:id="rId3"/>
              </a:rPr>
              <a:t>/</a:t>
            </a:r>
            <a:endParaRPr lang="ru-RU" sz="1800" dirty="0" smtClean="0"/>
          </a:p>
          <a:p>
            <a:r>
              <a:rPr lang="en-US" sz="1800" dirty="0" smtClean="0">
                <a:hlinkClick r:id="rId4"/>
              </a:rPr>
              <a:t>http://</a:t>
            </a:r>
            <a:r>
              <a:rPr lang="en-US" sz="1800" dirty="0" smtClean="0">
                <a:hlinkClick r:id="rId4"/>
              </a:rPr>
              <a:t>rustutors.ru/ustanayachast.html</a:t>
            </a:r>
            <a:endParaRPr lang="ru-RU" sz="1800" dirty="0" smtClean="0"/>
          </a:p>
          <a:p>
            <a:r>
              <a:rPr lang="en-US" sz="1800" dirty="0" smtClean="0">
                <a:hlinkClick r:id="rId5"/>
              </a:rPr>
              <a:t>http://</a:t>
            </a:r>
            <a:r>
              <a:rPr lang="en-US" sz="1800" dirty="0" smtClean="0">
                <a:hlinkClick r:id="rId5"/>
              </a:rPr>
              <a:t>lanasvet1991.blogspot.ru/p/blog-page_6.html</a:t>
            </a:r>
            <a:endParaRPr lang="ru-RU" sz="1800" dirty="0" smtClean="0"/>
          </a:p>
          <a:p>
            <a:r>
              <a:rPr lang="en-US" sz="1800" dirty="0" smtClean="0">
                <a:hlinkClick r:id="rId6"/>
              </a:rPr>
              <a:t>http://</a:t>
            </a:r>
            <a:r>
              <a:rPr lang="en-US" sz="1800" dirty="0" smtClean="0">
                <a:hlinkClick r:id="rId6"/>
              </a:rPr>
              <a:t>4ege.ru/gia-po-russkomu-jazyku</a:t>
            </a:r>
            <a:endParaRPr lang="ru-RU" sz="1800" dirty="0" smtClean="0"/>
          </a:p>
          <a:p>
            <a:endParaRPr lang="ru-RU" sz="18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4" name="Picture 8" descr="http://parnasse.ru/upload/comments/3a005018891a077536aa1f08a8d0223e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928801"/>
            <a:ext cx="6719948" cy="3914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357166"/>
            <a:ext cx="7329510" cy="5768997"/>
          </a:xfrm>
        </p:spPr>
        <p:txBody>
          <a:bodyPr/>
          <a:lstStyle/>
          <a:p>
            <a:pPr algn="just">
              <a:buNone/>
            </a:pPr>
            <a:r>
              <a:rPr lang="ru-RU" sz="1800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ЦЕЛЬЮ</a:t>
            </a:r>
            <a:r>
              <a:rPr lang="ru-RU" sz="1800" b="1" dirty="0" smtClean="0"/>
              <a:t> </a:t>
            </a:r>
            <a:r>
              <a:rPr lang="ru-RU" sz="1800" dirty="0" smtClean="0"/>
              <a:t>введения устной части государственной итоговой аттестации по русскому языку является усиление стратегического направления развития современной школы – коммуникативной направленности в обучении.</a:t>
            </a:r>
          </a:p>
          <a:p>
            <a:pPr algn="just">
              <a:buNone/>
            </a:pPr>
            <a:r>
              <a:rPr lang="ru-RU" sz="1800" b="1" cap="all" dirty="0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Задачи:</a:t>
            </a:r>
          </a:p>
          <a:p>
            <a:pPr algn="just">
              <a:buNone/>
            </a:pPr>
            <a:r>
              <a:rPr lang="ru-RU" sz="1800" dirty="0" smtClean="0"/>
              <a:t>• Объективная проверка требований Федерального государственного образовательного стандарта основного общего образования к усвоению всех видов речевой деятельности, включая говорение;</a:t>
            </a:r>
          </a:p>
          <a:p>
            <a:pPr algn="just"/>
            <a:r>
              <a:rPr lang="ru-RU" sz="1800" dirty="0" smtClean="0"/>
              <a:t>выход на разнообразные социально-экономические, культурологические, социально-психологические тренды, на которые должно адекватно отреагировать образование в целом и  государственная итоговая аттестация, которая с точки зрения современных педагогических представлений не должна сводиться</a:t>
            </a:r>
            <a:br>
              <a:rPr lang="ru-RU" sz="1800" dirty="0" smtClean="0"/>
            </a:br>
            <a:r>
              <a:rPr lang="ru-RU" sz="1800" dirty="0" smtClean="0"/>
              <a:t>только к оцениванию; </a:t>
            </a:r>
          </a:p>
          <a:p>
            <a:pPr algn="just">
              <a:buNone/>
            </a:pPr>
            <a:r>
              <a:rPr lang="ru-RU" sz="1800" dirty="0" smtClean="0"/>
              <a:t>•  актуализация посредством внедрения в образовательный процесс устной речи как педагогического явления.  </a:t>
            </a:r>
          </a:p>
          <a:p>
            <a:pPr algn="just"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protections.com.ua/images/stories/cloc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1605" y="4714884"/>
            <a:ext cx="3758113" cy="1860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yl.veryphoto.ru/img-q5y5x5n4g40414t5l47484z5i546s2p4u4/images/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071810"/>
            <a:ext cx="4286250" cy="339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642918"/>
            <a:ext cx="7472386" cy="774720"/>
          </a:xfrm>
        </p:spPr>
        <p:txBody>
          <a:bodyPr/>
          <a:lstStyle/>
          <a:p>
            <a:r>
              <a:rPr lang="ru-RU" sz="2800" b="1" cap="all" dirty="0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Структура итогового собеседования</a:t>
            </a:r>
            <a:endParaRPr lang="ru-RU" sz="2800" b="1" cap="all" dirty="0">
              <a:ln w="9000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400" dirty="0" smtClean="0"/>
              <a:t>Выразительное чтение прозаического текста. 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Пересказ с включением цитаты. 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Создание монолога по заданной теме. 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Участие в диалоге. 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500990" cy="1725602"/>
          </a:xfrm>
        </p:spPr>
        <p:txBody>
          <a:bodyPr/>
          <a:lstStyle/>
          <a:p>
            <a:pPr algn="l"/>
            <a:r>
              <a:rPr lang="ru-RU" sz="2800" b="1" cap="all" dirty="0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		Книги следует читать так же 			неторопливо и бережно, как 			они писались.</a:t>
            </a:r>
            <a:br>
              <a:rPr lang="ru-RU" sz="2800" b="1" cap="all" dirty="0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					      Генри </a:t>
            </a:r>
            <a:r>
              <a:rPr lang="ru-RU" sz="2800" b="1" cap="all" dirty="0" err="1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Торо</a:t>
            </a:r>
            <a:endParaRPr lang="ru-RU" sz="2800" dirty="0">
              <a:ln w="9000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214554"/>
            <a:ext cx="7143800" cy="4311649"/>
          </a:xfrm>
        </p:spPr>
        <p:txBody>
          <a:bodyPr/>
          <a:lstStyle/>
          <a:p>
            <a:pPr algn="just">
              <a:buNone/>
            </a:pPr>
            <a:r>
              <a:rPr lang="ru-RU" sz="2800" b="1" dirty="0" smtClean="0"/>
              <a:t>    Выразительность </a:t>
            </a:r>
            <a:r>
              <a:rPr lang="ru-RU" sz="2000" dirty="0" smtClean="0"/>
              <a:t>— важное требование,  предъявляемое к чтению учащихся. </a:t>
            </a:r>
          </a:p>
          <a:p>
            <a:pPr algn="just"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2800" b="1" dirty="0" smtClean="0"/>
              <a:t>Прочитать текст выразительно, значит:</a:t>
            </a:r>
          </a:p>
          <a:p>
            <a:pPr algn="just">
              <a:buNone/>
            </a:pPr>
            <a:r>
              <a:rPr lang="ru-RU" sz="2000" dirty="0" smtClean="0"/>
              <a:t>1) раскрыть характерные особенности образов, картин, изо- </a:t>
            </a:r>
            <a:r>
              <a:rPr lang="ru-RU" sz="2000" dirty="0" err="1" smtClean="0"/>
              <a:t>браженных</a:t>
            </a:r>
            <a:r>
              <a:rPr lang="ru-RU" sz="2000" dirty="0" smtClean="0"/>
              <a:t> в нём;</a:t>
            </a:r>
          </a:p>
          <a:p>
            <a:pPr algn="just">
              <a:buNone/>
            </a:pPr>
            <a:r>
              <a:rPr lang="ru-RU" sz="2000" dirty="0" smtClean="0"/>
              <a:t>2)  показать отношение автора к событиям, к поступкам героев;</a:t>
            </a:r>
          </a:p>
          <a:p>
            <a:pPr>
              <a:buNone/>
            </a:pPr>
            <a:r>
              <a:rPr lang="ru-RU" sz="2000" dirty="0" smtClean="0"/>
              <a:t>3)  передать основную эмоциональную тональность, присущую произведению.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785794"/>
            <a:ext cx="7329510" cy="857256"/>
          </a:xfrm>
        </p:spPr>
        <p:txBody>
          <a:bodyPr/>
          <a:lstStyle/>
          <a:p>
            <a:r>
              <a:rPr lang="ru-RU" sz="2800" b="1" cap="all" dirty="0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Признаки выразительного чтения:</a:t>
            </a:r>
            <a:endParaRPr lang="ru-RU" sz="2800" b="1" cap="all" dirty="0">
              <a:ln w="9000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00200"/>
            <a:ext cx="7543824" cy="4525963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• умение соблюдать паузы и логические ударения, пере- дающие замысел автора;</a:t>
            </a:r>
          </a:p>
          <a:p>
            <a:pPr algn="just">
              <a:buNone/>
            </a:pPr>
            <a:r>
              <a:rPr lang="ru-RU" sz="2000" dirty="0" smtClean="0"/>
              <a:t>	•   умение соблюдать интонации вопроса, утверждения, а также придавать голосу нужные эмоциональные окраски;</a:t>
            </a:r>
          </a:p>
          <a:p>
            <a:pPr algn="just">
              <a:buNone/>
            </a:pPr>
            <a:r>
              <a:rPr lang="ru-RU" sz="2000" dirty="0" smtClean="0"/>
              <a:t>	• хорошая дикция, ясное, четкое произношение звуков, достаточная громкость, темп.</a:t>
            </a:r>
          </a:p>
          <a:p>
            <a:pPr algn="just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Picture 6" descr="http://simfchildlibrary.ru/admin/edit/images/479-becefe2821c84104f526ea3a351b32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4071942"/>
            <a:ext cx="318683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714356"/>
            <a:ext cx="7372344" cy="1143000"/>
          </a:xfrm>
        </p:spPr>
        <p:txBody>
          <a:bodyPr/>
          <a:lstStyle/>
          <a:p>
            <a:r>
              <a:rPr lang="ru-RU" sz="2800" b="1" cap="all" dirty="0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Основные направления работы</a:t>
            </a:r>
            <a:br>
              <a:rPr lang="ru-RU" sz="2800" b="1" cap="all" dirty="0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над выразительностью чтения:</a:t>
            </a:r>
            <a:endParaRPr lang="ru-RU" sz="2800" dirty="0">
              <a:ln w="9000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000240"/>
            <a:ext cx="7329510" cy="4454525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•   </a:t>
            </a:r>
            <a:r>
              <a:rPr lang="ru-RU" sz="2000" b="1" dirty="0" smtClean="0">
                <a:solidFill>
                  <a:srgbClr val="FF0000"/>
                </a:solidFill>
              </a:rPr>
              <a:t>смысловое </a:t>
            </a:r>
            <a:r>
              <a:rPr lang="ru-RU" sz="2000" dirty="0" smtClean="0"/>
              <a:t>— осмысление идеи произведения и донесение её до слушателя;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• </a:t>
            </a:r>
            <a:r>
              <a:rPr lang="ru-RU" sz="2000" b="1" dirty="0" smtClean="0">
                <a:solidFill>
                  <a:srgbClr val="FF0000"/>
                </a:solidFill>
              </a:rPr>
              <a:t>интонационное </a:t>
            </a:r>
            <a:r>
              <a:rPr lang="ru-RU" sz="2000" dirty="0" smtClean="0"/>
              <a:t>— специальная работа над компонентами интонации;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• </a:t>
            </a:r>
            <a:r>
              <a:rPr lang="ru-RU" sz="2000" b="1" dirty="0" smtClean="0">
                <a:solidFill>
                  <a:srgbClr val="FF0000"/>
                </a:solidFill>
              </a:rPr>
              <a:t>техническое </a:t>
            </a:r>
            <a:r>
              <a:rPr lang="ru-RU" sz="2000" dirty="0" smtClean="0"/>
              <a:t>— тренировка дыхания, совершенствование артикуляционного аппарата;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•  </a:t>
            </a:r>
            <a:r>
              <a:rPr lang="ru-RU" sz="2000" b="1" dirty="0" smtClean="0">
                <a:solidFill>
                  <a:srgbClr val="FF0000"/>
                </a:solidFill>
              </a:rPr>
              <a:t>тренировочное </a:t>
            </a:r>
            <a:r>
              <a:rPr lang="ru-RU" sz="2000" dirty="0" smtClean="0"/>
              <a:t>— упражнения в выразительном прочтении произведения после его анализа.</a:t>
            </a:r>
          </a:p>
          <a:p>
            <a:pPr algn="just">
              <a:buNone/>
            </a:pPr>
            <a:r>
              <a:rPr lang="ru-RU" sz="20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kartinki-vernisazh.ru/_ph/267/1/5395361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817160"/>
            <a:ext cx="3933842" cy="27741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500042"/>
            <a:ext cx="7572428" cy="5626121"/>
          </a:xfrm>
        </p:spPr>
        <p:txBody>
          <a:bodyPr/>
          <a:lstStyle/>
          <a:p>
            <a:pPr algn="ctr">
              <a:buNone/>
            </a:pPr>
            <a:r>
              <a:rPr lang="ru-RU" sz="2400" b="1" cap="all" dirty="0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Алгоритм подготовки </a:t>
            </a:r>
          </a:p>
          <a:p>
            <a:pPr algn="ctr">
              <a:buNone/>
            </a:pPr>
            <a:r>
              <a:rPr lang="ru-RU" sz="2400" b="1" cap="all" dirty="0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 выразительному чтению </a:t>
            </a:r>
          </a:p>
          <a:p>
            <a:pPr algn="just">
              <a:buNone/>
            </a:pPr>
            <a:endParaRPr lang="ru-RU" sz="2000" b="1" cap="all" dirty="0" smtClean="0">
              <a:ln w="9000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just">
              <a:buNone/>
            </a:pPr>
            <a:r>
              <a:rPr lang="ru-RU" sz="2000" dirty="0" smtClean="0"/>
              <a:t>1. Внимательно прочитайте текст. Постарайтесь представить то, о чём в нём говорится. </a:t>
            </a:r>
          </a:p>
          <a:p>
            <a:pPr>
              <a:buNone/>
            </a:pPr>
            <a:r>
              <a:rPr lang="ru-RU" sz="2000" dirty="0" smtClean="0"/>
              <a:t>2. Определите тему, основную мысль, основной тон  высказывания. </a:t>
            </a:r>
          </a:p>
          <a:p>
            <a:pPr algn="just">
              <a:buNone/>
            </a:pPr>
            <a:r>
              <a:rPr lang="ru-RU" sz="2000" dirty="0" smtClean="0"/>
              <a:t>3. Подумайте, с какой целью вы будете читать этот текст, в чём будете убеждать своих слушателей. </a:t>
            </a:r>
          </a:p>
          <a:p>
            <a:pPr algn="just">
              <a:buNone/>
            </a:pPr>
            <a:r>
              <a:rPr lang="ru-RU" sz="2000" dirty="0" smtClean="0"/>
              <a:t>4. Обращайте внимание на знаки препинания: они указывают на места логических пауз и их длительность.</a:t>
            </a:r>
          </a:p>
          <a:p>
            <a:pPr algn="just">
              <a:buNone/>
            </a:pPr>
            <a:r>
              <a:rPr lang="ru-RU" sz="2000" dirty="0" smtClean="0"/>
              <a:t>5. Найдите слова, на которые падает логическое ударение. </a:t>
            </a:r>
          </a:p>
          <a:p>
            <a:pPr algn="just">
              <a:buNone/>
            </a:pPr>
            <a:r>
              <a:rPr lang="ru-RU" sz="2000" dirty="0" smtClean="0"/>
              <a:t>6. Прочитайте предложенный отрывок про себя, разделив каждое предложение на смысловые отрезки, чтобы при чтении вслух использовать правильную интонацию. </a:t>
            </a:r>
          </a:p>
          <a:p>
            <a:pPr algn="just">
              <a:buNone/>
            </a:pPr>
            <a:r>
              <a:rPr lang="ru-RU" sz="2000" dirty="0" smtClean="0"/>
              <a:t>7. Прочитайте текст сначала шёпотом, а потом вслух. </a:t>
            </a:r>
          </a:p>
          <a:p>
            <a:pPr algn="just">
              <a:buNone/>
            </a:pPr>
            <a:r>
              <a:rPr lang="ru-RU" sz="2000" dirty="0" smtClean="0"/>
              <a:t>8. Не торопитесь при чтении текста, выдерживайте средний  темп речи.</a:t>
            </a:r>
          </a:p>
          <a:p>
            <a:pPr algn="just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642918"/>
            <a:ext cx="7400948" cy="774720"/>
          </a:xfrm>
        </p:spPr>
        <p:txBody>
          <a:bodyPr/>
          <a:lstStyle/>
          <a:p>
            <a:r>
              <a:rPr lang="ru-RU" sz="2800" b="1" cap="all" dirty="0" smtClean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Монологическое высказывание</a:t>
            </a:r>
            <a:endParaRPr lang="ru-RU" sz="2800" dirty="0">
              <a:ln w="9000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0948" t="26180" r="3967" b="22915"/>
          <a:stretch>
            <a:fillRect/>
          </a:stretch>
        </p:blipFill>
        <p:spPr bwMode="auto">
          <a:xfrm>
            <a:off x="1473631" y="1714488"/>
            <a:ext cx="732341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428604"/>
            <a:ext cx="7543824" cy="989034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Пользуемся синонимами</a:t>
            </a:r>
            <a:endParaRPr lang="ru-RU" sz="2800" b="1" cap="all" dirty="0">
              <a:ln w="0">
                <a:solidFill>
                  <a:srgbClr val="00B050"/>
                </a:solidFill>
              </a:ln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28" y="2000240"/>
          <a:ext cx="7358115" cy="285752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235556"/>
                <a:gridCol w="2669855"/>
                <a:gridCol w="2452704"/>
              </a:tblGrid>
              <a:tr h="777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Фотография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900FF">
                            <a:tint val="66000"/>
                            <a:satMod val="160000"/>
                          </a:srgbClr>
                        </a:gs>
                        <a:gs pos="50000">
                          <a:srgbClr val="9900FF">
                            <a:tint val="44500"/>
                            <a:satMod val="160000"/>
                          </a:srgbClr>
                        </a:gs>
                        <a:gs pos="100000">
                          <a:srgbClr val="9900FF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Сфотографировать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900FF">
                            <a:tint val="66000"/>
                            <a:satMod val="160000"/>
                          </a:srgbClr>
                        </a:gs>
                        <a:gs pos="50000">
                          <a:srgbClr val="9900FF">
                            <a:tint val="44500"/>
                            <a:satMod val="160000"/>
                          </a:srgbClr>
                        </a:gs>
                        <a:gs pos="100000">
                          <a:srgbClr val="9900FF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Увидеть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900FF">
                            <a:tint val="66000"/>
                            <a:satMod val="160000"/>
                          </a:srgbClr>
                        </a:gs>
                        <a:gs pos="50000">
                          <a:srgbClr val="9900FF">
                            <a:tint val="44500"/>
                            <a:satMod val="160000"/>
                          </a:srgbClr>
                        </a:gs>
                        <a:gs pos="100000">
                          <a:srgbClr val="9900FF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0803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фото, снимок, </a:t>
                      </a:r>
                      <a:r>
                        <a:rPr lang="ru-RU" sz="1800" dirty="0" smtClean="0"/>
                        <a:t>фотоснимок, кадр, изображение.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50">
                            <a:tint val="66000"/>
                            <a:satMod val="160000"/>
                          </a:srgbClr>
                        </a:gs>
                        <a:gs pos="50000">
                          <a:srgbClr val="00B050">
                            <a:tint val="44500"/>
                            <a:satMod val="160000"/>
                          </a:srgbClr>
                        </a:gs>
                        <a:gs pos="100000">
                          <a:srgbClr val="00B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снять, запечатлеть, </a:t>
                      </a:r>
                      <a:r>
                        <a:rPr lang="ru-RU" sz="1800" dirty="0" smtClean="0"/>
                        <a:t>зафиксировать, сделать снимок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50">
                            <a:tint val="66000"/>
                            <a:satMod val="160000"/>
                          </a:srgbClr>
                        </a:gs>
                        <a:gs pos="50000">
                          <a:srgbClr val="00B050">
                            <a:tint val="44500"/>
                            <a:satMod val="160000"/>
                          </a:srgbClr>
                        </a:gs>
                        <a:gs pos="100000">
                          <a:srgbClr val="00B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рассмотреть, </a:t>
                      </a:r>
                      <a:r>
                        <a:rPr lang="ru-RU" sz="1800" dirty="0"/>
                        <a:t>уловить, </a:t>
                      </a:r>
                      <a:r>
                        <a:rPr lang="ru-RU" sz="1800" dirty="0" smtClean="0"/>
                        <a:t>приметить, обнаружить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50">
                            <a:tint val="66000"/>
                            <a:satMod val="160000"/>
                          </a:srgbClr>
                        </a:gs>
                        <a:gs pos="50000">
                          <a:srgbClr val="00B050">
                            <a:tint val="44500"/>
                            <a:satMod val="160000"/>
                          </a:srgbClr>
                        </a:gs>
                        <a:gs pos="100000">
                          <a:srgbClr val="00B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1026" name="Picture 2" descr="https://2.bp.blogspot.com/-1wKT9IUcGfE/WcKKpMcguyI/AAAAAAAAD7w/qbFff54LfOIuJHPWPNv58xrMG1QJQXv0wCLcBGAs/s320/%25D1%2584%25D0%25BE%25D1%2582%25D0%25BE%25D0%25B0%25D0%25BF%25D0%25BF%25D0%25B0%25D1%2580%25D0%25B0%25D1%25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357166"/>
            <a:ext cx="1619248" cy="1619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70">
  <a:themeElements>
    <a:clrScheme name="Другая 3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36609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Тема70</Template>
  <TotalTime>742</TotalTime>
  <Words>602</Words>
  <Application>Microsoft Office PowerPoint</Application>
  <PresentationFormat>Экран (4:3)</PresentationFormat>
  <Paragraphs>94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Тема70</vt:lpstr>
      <vt:lpstr>Проверка и оценивание основных видов речевой деятельности: говорение. (Итоговое  cобеседование. 9 класс) </vt:lpstr>
      <vt:lpstr>Слайд 2</vt:lpstr>
      <vt:lpstr>Структура итогового собеседования</vt:lpstr>
      <vt:lpstr>  Книги следует читать так же    неторопливо и бережно, как    они писались.            Генри Торо</vt:lpstr>
      <vt:lpstr>Признаки выразительного чтения:</vt:lpstr>
      <vt:lpstr>Основные направления работы над выразительностью чтения:</vt:lpstr>
      <vt:lpstr>Слайд 7</vt:lpstr>
      <vt:lpstr>Монологическое высказывание</vt:lpstr>
      <vt:lpstr>Пользуемся синонимами</vt:lpstr>
      <vt:lpstr>вопросный план для подготовки к зданию 3 (тема 1)</vt:lpstr>
      <vt:lpstr> </vt:lpstr>
      <vt:lpstr>Подготовка к диалогу</vt:lpstr>
      <vt:lpstr> Система оценивания: </vt:lpstr>
      <vt:lpstr>Полезные ссылки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Итоговое собеседование по русскому языку</dc:title>
  <dc:creator>Пользователь Windows</dc:creator>
  <cp:lastModifiedBy>Пользователь Windows</cp:lastModifiedBy>
  <cp:revision>94</cp:revision>
  <dcterms:created xsi:type="dcterms:W3CDTF">2018-01-17T17:35:27Z</dcterms:created>
  <dcterms:modified xsi:type="dcterms:W3CDTF">2018-01-25T16:39:25Z</dcterms:modified>
</cp:coreProperties>
</file>