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720" r:id="rId1"/>
  </p:sldMasterIdLst>
  <p:sldIdLst>
    <p:sldId id="268" r:id="rId2"/>
    <p:sldId id="265" r:id="rId3"/>
    <p:sldId id="270" r:id="rId4"/>
    <p:sldId id="258" r:id="rId5"/>
    <p:sldId id="259" r:id="rId6"/>
    <p:sldId id="264" r:id="rId7"/>
    <p:sldId id="263" r:id="rId8"/>
    <p:sldId id="257" r:id="rId9"/>
    <p:sldId id="266" r:id="rId10"/>
    <p:sldId id="275" r:id="rId11"/>
    <p:sldId id="261" r:id="rId12"/>
    <p:sldId id="262" r:id="rId13"/>
    <p:sldId id="281" r:id="rId14"/>
    <p:sldId id="267" r:id="rId15"/>
    <p:sldId id="278" r:id="rId16"/>
    <p:sldId id="271" r:id="rId17"/>
    <p:sldId id="277" r:id="rId18"/>
    <p:sldId id="280" r:id="rId19"/>
    <p:sldId id="269" r:id="rId20"/>
    <p:sldId id="273" r:id="rId21"/>
    <p:sldId id="27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6.5051020408163324E-2"/>
          <c:y val="4.1224755700325695E-2"/>
          <c:w val="0.93343363329583862"/>
          <c:h val="0.51064515632614438"/>
        </c:manualLayout>
      </c:layout>
      <c:barChart>
        <c:barDir val="col"/>
        <c:grouping val="stacked"/>
        <c:ser>
          <c:idx val="0"/>
          <c:order val="0"/>
          <c:tx>
            <c:strRef>
              <c:f>'Лист1'!$B$1</c:f>
              <c:strCache>
                <c:ptCount val="1"/>
                <c:pt idx="0">
                  <c:v>Ряд 1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'Лист1'!$A$2:$A$5</c:f>
              <c:strCache>
                <c:ptCount val="3"/>
                <c:pt idx="0">
                  <c:v>1.Знаете ли вы, что такое квест?</c:v>
                </c:pt>
                <c:pt idx="1">
                  <c:v>2.Когда-нибудь участвовали в квесте?</c:v>
                </c:pt>
                <c:pt idx="2">
                  <c:v>3.Если да, то вам понравилось?</c:v>
                </c:pt>
              </c:strCache>
            </c:strRef>
          </c:cat>
          <c:val>
            <c:numRef>
              <c:f>'Лист1'!$B$2:$B$5</c:f>
              <c:numCache>
                <c:formatCode>General</c:formatCode>
                <c:ptCount val="4"/>
                <c:pt idx="0">
                  <c:v>100</c:v>
                </c:pt>
                <c:pt idx="1">
                  <c:v>67</c:v>
                </c:pt>
                <c:pt idx="2">
                  <c:v>94</c:v>
                </c:pt>
              </c:numCache>
            </c:numRef>
          </c:val>
        </c:ser>
        <c:ser>
          <c:idx val="1"/>
          <c:order val="1"/>
          <c:tx>
            <c:strRef>
              <c:f>'Лист1'!$C$1</c:f>
              <c:strCache>
                <c:ptCount val="1"/>
                <c:pt idx="0">
                  <c:v>Ряд 2</c:v>
                </c:pt>
              </c:strCache>
            </c:strRef>
          </c:tx>
          <c:dLbls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'Лист1'!$A$2:$A$5</c:f>
              <c:strCache>
                <c:ptCount val="3"/>
                <c:pt idx="0">
                  <c:v>1.Знаете ли вы, что такое квест?</c:v>
                </c:pt>
                <c:pt idx="1">
                  <c:v>2.Когда-нибудь участвовали в квесте?</c:v>
                </c:pt>
                <c:pt idx="2">
                  <c:v>3.Если да, то вам понравилось?</c:v>
                </c:pt>
              </c:strCache>
            </c:strRef>
          </c:cat>
          <c:val>
            <c:numRef>
              <c:f>'Лист1'!$C$2:$C$5</c:f>
              <c:numCache>
                <c:formatCode>General</c:formatCode>
                <c:ptCount val="4"/>
                <c:pt idx="0">
                  <c:v>0</c:v>
                </c:pt>
                <c:pt idx="1">
                  <c:v>33</c:v>
                </c:pt>
                <c:pt idx="2">
                  <c:v>6</c:v>
                </c:pt>
              </c:numCache>
            </c:numRef>
          </c:val>
        </c:ser>
        <c:overlap val="100"/>
        <c:axId val="47822336"/>
        <c:axId val="47823872"/>
      </c:barChart>
      <c:catAx>
        <c:axId val="47822336"/>
        <c:scaling>
          <c:orientation val="minMax"/>
        </c:scaling>
        <c:axPos val="b"/>
        <c:tickLblPos val="nextTo"/>
        <c:txPr>
          <a:bodyPr/>
          <a:lstStyle/>
          <a:p>
            <a:pPr>
              <a:defRPr sz="2400" b="1">
                <a:solidFill>
                  <a:schemeClr val="bg1"/>
                </a:solidFill>
              </a:defRPr>
            </a:pPr>
            <a:endParaRPr lang="ru-RU"/>
          </a:p>
        </c:txPr>
        <c:crossAx val="47823872"/>
        <c:crosses val="autoZero"/>
        <c:auto val="1"/>
        <c:lblAlgn val="ctr"/>
        <c:lblOffset val="100"/>
      </c:catAx>
      <c:valAx>
        <c:axId val="47823872"/>
        <c:scaling>
          <c:orientation val="minMax"/>
        </c:scaling>
        <c:axPos val="l"/>
        <c:majorGridlines/>
        <c:numFmt formatCode="General" sourceLinked="1"/>
        <c:tickLblPos val="nextTo"/>
        <c:crossAx val="47822336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3598786758798037"/>
          <c:y val="4.122475570032566E-2"/>
          <c:w val="0.91792517006802765"/>
          <c:h val="0.85461909769422251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2"/>
                <c:pt idx="0">
                  <c:v>4.В каком квесте участвовали:</c:v>
                </c:pt>
                <c:pt idx="1">
                  <c:v>5.Хотели бы принять участие в квесте?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81</c:v>
                </c:pt>
                <c:pt idx="1">
                  <c:v>92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2"/>
                <c:pt idx="0">
                  <c:v>4.В каком квесте участвовали:</c:v>
                </c:pt>
                <c:pt idx="1">
                  <c:v>5.Хотели бы принять участие в квесте?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31</c:v>
                </c:pt>
                <c:pt idx="1">
                  <c:v>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2"/>
                <c:pt idx="0">
                  <c:v>4.В каком квесте участвовали:</c:v>
                </c:pt>
                <c:pt idx="1">
                  <c:v>5.Хотели бы принять участие в квесте?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38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Ряд 4</c:v>
                </c:pt>
              </c:strCache>
            </c:strRef>
          </c:tx>
          <c:dLbls>
            <c:showVal val="1"/>
          </c:dLbls>
          <c:cat>
            <c:strRef>
              <c:f>Лист1!$A$2:$A$5</c:f>
              <c:strCache>
                <c:ptCount val="2"/>
                <c:pt idx="0">
                  <c:v>4.В каком квесте участвовали:</c:v>
                </c:pt>
                <c:pt idx="1">
                  <c:v>5.Хотели бы принять участие в квесте?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26</c:v>
                </c:pt>
              </c:numCache>
            </c:numRef>
          </c:val>
        </c:ser>
        <c:overlap val="100"/>
        <c:axId val="47889024"/>
        <c:axId val="47649152"/>
      </c:barChart>
      <c:catAx>
        <c:axId val="47889024"/>
        <c:scaling>
          <c:orientation val="minMax"/>
        </c:scaling>
        <c:axPos val="b"/>
        <c:tickLblPos val="nextTo"/>
        <c:crossAx val="47649152"/>
        <c:crosses val="autoZero"/>
        <c:auto val="1"/>
        <c:lblAlgn val="ctr"/>
        <c:lblOffset val="100"/>
      </c:catAx>
      <c:valAx>
        <c:axId val="47649152"/>
        <c:scaling>
          <c:orientation val="minMax"/>
        </c:scaling>
        <c:axPos val="l"/>
        <c:majorGridlines/>
        <c:numFmt formatCode="General" sourceLinked="1"/>
        <c:tickLblPos val="nextTo"/>
        <c:crossAx val="47889024"/>
        <c:crosses val="autoZero"/>
        <c:crossBetween val="between"/>
      </c:valAx>
    </c:plotArea>
    <c:plotVisOnly val="1"/>
  </c:chart>
  <c:txPr>
    <a:bodyPr/>
    <a:lstStyle/>
    <a:p>
      <a:pPr>
        <a:defRPr sz="2400" b="1">
          <a:solidFill>
            <a:schemeClr val="bg1"/>
          </a:solidFill>
        </a:defRPr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A16F07B-19AD-4F9D-B2CE-91BFF1B19438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9ABB9F8-9C99-46DB-81E7-E645A34FF0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F07B-19AD-4F9D-B2CE-91BFF1B19438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BB9F8-9C99-46DB-81E7-E645A34FF0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F07B-19AD-4F9D-B2CE-91BFF1B19438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BB9F8-9C99-46DB-81E7-E645A34FF0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A16F07B-19AD-4F9D-B2CE-91BFF1B19438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9ABB9F8-9C99-46DB-81E7-E645A34FF0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A16F07B-19AD-4F9D-B2CE-91BFF1B19438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9ABB9F8-9C99-46DB-81E7-E645A34FF0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F07B-19AD-4F9D-B2CE-91BFF1B19438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BB9F8-9C99-46DB-81E7-E645A34FF0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F07B-19AD-4F9D-B2CE-91BFF1B19438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BB9F8-9C99-46DB-81E7-E645A34FF0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A16F07B-19AD-4F9D-B2CE-91BFF1B19438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9ABB9F8-9C99-46DB-81E7-E645A34FF0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6F07B-19AD-4F9D-B2CE-91BFF1B19438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BB9F8-9C99-46DB-81E7-E645A34FF08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A16F07B-19AD-4F9D-B2CE-91BFF1B19438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9ABB9F8-9C99-46DB-81E7-E645A34FF0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A16F07B-19AD-4F9D-B2CE-91BFF1B19438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9ABB9F8-9C99-46DB-81E7-E645A34FF08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A16F07B-19AD-4F9D-B2CE-91BFF1B19438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9ABB9F8-9C99-46DB-81E7-E645A34FF08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questcompass.ru/chto-takoe-kvesty-v-realnosti/" TargetMode="External"/><Relationship Id="rId13" Type="http://schemas.openxmlformats.org/officeDocument/2006/relationships/hyperlink" Target="http://odetprazdnike.ru/zadaniya-dlya-kvesta-dlya-detej.html" TargetMode="External"/><Relationship Id="rId3" Type="http://schemas.openxmlformats.org/officeDocument/2006/relationships/hyperlink" Target="http://mir-kvestov.ru/articles/chto-takoe-kvesty-v-realnosty" TargetMode="External"/><Relationship Id="rId7" Type="http://schemas.openxmlformats.org/officeDocument/2006/relationships/hyperlink" Target="https://www.google.ru/url?sa=t&amp;rct=j&amp;q=&amp;esrc=s&amp;source=web&amp;cd=5&amp;ved=0ahUKEwjVqfjFi8TZAhVIjiwKHXe_AbkQFghgMAQ&amp;url=https://questcompass.ru/chto-takoe-kvesty-v-realnosti/&amp;usg=AOvVaw2SDx1z6Eke-_8q5XFyoFE8" TargetMode="External"/><Relationship Id="rId12" Type="http://schemas.openxmlformats.org/officeDocument/2006/relationships/hyperlink" Target="https://ezhikezhik.ru/recipes/kak-sdelat-interesnyi-kvest-dlya-detei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ogle.ru/url?sa=t&amp;rct=j&amp;q=&amp;esrc=s&amp;source=web&amp;cd=7&amp;ved=0ahUKEwjawuW4isTZAhVK2SwKHTeEBboQFgh0MAY&amp;url=http://mir-kvestov.ru/articles/chto-takoe-kvesty-v-realnosty&amp;usg=AOvVaw1U3rkOJH01TeXYgSNckrHL" TargetMode="External"/><Relationship Id="rId11" Type="http://schemas.openxmlformats.org/officeDocument/2006/relationships/hyperlink" Target="https://www.pogruzhenye.ru/faq/" TargetMode="External"/><Relationship Id="rId5" Type="http://schemas.openxmlformats.org/officeDocument/2006/relationships/hyperlink" Target="https://&#1074;&#1099;&#1089;&#1096;&#1080;&#1081;&#1091;&#1088;&#1086;&#1074;&#1077;&#1085;&#1100;.&#1088;&#1092;/" TargetMode="External"/><Relationship Id="rId15" Type="http://schemas.openxmlformats.org/officeDocument/2006/relationships/hyperlink" Target="https://ucvt.org/mindgames.html" TargetMode="External"/><Relationship Id="rId10" Type="http://schemas.openxmlformats.org/officeDocument/2006/relationships/hyperlink" Target="https://www.google.ru/url?sa=t&amp;rct=j&amp;q=&amp;esrc=s&amp;source=web&amp;cd=10&amp;ved=0ahUKEwjVqfjFi8TZAhVIjiwKHXe_AbkQFgiQATAJ&amp;url=https://www.pogruzhenye.ru/faq/&amp;usg=AOvVaw2JIhv-GukbQSJpKYMnsslj" TargetMode="External"/><Relationship Id="rId4" Type="http://schemas.openxmlformats.org/officeDocument/2006/relationships/hyperlink" Target="https://ru.wikipedia.org/wiki/" TargetMode="External"/><Relationship Id="rId9" Type="http://schemas.openxmlformats.org/officeDocument/2006/relationships/hyperlink" Target="https://www.google.ru/url?sa=t&amp;rct=j&amp;q=&amp;esrc=s&amp;source=web&amp;cd=6&amp;ved=0ahUKEwjVqfjFi8TZAhVIjiwKHXe_AbkQFghtMAU&amp;url=http://help.ordenmira.ru/quests/about.htm&amp;usg=AOvVaw22LpUX4tAAoZ_-O77cwZvW" TargetMode="External"/><Relationship Id="rId14" Type="http://schemas.openxmlformats.org/officeDocument/2006/relationships/hyperlink" Target="https://questquest.net/blog/detskij-kvest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836712"/>
            <a:ext cx="71287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Квест</a:t>
            </a:r>
          </a:p>
          <a:p>
            <a:pPr algn="ctr"/>
            <a:r>
              <a:rPr lang="ru-RU" sz="60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это просто игра,</a:t>
            </a:r>
          </a:p>
          <a:p>
            <a:pPr algn="ctr"/>
            <a:r>
              <a:rPr lang="ru-RU" sz="6000" b="1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или…</a:t>
            </a:r>
            <a:endParaRPr lang="ru-RU" sz="6000" b="1" dirty="0">
              <a:solidFill>
                <a:schemeClr val="accent4">
                  <a:lumMod val="40000"/>
                  <a:lumOff val="60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23928" y="3749457"/>
            <a:ext cx="4572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Проект выполнила:</a:t>
            </a:r>
          </a:p>
          <a:p>
            <a:pPr algn="r"/>
            <a:r>
              <a:rPr lang="ru-RU" sz="2800" dirty="0" err="1" smtClean="0">
                <a:solidFill>
                  <a:schemeClr val="accent4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Бакалина</a:t>
            </a:r>
            <a:r>
              <a:rPr lang="ru-RU" sz="28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 Елизавета,</a:t>
            </a:r>
          </a:p>
          <a:p>
            <a:pPr algn="r"/>
            <a:r>
              <a:rPr lang="ru-RU" sz="28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обучающаяся  9«Б» класса</a:t>
            </a:r>
          </a:p>
          <a:p>
            <a:pPr algn="r"/>
            <a:r>
              <a:rPr lang="ru-RU" sz="28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Средняя школа № 15</a:t>
            </a:r>
          </a:p>
          <a:p>
            <a:pPr algn="r"/>
            <a:r>
              <a:rPr lang="ru-RU" sz="28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Руководитель: </a:t>
            </a:r>
            <a:r>
              <a:rPr lang="ru-RU" sz="2800" dirty="0" err="1" smtClean="0">
                <a:solidFill>
                  <a:schemeClr val="accent4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Шиморина</a:t>
            </a:r>
            <a:r>
              <a:rPr lang="ru-RU" sz="28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 Татьяна Анатольевна,</a:t>
            </a:r>
          </a:p>
          <a:p>
            <a:pPr algn="r"/>
            <a:r>
              <a:rPr lang="ru-RU" sz="2800" dirty="0" smtClean="0">
                <a:solidFill>
                  <a:schemeClr val="accent4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учитель музыки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5058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29355" cy="6858000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79512" y="322784"/>
            <a:ext cx="8712968" cy="102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52352" rIns="9144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cs typeface="Times New Roman" pitchFamily="18" charset="0"/>
              </a:rPr>
              <a:t>Г</a:t>
            </a:r>
            <a:r>
              <a:rPr kumimoji="0" lang="ru-RU" sz="3600" b="1" i="0" u="none" strike="noStrike" cap="none" normalizeH="0" baseline="0" dirty="0" smtClean="0" bmk="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cs typeface="Times New Roman" pitchFamily="18" charset="0"/>
              </a:rPr>
              <a:t>лава 3. Как создать свою квест игру?!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mbria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1484784"/>
            <a:ext cx="85689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</a:rPr>
              <a:t>Выбор темы.</a:t>
            </a:r>
            <a:endParaRPr lang="en-US" sz="3200" b="1" dirty="0" smtClean="0">
              <a:solidFill>
                <a:schemeClr val="bg1"/>
              </a:solidFill>
            </a:endParaRPr>
          </a:p>
          <a:p>
            <a:pPr marL="742950" indent="-742950">
              <a:buFont typeface="+mj-lt"/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</a:rPr>
              <a:t>Определение целевой категории и определение масштаба.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</a:rPr>
              <a:t>О композиции.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</a:rPr>
              <a:t>Работа по командам.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</a:rPr>
              <a:t>Как сделать так, чтобы квест запомнился?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</a:rPr>
              <a:t>Об ошибках.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</a:rPr>
              <a:t>О вдохновении.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1628800"/>
            <a:ext cx="8229600" cy="522920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endParaRPr lang="ru-RU" sz="3200" b="1" dirty="0" smtClean="0"/>
          </a:p>
          <a:p>
            <a:pPr marL="514350" indent="-514350">
              <a:buNone/>
            </a:pPr>
            <a:endParaRPr lang="en-US" sz="3200" dirty="0" smtClean="0"/>
          </a:p>
          <a:p>
            <a:pPr marL="514350" indent="-514350">
              <a:buNone/>
            </a:pPr>
            <a:endParaRPr lang="ru-RU" sz="3000" dirty="0" smtClean="0"/>
          </a:p>
        </p:txBody>
      </p:sp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29355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260648"/>
            <a:ext cx="864096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Главные инструменты </a:t>
            </a:r>
          </a:p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для  создания квеста: 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Время</a:t>
            </a:r>
            <a:r>
              <a:rPr lang="ru-RU" sz="2400" dirty="0" smtClean="0">
                <a:solidFill>
                  <a:schemeClr val="bg1"/>
                </a:solidFill>
              </a:rPr>
              <a:t>. Это лучший друг </a:t>
            </a:r>
            <a:r>
              <a:rPr lang="ru-RU" sz="2400" dirty="0" err="1" smtClean="0">
                <a:solidFill>
                  <a:schemeClr val="bg1"/>
                </a:solidFill>
              </a:rPr>
              <a:t>игродела</a:t>
            </a:r>
            <a:r>
              <a:rPr lang="ru-RU" sz="2400" dirty="0" smtClean="0">
                <a:solidFill>
                  <a:schemeClr val="bg1"/>
                </a:solidFill>
              </a:rPr>
              <a:t> и достойный соперник игрока. 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Карта</a:t>
            </a:r>
            <a:r>
              <a:rPr lang="ru-RU" sz="2400" dirty="0" smtClean="0">
                <a:solidFill>
                  <a:schemeClr val="bg1"/>
                </a:solidFill>
              </a:rPr>
              <a:t>. Не знаете, как создать мир игры? Начните с карты. Карта мест или событий поможет вам не заблудиться в собственных идеях. А карта для игрока потом поможет ему не заблудиться в ваших придумках. 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Знаки</a:t>
            </a:r>
            <a:r>
              <a:rPr lang="ru-RU" sz="2400" dirty="0" smtClean="0">
                <a:solidFill>
                  <a:schemeClr val="bg1"/>
                </a:solidFill>
              </a:rPr>
              <a:t>. Те, по которым вашу игру узнают среди множества других. И по которым игрок сможет отличить игровой объект от не игрового. 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Правила</a:t>
            </a:r>
            <a:r>
              <a:rPr lang="ru-RU" sz="2400" dirty="0" smtClean="0">
                <a:solidFill>
                  <a:schemeClr val="bg1"/>
                </a:solidFill>
              </a:rPr>
              <a:t>. То, что делает игру игрой. Именно с их помощью вы создаете и регламентируете игровые действия. Помните, что не все правила должны носить запретительный характер.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7467600" cy="621330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/>
          </a:p>
        </p:txBody>
      </p:sp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29355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188640"/>
            <a:ext cx="86409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Главные инструменты </a:t>
            </a:r>
          </a:p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для  создания квеста: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916832"/>
            <a:ext cx="83529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Удивление</a:t>
            </a:r>
            <a:r>
              <a:rPr lang="ru-RU" sz="2400" dirty="0" smtClean="0">
                <a:solidFill>
                  <a:schemeClr val="bg1"/>
                </a:solidFill>
              </a:rPr>
              <a:t>. В сухом остатке игрок сохранит самые яркие моменты игры. Расскажите или покажите ему то, о чем он не знал, продемонстрируйте, что он способен на большее, чем думал о себе, или просто создайте в игре яркие моменты. Именно об этом игрок сможет вспоминать и рассказывать.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Свобода</a:t>
            </a:r>
            <a:r>
              <a:rPr lang="ru-RU" sz="2400" dirty="0" smtClean="0">
                <a:solidFill>
                  <a:schemeClr val="bg1"/>
                </a:solidFill>
              </a:rPr>
              <a:t>. Не отнимайте ее у игрока, и она станет вашим надежным союзником.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Финал</a:t>
            </a:r>
            <a:r>
              <a:rPr lang="ru-RU" sz="2400" dirty="0" smtClean="0">
                <a:solidFill>
                  <a:schemeClr val="bg1"/>
                </a:solidFill>
              </a:rPr>
              <a:t>. Точка в игре, от которой зависит общее впечатление игрока. Постарайтесь, чтобы она была поставлена четко, а результат игры был зафиксирован.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608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980728"/>
            <a:ext cx="856895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err="1" smtClean="0" bmk="_Toc506758581">
                <a:solidFill>
                  <a:schemeClr val="bg1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Игра-квеста</a:t>
            </a:r>
            <a:r>
              <a:rPr lang="ru-RU" sz="5400" b="1" dirty="0" smtClean="0" bmk="_Toc506758581">
                <a:solidFill>
                  <a:schemeClr val="bg1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algn="r"/>
            <a:r>
              <a:rPr lang="ru-RU" sz="5400" b="1" dirty="0" smtClean="0" bmk="_Toc506758581">
                <a:solidFill>
                  <a:schemeClr val="bg1"/>
                </a:solidFill>
                <a:latin typeface="Cambria" pitchFamily="18" charset="0"/>
                <a:ea typeface="Times New Roman" pitchFamily="18" charset="0"/>
                <a:cs typeface="Times New Roman" pitchFamily="18" charset="0"/>
              </a:rPr>
              <a:t>«Разнообразный  мир  искусства».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260648"/>
            <a:ext cx="84249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4.2. </a:t>
            </a:r>
            <a:r>
              <a:rPr lang="ru-RU" sz="4000" b="1" dirty="0" smtClean="0">
                <a:solidFill>
                  <a:schemeClr val="bg2"/>
                </a:solidFill>
              </a:rPr>
              <a:t>Социологический опрос.</a:t>
            </a:r>
            <a:endParaRPr lang="ru-RU" sz="4000" b="1" dirty="0">
              <a:solidFill>
                <a:schemeClr val="bg2"/>
              </a:solidFill>
            </a:endParaRPr>
          </a:p>
        </p:txBody>
      </p:sp>
      <p:graphicFrame>
        <p:nvGraphicFramePr>
          <p:cNvPr id="6" name="Содержимое 4"/>
          <p:cNvGraphicFramePr>
            <a:graphicFrameLocks/>
          </p:cNvGraphicFramePr>
          <p:nvPr/>
        </p:nvGraphicFramePr>
        <p:xfrm>
          <a:off x="0" y="1052736"/>
          <a:ext cx="10476656" cy="5805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67544" y="260648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 </a:t>
            </a:r>
            <a:r>
              <a:rPr lang="ru-RU" sz="3600" b="1" dirty="0" smtClean="0">
                <a:solidFill>
                  <a:schemeClr val="bg2"/>
                </a:solidFill>
              </a:rPr>
              <a:t>Социологический опрос</a:t>
            </a:r>
            <a:r>
              <a:rPr lang="ru-RU" b="1" dirty="0" smtClean="0">
                <a:solidFill>
                  <a:schemeClr val="bg2"/>
                </a:solidFill>
              </a:rPr>
              <a:t>.</a:t>
            </a:r>
            <a:endParaRPr lang="ru-RU" b="1" dirty="0">
              <a:solidFill>
                <a:schemeClr val="bg2"/>
              </a:solidFill>
            </a:endParaRPr>
          </a:p>
        </p:txBody>
      </p:sp>
      <p:graphicFrame>
        <p:nvGraphicFramePr>
          <p:cNvPr id="10" name="Содержимое 3"/>
          <p:cNvGraphicFramePr>
            <a:graphicFrameLocks/>
          </p:cNvGraphicFramePr>
          <p:nvPr/>
        </p:nvGraphicFramePr>
        <p:xfrm>
          <a:off x="457200" y="980728"/>
          <a:ext cx="12179696" cy="5877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323528" y="0"/>
            <a:ext cx="8568952" cy="1577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52352" rIns="9144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ru-RU" sz="3600" b="1" i="0" u="none" strike="noStrike" cap="none" normalizeH="0" baseline="0" dirty="0" smtClean="0" bmk="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.3. </a:t>
            </a:r>
            <a:r>
              <a:rPr kumimoji="0" lang="ru-RU" sz="3600" b="1" i="0" u="none" strike="noStrike" cap="none" normalizeH="0" baseline="0" dirty="0" smtClean="0" bmk="_Toc506758581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Сценарий квеста «Разнообразный  мир  искусства».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772816"/>
            <a:ext cx="82809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0" indent="-857250">
              <a:buAutoNum type="romanUcPeriod"/>
            </a:pPr>
            <a:r>
              <a:rPr lang="ru-RU" sz="3600" b="1" i="1" dirty="0" smtClean="0">
                <a:solidFill>
                  <a:schemeClr val="bg1"/>
                </a:solidFill>
              </a:rPr>
              <a:t>Вступление</a:t>
            </a:r>
          </a:p>
          <a:p>
            <a:r>
              <a:rPr lang="ru-RU" sz="3600" b="1" i="1" dirty="0" smtClean="0">
                <a:solidFill>
                  <a:schemeClr val="bg1"/>
                </a:solidFill>
              </a:rPr>
              <a:t>                                Художники</a:t>
            </a:r>
            <a:endParaRPr lang="ru-RU" sz="3600" dirty="0" smtClean="0">
              <a:solidFill>
                <a:schemeClr val="bg1"/>
              </a:solidFill>
            </a:endParaRPr>
          </a:p>
          <a:p>
            <a:r>
              <a:rPr lang="ru-RU" sz="3600" b="1" i="1" dirty="0" smtClean="0">
                <a:solidFill>
                  <a:schemeClr val="bg1"/>
                </a:solidFill>
              </a:rPr>
              <a:t>                                Писатели</a:t>
            </a:r>
            <a:endParaRPr lang="ru-RU" sz="3600" dirty="0" smtClean="0">
              <a:solidFill>
                <a:schemeClr val="bg1"/>
              </a:solidFill>
            </a:endParaRPr>
          </a:p>
          <a:p>
            <a:r>
              <a:rPr lang="ru-RU" sz="3600" b="1" i="1" dirty="0" smtClean="0">
                <a:solidFill>
                  <a:schemeClr val="bg1"/>
                </a:solidFill>
              </a:rPr>
              <a:t>                                Музыканты</a:t>
            </a:r>
            <a:endParaRPr lang="ru-RU" sz="3600" dirty="0" smtClean="0">
              <a:solidFill>
                <a:schemeClr val="bg1"/>
              </a:solidFill>
            </a:endParaRPr>
          </a:p>
          <a:p>
            <a:endParaRPr lang="ru-RU" sz="3600" dirty="0" smtClean="0">
              <a:solidFill>
                <a:schemeClr val="bg1"/>
              </a:solidFill>
            </a:endParaRPr>
          </a:p>
          <a:p>
            <a:pPr marL="857250" indent="-857250">
              <a:buAutoNum type="romanUcPeriod" startAt="2"/>
            </a:pPr>
            <a:r>
              <a:rPr lang="ru-RU" sz="3600" b="1" i="1" dirty="0" smtClean="0">
                <a:solidFill>
                  <a:schemeClr val="bg1"/>
                </a:solidFill>
              </a:rPr>
              <a:t>Основная часть </a:t>
            </a:r>
            <a:r>
              <a:rPr lang="ru-RU" sz="3600" b="1" i="1" dirty="0" err="1" smtClean="0">
                <a:solidFill>
                  <a:schemeClr val="bg1"/>
                </a:solidFill>
              </a:rPr>
              <a:t>квест-игры</a:t>
            </a:r>
            <a:r>
              <a:rPr lang="ru-RU" sz="3600" b="1" i="1" dirty="0" smtClean="0">
                <a:solidFill>
                  <a:schemeClr val="bg1"/>
                </a:solidFill>
              </a:rPr>
              <a:t>.</a:t>
            </a:r>
          </a:p>
          <a:p>
            <a:pPr marL="857250" indent="-857250"/>
            <a:r>
              <a:rPr lang="ru-RU" sz="3600" b="1" i="1" dirty="0" smtClean="0">
                <a:solidFill>
                  <a:schemeClr val="bg1"/>
                </a:solidFill>
              </a:rPr>
              <a:t> </a:t>
            </a:r>
            <a:endParaRPr lang="ru-RU" sz="36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3600" b="1" i="1" dirty="0" smtClean="0">
                <a:solidFill>
                  <a:schemeClr val="bg1"/>
                </a:solidFill>
              </a:rPr>
              <a:t>III.   Финал</a:t>
            </a:r>
            <a:r>
              <a:rPr lang="ru-RU" sz="3600" dirty="0" smtClean="0">
                <a:solidFill>
                  <a:schemeClr val="bg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96955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11560" y="404664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2"/>
                </a:solidFill>
              </a:rPr>
              <a:t>Социологический опрос </a:t>
            </a:r>
          </a:p>
          <a:p>
            <a:pPr algn="ctr"/>
            <a:r>
              <a:rPr lang="ru-RU" sz="3600" b="1" dirty="0" smtClean="0">
                <a:solidFill>
                  <a:schemeClr val="bg2"/>
                </a:solidFill>
              </a:rPr>
              <a:t>(после квеста).</a:t>
            </a:r>
            <a:endParaRPr lang="ru-RU" sz="3600" b="1" dirty="0">
              <a:solidFill>
                <a:schemeClr val="bg2"/>
              </a:solidFill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1556792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Понравился ли вам квест?            100%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Скажите,  квест для вас был поучительным?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2564904"/>
            <a:ext cx="91440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Какое задание было самое сложное?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подобрать нужные картины, песни про детей,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все задания были интересные и не сложные,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на последнем этапе рассказать о том, что узнали нового,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найти ведущую, когда она исчезла,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сочинить стихотворение по предложенной рифме.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96955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332656"/>
            <a:ext cx="8964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2"/>
                </a:solidFill>
              </a:rPr>
              <a:t>Социологический опрос </a:t>
            </a:r>
          </a:p>
          <a:p>
            <a:pPr algn="ctr"/>
            <a:r>
              <a:rPr lang="ru-RU" sz="3600" b="1" dirty="0" smtClean="0">
                <a:solidFill>
                  <a:schemeClr val="bg2"/>
                </a:solidFill>
              </a:rPr>
              <a:t>(после квеста).</a:t>
            </a:r>
            <a:endParaRPr lang="ru-RU" sz="3600" b="1" dirty="0">
              <a:solidFill>
                <a:schemeClr val="bg2"/>
              </a:solidFill>
            </a:endParaRPr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251520" y="1546340"/>
            <a:ext cx="864096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Что вам больше всего запомнилось?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Ребятам запомнилось: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как рисовали портрет класса,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разгадывать кроссворд, пароли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искать в школе кабинет по фотоэлементу.</a:t>
            </a: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endParaRPr lang="ru-RU" sz="3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r>
              <a:rPr lang="ru-RU" sz="2400" b="1" i="1" dirty="0" smtClean="0">
                <a:solidFill>
                  <a:schemeClr val="bg1"/>
                </a:solidFill>
              </a:rPr>
              <a:t>Элемент последней дислокации.</a:t>
            </a:r>
            <a:endParaRPr lang="ru-RU" sz="2400" i="1" dirty="0" smtClean="0">
              <a:solidFill>
                <a:schemeClr val="bg1"/>
              </a:solidFill>
            </a:endParaRPr>
          </a:p>
          <a:p>
            <a:pPr marL="457200" marR="0" lvl="1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58775" algn="l"/>
                <a:tab pos="719138" algn="l"/>
                <a:tab pos="1079500" algn="l"/>
                <a:tab pos="1439863" algn="l"/>
                <a:tab pos="1800225" algn="l"/>
                <a:tab pos="2159000" algn="l"/>
                <a:tab pos="2519363" algn="l"/>
                <a:tab pos="2879725" algn="l"/>
                <a:tab pos="3240088" algn="l"/>
                <a:tab pos="3600450" algn="l"/>
                <a:tab pos="3959225" algn="l"/>
                <a:tab pos="4319588" algn="l"/>
              </a:tabLs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Хотели бы вы еще принять участие             в школьном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квесте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       100%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44208" y="4221088"/>
            <a:ext cx="2088232" cy="1175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Картинки по запросу квест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612560" cy="6858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332656"/>
            <a:ext cx="889248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Квест может быть не только увлекательной игрой, но и помочь в учебе, способствует развитию мышления, организаторских способностей, прививает навыки самодисциплины, доставляет радость от совместных действий. </a:t>
            </a:r>
            <a:endParaRPr lang="ru-RU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Картинки по запросу квест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79712" y="1916832"/>
            <a:ext cx="457200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/>
              <a:t>«Всеми возможными способами нужно воспламенять в детях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i="1" dirty="0" smtClean="0"/>
              <a:t>горячее стремление </a:t>
            </a:r>
            <a:br>
              <a:rPr lang="ru-RU" sz="2800" b="1" i="1" dirty="0" smtClean="0"/>
            </a:br>
            <a:r>
              <a:rPr lang="ru-RU" sz="2800" b="1" i="1" dirty="0" smtClean="0"/>
              <a:t>к знанию и к учению».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i="1" dirty="0" smtClean="0"/>
              <a:t>Я. А. Каменский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3010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7728"/>
            <a:ext cx="9144000" cy="6865728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683568" y="620688"/>
            <a:ext cx="7704856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Так что не стесняйтесь, собирайте свою неповторимую команду игроков и вперёд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выходить из сотен самых разнообразных комнат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bg2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решать головоломки.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bg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98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88101" cy="6858000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79512" y="94671"/>
            <a:ext cx="8461448" cy="6763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52352" rIns="9144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cs typeface="Times New Roman" pitchFamily="18" charset="0"/>
              </a:rPr>
              <a:t>С</a:t>
            </a:r>
            <a:r>
              <a:rPr kumimoji="0" lang="ru-RU" sz="2800" b="1" i="0" u="none" strike="noStrike" cap="none" normalizeH="0" baseline="0" dirty="0" smtClean="0" bmk="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cs typeface="Times New Roman" pitchFamily="18" charset="0"/>
              </a:rPr>
              <a:t>писок используемых ресурсов: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Мир квестов</a:t>
            </a: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 </a:t>
            </a: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3"/>
              </a:rPr>
              <a:t>http://mir-kvestov.ru/articles/chto-takoe-kvesty-v-realnosty</a:t>
            </a:r>
            <a:endParaRPr kumimoji="0" lang="ru-RU" sz="21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Квест</a:t>
            </a: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или</a:t>
            </a: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приключенческая игра.  </a:t>
            </a: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4"/>
              </a:rPr>
              <a:t>https://ru.wikipedia.org/wiki/</a:t>
            </a:r>
            <a:endParaRPr kumimoji="0" lang="ru-RU" sz="21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Образовательные квесты   </a:t>
            </a: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5"/>
              </a:rPr>
              <a:t>https://xn--b1aajkf0aepgw6c8ax.xn--p1ai/</a:t>
            </a:r>
            <a:endParaRPr kumimoji="0" lang="ru-RU" sz="21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100" b="1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6"/>
              </a:rPr>
              <a:t>Что такое квесты в реальности? - Мир Квестов</a:t>
            </a:r>
            <a:r>
              <a:rPr kumimoji="0" lang="ru-RU" sz="2100" b="1" i="0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3"/>
              </a:rPr>
              <a:t>http://mir-kvestov.ru/articles/chto-takoe-kvesty-v-realnosty</a:t>
            </a:r>
            <a:endParaRPr kumimoji="0" lang="ru-RU" sz="21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7"/>
              </a:rPr>
              <a:t>Что такое квест в реальности? - портал квестов КОМПАС</a:t>
            </a: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8"/>
              </a:rPr>
              <a:t>https://questcompass.ru/chto-takoe-kvesty-v-realnosti/</a:t>
            </a:r>
            <a:endParaRPr kumimoji="0" lang="ru-RU" sz="21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9"/>
              </a:rPr>
              <a:t>Что такое квест</a:t>
            </a:r>
            <a:r>
              <a:rPr kumimoji="0" lang="en-US" sz="2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en-US" sz="21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help.ordenmira.ru/quests/about.htm</a:t>
            </a:r>
            <a:endParaRPr kumimoji="0" lang="ru-RU" sz="21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0"/>
              </a:rPr>
              <a:t>Квесты что это такое? FAQ - Погружение</a:t>
            </a: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1"/>
              </a:rPr>
              <a:t>https://www.pogruzhenye.ru/faq/</a:t>
            </a:r>
            <a:endParaRPr kumimoji="0" lang="ru-RU" sz="21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 сделать интересный квест для детей.  </a:t>
            </a: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2"/>
              </a:rPr>
              <a:t>https://ezhikezhik.ru/recipes/kak-sdelat-interesnyi-kvest-dlya-detei</a:t>
            </a:r>
            <a:endParaRPr kumimoji="0" lang="ru-RU" sz="21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Задания для детского квеста.  </a:t>
            </a: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3"/>
              </a:rPr>
              <a:t>http://odetprazdnike.ru/zadaniya-dlya-kvesta-dlya-detej.html</a:t>
            </a:r>
            <a:endParaRPr kumimoji="0" lang="ru-RU" sz="21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Квесты для детей. </a:t>
            </a: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4"/>
              </a:rPr>
              <a:t>https://questquest.net/blog/detskij-kvest</a:t>
            </a:r>
            <a:endParaRPr kumimoji="0" lang="ru-RU" sz="21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Жизнь как квест или влияние интеллектуальных игр на познавательные способности ребенка. </a:t>
            </a: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15"/>
              </a:rPr>
              <a:t>https://ucvt.org/mindgames.html</a:t>
            </a:r>
            <a:r>
              <a:rPr kumimoji="0" lang="ru-RU" sz="21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1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67735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260648"/>
            <a:ext cx="8424936" cy="6607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Объект изучения: </a:t>
            </a:r>
            <a:r>
              <a:rPr lang="ru-RU" sz="2600" b="1" dirty="0" smtClean="0">
                <a:solidFill>
                  <a:schemeClr val="bg1"/>
                </a:solidFill>
              </a:rPr>
              <a:t>современные методы учебной деятельности.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Предмет изучения: </a:t>
            </a:r>
            <a:r>
              <a:rPr lang="ru-RU" sz="2600" b="1" dirty="0" smtClean="0">
                <a:solidFill>
                  <a:schemeClr val="bg1"/>
                </a:solidFill>
              </a:rPr>
              <a:t>квест, как современное и популярное занятие XXI века.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Проблема исследования: </a:t>
            </a:r>
            <a:r>
              <a:rPr lang="ru-RU" sz="2600" b="1" dirty="0" smtClean="0">
                <a:solidFill>
                  <a:schemeClr val="bg1"/>
                </a:solidFill>
              </a:rPr>
              <a:t>вовлеченность учащихся в учебный процесс зависит от их интереса, технологии прошлого века снижают интерес, нужны новые методы - а в образовательных организациях использование квестов, как метода обучения не распространено.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Гипотеза: </a:t>
            </a:r>
            <a:r>
              <a:rPr lang="ru-RU" sz="2600" b="1" dirty="0" smtClean="0">
                <a:solidFill>
                  <a:schemeClr val="bg1"/>
                </a:solidFill>
              </a:rPr>
              <a:t>квест может быть не только увлекательной игрой, но и помочь в учебе и концентрации внимания обучающихся в школе.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67735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260649"/>
            <a:ext cx="871296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Цель: </a:t>
            </a:r>
            <a:r>
              <a:rPr lang="ru-RU" sz="2800" b="1" dirty="0" smtClean="0">
                <a:solidFill>
                  <a:schemeClr val="bg1"/>
                </a:solidFill>
              </a:rPr>
              <a:t>оценить квест, как один из методов учебной деятельности.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Задачи: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600" b="1" dirty="0" smtClean="0">
                <a:solidFill>
                  <a:schemeClr val="bg1"/>
                </a:solidFill>
              </a:rPr>
              <a:t>Изучить имеющийся материал о квестах, обозначить его значение и направленность.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600" b="1" dirty="0" smtClean="0">
                <a:solidFill>
                  <a:schemeClr val="bg1"/>
                </a:solidFill>
              </a:rPr>
              <a:t>Проанализировать влияние квеста, положительных и отрицательных сторон.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600" b="1" dirty="0" smtClean="0">
                <a:solidFill>
                  <a:schemeClr val="bg1"/>
                </a:solidFill>
              </a:rPr>
              <a:t>Составить и провести </a:t>
            </a:r>
            <a:r>
              <a:rPr lang="ru-RU" sz="2600" b="1" dirty="0" err="1" smtClean="0">
                <a:solidFill>
                  <a:schemeClr val="bg1"/>
                </a:solidFill>
              </a:rPr>
              <a:t>игру-квест</a:t>
            </a:r>
            <a:r>
              <a:rPr lang="ru-RU" sz="2600" b="1" dirty="0" smtClean="0">
                <a:solidFill>
                  <a:schemeClr val="bg1"/>
                </a:solidFill>
              </a:rPr>
              <a:t>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600" b="1" dirty="0" smtClean="0">
                <a:solidFill>
                  <a:schemeClr val="bg1"/>
                </a:solidFill>
              </a:rPr>
              <a:t>Провести социологический опрос и выявить осведомленность обучающихся о значимости квеста.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2600" b="1" dirty="0" smtClean="0">
                <a:solidFill>
                  <a:schemeClr val="bg1"/>
                </a:solidFill>
              </a:rPr>
              <a:t>Сделать вывод по найденному материалу и проведенному мероприятию, выделить значимость.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67735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332656"/>
            <a:ext cx="8676456" cy="6264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Методы: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</a:rPr>
              <a:t>Поиск и сбор материала.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</a:rPr>
              <a:t>Анализ и изучение найденного материала.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</a:rPr>
              <a:t>Выявление </a:t>
            </a:r>
            <a:r>
              <a:rPr lang="ru-RU" sz="3200" b="1" dirty="0" err="1" smtClean="0">
                <a:solidFill>
                  <a:schemeClr val="bg1"/>
                </a:solidFill>
              </a:rPr>
              <a:t>микровыводов</a:t>
            </a:r>
            <a:r>
              <a:rPr lang="ru-RU" sz="3200" b="1" dirty="0" smtClean="0">
                <a:solidFill>
                  <a:schemeClr val="bg1"/>
                </a:solidFill>
              </a:rPr>
              <a:t> по каждому отдельному блоку и общего вывода по всей работе.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</a:rPr>
              <a:t>Составление сценария и подготовка проведения </a:t>
            </a:r>
            <a:r>
              <a:rPr lang="ru-RU" sz="3200" b="1" dirty="0" err="1" smtClean="0">
                <a:solidFill>
                  <a:schemeClr val="bg1"/>
                </a:solidFill>
              </a:rPr>
              <a:t>квест-игры</a:t>
            </a:r>
            <a:r>
              <a:rPr lang="ru-RU" sz="3200" b="1" dirty="0" smtClean="0">
                <a:solidFill>
                  <a:schemeClr val="bg1"/>
                </a:solidFill>
              </a:rPr>
              <a:t>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</a:rPr>
              <a:t>Проведение </a:t>
            </a:r>
            <a:r>
              <a:rPr lang="ru-RU" sz="3200" b="1" dirty="0" err="1" smtClean="0">
                <a:solidFill>
                  <a:schemeClr val="bg1"/>
                </a:solidFill>
              </a:rPr>
              <a:t>квест-игры</a:t>
            </a:r>
            <a:r>
              <a:rPr lang="ru-RU" sz="3200" b="1" dirty="0" smtClean="0">
                <a:solidFill>
                  <a:schemeClr val="bg1"/>
                </a:solidFill>
              </a:rPr>
              <a:t>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</a:rPr>
              <a:t>Проведение социологического опроса.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Картинки по запросу квест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87792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31640" y="260648"/>
            <a:ext cx="590418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</a:rPr>
              <a:t>Структура работы </a:t>
            </a:r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340768"/>
            <a:ext cx="849694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Введение	</a:t>
            </a:r>
            <a:endParaRPr lang="ru-RU" sz="36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Глава 1. Теоретические аспекты квеста.	</a:t>
            </a:r>
            <a:endParaRPr lang="ru-RU" sz="36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Глава 2. Главная суть квеста.	</a:t>
            </a:r>
            <a:endParaRPr lang="ru-RU" sz="36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Глава 3. Как создать свою квест игру?!	</a:t>
            </a:r>
            <a:endParaRPr lang="ru-RU" sz="36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Глава 4. Создание и проведение своей </a:t>
            </a:r>
            <a:r>
              <a:rPr lang="ru-RU" sz="3600" b="1" dirty="0" err="1" smtClean="0">
                <a:solidFill>
                  <a:schemeClr val="bg1"/>
                </a:solidFill>
              </a:rPr>
              <a:t>квест-игры</a:t>
            </a:r>
            <a:r>
              <a:rPr lang="ru-RU" sz="3600" b="1" dirty="0" smtClean="0">
                <a:solidFill>
                  <a:schemeClr val="bg1"/>
                </a:solidFill>
              </a:rPr>
              <a:t>.	</a:t>
            </a:r>
          </a:p>
          <a:p>
            <a:pPr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Заключение	</a:t>
            </a:r>
            <a:endParaRPr lang="ru-RU" sz="36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Картинки по запросу квест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68341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1196752"/>
            <a:ext cx="82809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 smtClean="0">
                <a:solidFill>
                  <a:schemeClr val="bg1"/>
                </a:solidFill>
              </a:rPr>
              <a:t>Q</a:t>
            </a:r>
            <a:r>
              <a:rPr lang="ru-RU" sz="6000" b="1" dirty="0" err="1" smtClean="0">
                <a:solidFill>
                  <a:schemeClr val="bg1"/>
                </a:solidFill>
              </a:rPr>
              <a:t>uest</a:t>
            </a:r>
            <a:r>
              <a:rPr lang="ru-RU" sz="6000" dirty="0" smtClean="0">
                <a:solidFill>
                  <a:schemeClr val="bg1"/>
                </a:solidFill>
              </a:rPr>
              <a:t> означает </a:t>
            </a:r>
            <a:r>
              <a:rPr lang="ru-RU" sz="6000" b="1" i="1" dirty="0" smtClean="0">
                <a:solidFill>
                  <a:schemeClr val="bg1"/>
                </a:solidFill>
              </a:rPr>
              <a:t>«поиск, выполнение поручений»</a:t>
            </a:r>
            <a:r>
              <a:rPr lang="ru-RU" sz="6000" dirty="0" smtClean="0">
                <a:solidFill>
                  <a:schemeClr val="bg1"/>
                </a:solidFill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653136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8" name="Picture 4" descr="Картинки по запросу квест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79112" cy="6858000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51520" y="433005"/>
            <a:ext cx="8712968" cy="634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chemeClr val="bg1"/>
                </a:solidFill>
              </a:rPr>
              <a:t>Глава 2. Главная суть квеста.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Виды: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Одноразовые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квесты, единожды выполняемые за игру.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/>
                <a:ea typeface="MS Mincho" pitchFamily="49" charset="-128"/>
                <a:cs typeface="Times New Roman" pitchFamily="18" charset="0"/>
              </a:rPr>
              <a:t> 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Многоразовые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квесты, регулярного прохождения (ежедневно, еженедельно, периодически, раз в несколько дней).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/>
                <a:ea typeface="MS Mincho" pitchFamily="49" charset="-128"/>
                <a:cs typeface="Times New Roman" pitchFamily="18" charset="0"/>
              </a:rPr>
              <a:t> 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Разновидность квестов: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/>
                <a:ea typeface="MS Mincho" pitchFamily="49" charset="-128"/>
                <a:cs typeface="Times New Roman" pitchFamily="18" charset="0"/>
              </a:rPr>
              <a:t> 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Одиночные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прохождение единолично.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/>
                <a:ea typeface="MS Mincho" pitchFamily="49" charset="-128"/>
                <a:cs typeface="Times New Roman" pitchFamily="18" charset="0"/>
              </a:rPr>
              <a:t> 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/>
              <a:ea typeface="MS Mincho" pitchFamily="49" charset="-128"/>
              <a:cs typeface="Times New Roman" pitchFamily="18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800" b="1" i="1" dirty="0" smtClean="0">
                <a:solidFill>
                  <a:schemeClr val="bg1"/>
                </a:solidFill>
              </a:rPr>
              <a:t>Групповые – </a:t>
            </a:r>
            <a:r>
              <a:rPr lang="ru-RU" sz="2800" b="1" dirty="0" smtClean="0">
                <a:solidFill>
                  <a:schemeClr val="bg1"/>
                </a:solidFill>
              </a:rPr>
              <a:t>прохождение в составе 2-х, 3-х, 4-х игроков, в составе клана, например не менее 10-ти игроков, </a:t>
            </a:r>
            <a:r>
              <a:rPr lang="ru-RU" sz="2800" b="1" dirty="0" err="1" smtClean="0">
                <a:solidFill>
                  <a:schemeClr val="bg1"/>
                </a:solidFill>
              </a:rPr>
              <a:t>альянсовые</a:t>
            </a:r>
            <a:r>
              <a:rPr lang="ru-RU" sz="2800" b="1" dirty="0" smtClean="0">
                <a:solidFill>
                  <a:schemeClr val="bg1"/>
                </a:solidFill>
              </a:rPr>
              <a:t>, например, не менее 15 игроков. 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79512" y="399147"/>
            <a:ext cx="8712968" cy="102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52352" rIns="91440" bIns="3808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3600" b="1" i="0" u="none" strike="noStrike" cap="none" normalizeH="0" baseline="0" dirty="0" smtClean="0" bmk="">
                <a:ln>
                  <a:noFill/>
                </a:ln>
                <a:solidFill>
                  <a:schemeClr val="bg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.2. Виды квестов и их особенности</a:t>
            </a:r>
            <a:r>
              <a:rPr kumimoji="0" lang="ru-RU" sz="1400" b="1" i="0" u="none" strike="noStrike" cap="none" normalizeH="0" baseline="0" dirty="0" smtClean="0" bmk="">
                <a:ln>
                  <a:noFill/>
                </a:ln>
                <a:solidFill>
                  <a:schemeClr val="tx1"/>
                </a:solidFill>
                <a:effectLst/>
                <a:latin typeface="Cambria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mbr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79712" y="1340769"/>
            <a:ext cx="684076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200" b="1" dirty="0" err="1" smtClean="0">
                <a:solidFill>
                  <a:schemeClr val="bg1"/>
                </a:solidFill>
              </a:rPr>
              <a:t>Квест-румы</a:t>
            </a:r>
            <a:r>
              <a:rPr lang="ru-RU" sz="3200" b="1" dirty="0" smtClean="0">
                <a:solidFill>
                  <a:schemeClr val="bg1"/>
                </a:solidFill>
              </a:rPr>
              <a:t> </a:t>
            </a:r>
            <a:endParaRPr lang="ru-RU" sz="3200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3200" b="1" dirty="0" err="1" smtClean="0">
                <a:solidFill>
                  <a:schemeClr val="bg1"/>
                </a:solidFill>
              </a:rPr>
              <a:t>Эскейп-рум</a:t>
            </a:r>
            <a:endParaRPr lang="ru-RU" sz="3200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3200" b="1" dirty="0" err="1" smtClean="0">
                <a:solidFill>
                  <a:schemeClr val="bg1"/>
                </a:solidFill>
              </a:rPr>
              <a:t>Перформанс</a:t>
            </a:r>
            <a:endParaRPr lang="ru-RU" sz="3200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3200" b="1" dirty="0" err="1" smtClean="0">
                <a:solidFill>
                  <a:schemeClr val="bg1"/>
                </a:solidFill>
              </a:rPr>
              <a:t>Морфеус</a:t>
            </a:r>
            <a:r>
              <a:rPr lang="ru-RU" sz="3200" b="1" dirty="0" smtClean="0">
                <a:solidFill>
                  <a:schemeClr val="bg1"/>
                </a:solidFill>
              </a:rPr>
              <a:t> </a:t>
            </a:r>
            <a:endParaRPr lang="ru-RU" sz="3200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Спортивный квест или </a:t>
            </a:r>
            <a:r>
              <a:rPr lang="ru-RU" sz="3200" b="1" dirty="0" err="1" smtClean="0">
                <a:solidFill>
                  <a:schemeClr val="bg1"/>
                </a:solidFill>
              </a:rPr>
              <a:t>экшн-игра</a:t>
            </a:r>
            <a:endParaRPr lang="ru-RU" sz="3200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Квест в реальности – «живой» квест	</a:t>
            </a:r>
            <a:r>
              <a:rPr lang="ru-RU" sz="3200" dirty="0" smtClean="0">
                <a:solidFill>
                  <a:schemeClr val="bg1"/>
                </a:solidFill>
              </a:rPr>
              <a:t> 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chemeClr val="bg1"/>
                </a:solidFill>
              </a:rPr>
              <a:t>Квест на компьютере</a:t>
            </a:r>
            <a:endParaRPr lang="ru-RU" sz="3200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ru-RU" sz="3200" b="1" dirty="0" err="1" smtClean="0">
                <a:solidFill>
                  <a:schemeClr val="bg1"/>
                </a:solidFill>
              </a:rPr>
              <a:t>Квест-экскурсия</a:t>
            </a:r>
            <a:r>
              <a:rPr lang="ru-RU" sz="3200" dirty="0" smtClean="0">
                <a:solidFill>
                  <a:schemeClr val="bg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404</TotalTime>
  <Words>537</Words>
  <Application>Microsoft Office PowerPoint</Application>
  <PresentationFormat>Экран (4:3)</PresentationFormat>
  <Paragraphs>122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  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Квест – это просто игра, или…</dc:title>
  <dc:creator>User</dc:creator>
  <cp:lastModifiedBy>Музыка</cp:lastModifiedBy>
  <cp:revision>7</cp:revision>
  <dcterms:created xsi:type="dcterms:W3CDTF">2018-02-18T20:25:48Z</dcterms:created>
  <dcterms:modified xsi:type="dcterms:W3CDTF">2020-01-07T17:37:38Z</dcterms:modified>
</cp:coreProperties>
</file>