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57" r:id="rId5"/>
    <p:sldId id="260" r:id="rId6"/>
    <p:sldId id="259" r:id="rId7"/>
    <p:sldId id="261" r:id="rId8"/>
    <p:sldId id="265" r:id="rId9"/>
    <p:sldId id="266" r:id="rId10"/>
    <p:sldId id="267" r:id="rId11"/>
    <p:sldId id="270" r:id="rId12"/>
    <p:sldId id="277" r:id="rId13"/>
    <p:sldId id="273" r:id="rId14"/>
    <p:sldId id="272" r:id="rId15"/>
    <p:sldId id="271" r:id="rId16"/>
    <p:sldId id="276" r:id="rId17"/>
    <p:sldId id="280" r:id="rId18"/>
    <p:sldId id="281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70328A-6831-40DE-945A-AD723A5E78CD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C755FEBA-A345-4950-B66E-0AB3CB826767}">
      <dgm:prSet phldrT="[Текст]" custT="1"/>
      <dgm:spPr/>
      <dgm:t>
        <a:bodyPr/>
        <a:lstStyle/>
        <a:p>
          <a:r>
            <a:rPr lang="ru-RU" sz="1400" dirty="0" smtClean="0"/>
            <a:t>речевого развития детей(знакомство с книжной культурой, детской литературой, понимание на слух текстов различных жанров детской литературы, обогащение словаря; в ходе озвучивания мультфильма — развитие связной, грамматически правильной диалогической и монологической речи; развитие звуковой и интонационной культуры речи, фонематического слуха); </a:t>
          </a:r>
          <a:endParaRPr lang="ru-RU" sz="1400" dirty="0"/>
        </a:p>
      </dgm:t>
    </dgm:pt>
    <dgm:pt modelId="{D48C334B-4881-458B-90F3-F27358912660}" type="parTrans" cxnId="{D0B8A510-A1FB-444E-A460-63B6D4225FF1}">
      <dgm:prSet/>
      <dgm:spPr/>
      <dgm:t>
        <a:bodyPr/>
        <a:lstStyle/>
        <a:p>
          <a:endParaRPr lang="ru-RU"/>
        </a:p>
      </dgm:t>
    </dgm:pt>
    <dgm:pt modelId="{E43D656D-FCBB-477A-ABF3-7FD4F0F5ED27}" type="sibTrans" cxnId="{D0B8A510-A1FB-444E-A460-63B6D4225FF1}">
      <dgm:prSet/>
      <dgm:spPr/>
      <dgm:t>
        <a:bodyPr/>
        <a:lstStyle/>
        <a:p>
          <a:endParaRPr lang="ru-RU" dirty="0"/>
        </a:p>
      </dgm:t>
    </dgm:pt>
    <dgm:pt modelId="{02BD1D72-0742-41D4-B5EB-F24AF7C344DE}">
      <dgm:prSet phldrT="[Текст]"/>
      <dgm:spPr/>
      <dgm:t>
        <a:bodyPr/>
        <a:lstStyle/>
        <a:p>
          <a:r>
            <a:rPr lang="ru-RU" dirty="0" smtClean="0"/>
            <a:t>познавательного развития(деятельность по созданию мультфильмов вызывает у дошкольников устойчивый интерес и способствует поддержанию познавательной мотивации, обеспечивает решение дошкольниками проблемно-поисковых ситуаций, способствует формированию у старших дошкольников произвольного внимания, развитию слуховой и зрительной памяти, развитию воображения и мышления дошкольников); </a:t>
          </a:r>
          <a:endParaRPr lang="ru-RU" dirty="0"/>
        </a:p>
      </dgm:t>
    </dgm:pt>
    <dgm:pt modelId="{A170288D-3233-4B32-9919-61D402214E12}" type="parTrans" cxnId="{D8970141-5CB6-49C5-B1DA-73E2945BEF57}">
      <dgm:prSet/>
      <dgm:spPr/>
      <dgm:t>
        <a:bodyPr/>
        <a:lstStyle/>
        <a:p>
          <a:endParaRPr lang="ru-RU"/>
        </a:p>
      </dgm:t>
    </dgm:pt>
    <dgm:pt modelId="{562ACB77-FB1D-4F6D-AE83-3A264CCA1448}" type="sibTrans" cxnId="{D8970141-5CB6-49C5-B1DA-73E2945BEF57}">
      <dgm:prSet/>
      <dgm:spPr/>
      <dgm:t>
        <a:bodyPr/>
        <a:lstStyle/>
        <a:p>
          <a:endParaRPr lang="ru-RU"/>
        </a:p>
      </dgm:t>
    </dgm:pt>
    <dgm:pt modelId="{6E9C35CC-67E2-410B-B9FD-8C530AB6FF6C}">
      <dgm:prSet phldrT="[Текст]" custT="1"/>
      <dgm:spPr/>
      <dgm:t>
        <a:bodyPr/>
        <a:lstStyle/>
        <a:p>
          <a:r>
            <a:rPr lang="ru-RU" sz="1400" dirty="0" smtClean="0"/>
            <a:t>художественно-эстетического развития(восприятие художественных произведений, стимулирование сопереживания персонажам произведений, самостоятельная художественная и конструктивная деятельность детей в процессе изготовления персонажей и декораций мультфильма); </a:t>
          </a:r>
          <a:endParaRPr lang="ru-RU" sz="1400" dirty="0"/>
        </a:p>
      </dgm:t>
    </dgm:pt>
    <dgm:pt modelId="{9DDB63B4-3686-49BA-B424-A2AE0E395B99}" type="parTrans" cxnId="{56A1F042-3FF8-44E6-8904-BB574FF5D604}">
      <dgm:prSet/>
      <dgm:spPr/>
      <dgm:t>
        <a:bodyPr/>
        <a:lstStyle/>
        <a:p>
          <a:endParaRPr lang="ru-RU"/>
        </a:p>
      </dgm:t>
    </dgm:pt>
    <dgm:pt modelId="{B8700EF9-C246-4298-A179-8B4B505CE96E}" type="sibTrans" cxnId="{56A1F042-3FF8-44E6-8904-BB574FF5D604}">
      <dgm:prSet/>
      <dgm:spPr/>
      <dgm:t>
        <a:bodyPr/>
        <a:lstStyle/>
        <a:p>
          <a:endParaRPr lang="ru-RU"/>
        </a:p>
      </dgm:t>
    </dgm:pt>
    <dgm:pt modelId="{AD1E3F34-53BA-4C7F-9735-1BF43C298AB3}">
      <dgm:prSet phldrT="[Текст]" custT="1"/>
      <dgm:spPr/>
      <dgm:t>
        <a:bodyPr/>
        <a:lstStyle/>
        <a:p>
          <a:r>
            <a:rPr lang="ru-RU" sz="1400" dirty="0" smtClean="0"/>
            <a:t>социально-коммуникативного развития(развитие общения и взаимодействия дошкольника со взрослым и сверстниками, становление самостоятельности и </a:t>
          </a:r>
          <a:r>
            <a:rPr lang="ru-RU" sz="1400" dirty="0" err="1" smtClean="0"/>
            <a:t>саморегуляции</a:t>
          </a:r>
          <a:r>
            <a:rPr lang="ru-RU" sz="1400" dirty="0" smtClean="0"/>
            <a:t> в процессе работы над созданием общего продукта — мультфильма, развитие готовности к совместной деятельности со сверстниками, формирование позитивных установок к труду и творчеству); </a:t>
          </a:r>
          <a:endParaRPr lang="ru-RU" sz="1400" dirty="0"/>
        </a:p>
      </dgm:t>
    </dgm:pt>
    <dgm:pt modelId="{1C305BB4-FABF-476F-B3EC-4777328BE4A6}" type="parTrans" cxnId="{685CD37C-199A-44D0-8315-60F9F4F752D6}">
      <dgm:prSet/>
      <dgm:spPr/>
      <dgm:t>
        <a:bodyPr/>
        <a:lstStyle/>
        <a:p>
          <a:endParaRPr lang="ru-RU"/>
        </a:p>
      </dgm:t>
    </dgm:pt>
    <dgm:pt modelId="{8B5ED602-83F4-4BC4-9871-10C48E569BA8}" type="sibTrans" cxnId="{685CD37C-199A-44D0-8315-60F9F4F752D6}">
      <dgm:prSet/>
      <dgm:spPr/>
      <dgm:t>
        <a:bodyPr/>
        <a:lstStyle/>
        <a:p>
          <a:endParaRPr lang="ru-RU"/>
        </a:p>
      </dgm:t>
    </dgm:pt>
    <dgm:pt modelId="{9C13C8CA-BF4E-4FE3-82F0-47E95F480515}">
      <dgm:prSet phldrT="[Текст]" custT="1"/>
      <dgm:spPr/>
      <dgm:t>
        <a:bodyPr/>
        <a:lstStyle/>
        <a:p>
          <a:r>
            <a:rPr lang="ru-RU" sz="1800" dirty="0" smtClean="0"/>
            <a:t>физического развитие(развитие мелкой моторики рук).</a:t>
          </a:r>
          <a:endParaRPr lang="ru-RU" sz="1800" dirty="0"/>
        </a:p>
      </dgm:t>
    </dgm:pt>
    <dgm:pt modelId="{75C9D222-BB20-406B-8C67-2434D0B812E3}" type="parTrans" cxnId="{5B90532E-C696-4A2D-B86D-78EDE62151C6}">
      <dgm:prSet/>
      <dgm:spPr/>
      <dgm:t>
        <a:bodyPr/>
        <a:lstStyle/>
        <a:p>
          <a:endParaRPr lang="ru-RU"/>
        </a:p>
      </dgm:t>
    </dgm:pt>
    <dgm:pt modelId="{1833601D-A182-40EB-BD71-377C00D051C8}" type="sibTrans" cxnId="{5B90532E-C696-4A2D-B86D-78EDE62151C6}">
      <dgm:prSet/>
      <dgm:spPr/>
      <dgm:t>
        <a:bodyPr/>
        <a:lstStyle/>
        <a:p>
          <a:endParaRPr lang="ru-RU"/>
        </a:p>
      </dgm:t>
    </dgm:pt>
    <dgm:pt modelId="{9493BDB8-7686-4E66-9883-13900193D735}" type="pres">
      <dgm:prSet presAssocID="{DA70328A-6831-40DE-945A-AD723A5E78CD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930FC9F2-7904-41DF-9BEE-7C6306A12FDE}" type="pres">
      <dgm:prSet presAssocID="{DA70328A-6831-40DE-945A-AD723A5E78CD}" presName="Name1" presStyleCnt="0"/>
      <dgm:spPr/>
    </dgm:pt>
    <dgm:pt modelId="{C012BB2A-4143-4368-89C3-1391D907AECE}" type="pres">
      <dgm:prSet presAssocID="{DA70328A-6831-40DE-945A-AD723A5E78CD}" presName="cycle" presStyleCnt="0"/>
      <dgm:spPr/>
    </dgm:pt>
    <dgm:pt modelId="{135F0143-B388-4A09-B90C-57E794F53C1F}" type="pres">
      <dgm:prSet presAssocID="{DA70328A-6831-40DE-945A-AD723A5E78CD}" presName="srcNode" presStyleLbl="node1" presStyleIdx="0" presStyleCnt="5"/>
      <dgm:spPr/>
    </dgm:pt>
    <dgm:pt modelId="{6347E844-7663-46A9-A66D-C99D070DC894}" type="pres">
      <dgm:prSet presAssocID="{DA70328A-6831-40DE-945A-AD723A5E78CD}" presName="conn" presStyleLbl="parChTrans1D2" presStyleIdx="0" presStyleCnt="1"/>
      <dgm:spPr/>
      <dgm:t>
        <a:bodyPr/>
        <a:lstStyle/>
        <a:p>
          <a:endParaRPr lang="ru-RU"/>
        </a:p>
      </dgm:t>
    </dgm:pt>
    <dgm:pt modelId="{01A24AF4-9BFF-4014-9F32-568A7325B435}" type="pres">
      <dgm:prSet presAssocID="{DA70328A-6831-40DE-945A-AD723A5E78CD}" presName="extraNode" presStyleLbl="node1" presStyleIdx="0" presStyleCnt="5"/>
      <dgm:spPr/>
    </dgm:pt>
    <dgm:pt modelId="{4FD8D2C1-467F-440C-BAEA-5EE365E086D0}" type="pres">
      <dgm:prSet presAssocID="{DA70328A-6831-40DE-945A-AD723A5E78CD}" presName="dstNode" presStyleLbl="node1" presStyleIdx="0" presStyleCnt="5"/>
      <dgm:spPr/>
    </dgm:pt>
    <dgm:pt modelId="{3EA4201C-B82A-498E-A982-F3D5E130B285}" type="pres">
      <dgm:prSet presAssocID="{C755FEBA-A345-4950-B66E-0AB3CB826767}" presName="text_1" presStyleLbl="node1" presStyleIdx="0" presStyleCnt="5" custScaleY="128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7F61EB-C28A-42E1-913D-EF69E5C32E70}" type="pres">
      <dgm:prSet presAssocID="{C755FEBA-A345-4950-B66E-0AB3CB826767}" presName="accent_1" presStyleCnt="0"/>
      <dgm:spPr/>
    </dgm:pt>
    <dgm:pt modelId="{E5DDE5D8-9533-4898-A5F5-E16025D326EB}" type="pres">
      <dgm:prSet presAssocID="{C755FEBA-A345-4950-B66E-0AB3CB826767}" presName="accentRepeatNode" presStyleLbl="solidFgAcc1" presStyleIdx="0" presStyleCnt="5"/>
      <dgm:spPr/>
    </dgm:pt>
    <dgm:pt modelId="{E5DA55C5-6E08-4588-91AA-9200A79636F1}" type="pres">
      <dgm:prSet presAssocID="{02BD1D72-0742-41D4-B5EB-F24AF7C344DE}" presName="text_2" presStyleLbl="node1" presStyleIdx="1" presStyleCnt="5" custScaleY="1271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91A40-0544-495D-A8C8-B41F141D5B5E}" type="pres">
      <dgm:prSet presAssocID="{02BD1D72-0742-41D4-B5EB-F24AF7C344DE}" presName="accent_2" presStyleCnt="0"/>
      <dgm:spPr/>
    </dgm:pt>
    <dgm:pt modelId="{E10F442A-BDDD-445D-BC4B-883A2467120E}" type="pres">
      <dgm:prSet presAssocID="{02BD1D72-0742-41D4-B5EB-F24AF7C344DE}" presName="accentRepeatNode" presStyleLbl="solidFgAcc1" presStyleIdx="1" presStyleCnt="5"/>
      <dgm:spPr/>
    </dgm:pt>
    <dgm:pt modelId="{5D3B826F-65A4-4077-B1CA-A5B5A00A7570}" type="pres">
      <dgm:prSet presAssocID="{6E9C35CC-67E2-410B-B9FD-8C530AB6FF6C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6117AB-53CA-4E01-A910-C4517E86945C}" type="pres">
      <dgm:prSet presAssocID="{6E9C35CC-67E2-410B-B9FD-8C530AB6FF6C}" presName="accent_3" presStyleCnt="0"/>
      <dgm:spPr/>
    </dgm:pt>
    <dgm:pt modelId="{CC657108-0CFB-468A-B5FF-0ABB75A1DBD2}" type="pres">
      <dgm:prSet presAssocID="{6E9C35CC-67E2-410B-B9FD-8C530AB6FF6C}" presName="accentRepeatNode" presStyleLbl="solidFgAcc1" presStyleIdx="2" presStyleCnt="5"/>
      <dgm:spPr/>
    </dgm:pt>
    <dgm:pt modelId="{B5A372C3-6AC2-4D66-BF16-F29375ABDBD6}" type="pres">
      <dgm:prSet presAssocID="{AD1E3F34-53BA-4C7F-9735-1BF43C298AB3}" presName="text_4" presStyleLbl="node1" presStyleIdx="3" presStyleCnt="5" custScaleY="121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C4510-8C20-4923-A340-DA1EBCBF8953}" type="pres">
      <dgm:prSet presAssocID="{AD1E3F34-53BA-4C7F-9735-1BF43C298AB3}" presName="accent_4" presStyleCnt="0"/>
      <dgm:spPr/>
    </dgm:pt>
    <dgm:pt modelId="{C45EF243-1B65-4C39-A2D3-5FEA2053C53F}" type="pres">
      <dgm:prSet presAssocID="{AD1E3F34-53BA-4C7F-9735-1BF43C298AB3}" presName="accentRepeatNode" presStyleLbl="solidFgAcc1" presStyleIdx="3" presStyleCnt="5"/>
      <dgm:spPr/>
    </dgm:pt>
    <dgm:pt modelId="{E9853335-52E6-40E2-83B6-0C6B73CDE04D}" type="pres">
      <dgm:prSet presAssocID="{9C13C8CA-BF4E-4FE3-82F0-47E95F48051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BBC701-5AC1-44B6-AC2B-8213A042F49D}" type="pres">
      <dgm:prSet presAssocID="{9C13C8CA-BF4E-4FE3-82F0-47E95F480515}" presName="accent_5" presStyleCnt="0"/>
      <dgm:spPr/>
    </dgm:pt>
    <dgm:pt modelId="{695FCD66-1AD5-41F3-8554-0D6FF6F04CDD}" type="pres">
      <dgm:prSet presAssocID="{9C13C8CA-BF4E-4FE3-82F0-47E95F480515}" presName="accentRepeatNode" presStyleLbl="solidFgAcc1" presStyleIdx="4" presStyleCnt="5"/>
      <dgm:spPr/>
    </dgm:pt>
  </dgm:ptLst>
  <dgm:cxnLst>
    <dgm:cxn modelId="{5B90532E-C696-4A2D-B86D-78EDE62151C6}" srcId="{DA70328A-6831-40DE-945A-AD723A5E78CD}" destId="{9C13C8CA-BF4E-4FE3-82F0-47E95F480515}" srcOrd="4" destOrd="0" parTransId="{75C9D222-BB20-406B-8C67-2434D0B812E3}" sibTransId="{1833601D-A182-40EB-BD71-377C00D051C8}"/>
    <dgm:cxn modelId="{FA6FAC24-3DCA-4B2D-8A0A-9055ADB6D2D3}" type="presOf" srcId="{02BD1D72-0742-41D4-B5EB-F24AF7C344DE}" destId="{E5DA55C5-6E08-4588-91AA-9200A79636F1}" srcOrd="0" destOrd="0" presId="urn:microsoft.com/office/officeart/2008/layout/VerticalCurvedList"/>
    <dgm:cxn modelId="{56A1F042-3FF8-44E6-8904-BB574FF5D604}" srcId="{DA70328A-6831-40DE-945A-AD723A5E78CD}" destId="{6E9C35CC-67E2-410B-B9FD-8C530AB6FF6C}" srcOrd="2" destOrd="0" parTransId="{9DDB63B4-3686-49BA-B424-A2AE0E395B99}" sibTransId="{B8700EF9-C246-4298-A179-8B4B505CE96E}"/>
    <dgm:cxn modelId="{D8970141-5CB6-49C5-B1DA-73E2945BEF57}" srcId="{DA70328A-6831-40DE-945A-AD723A5E78CD}" destId="{02BD1D72-0742-41D4-B5EB-F24AF7C344DE}" srcOrd="1" destOrd="0" parTransId="{A170288D-3233-4B32-9919-61D402214E12}" sibTransId="{562ACB77-FB1D-4F6D-AE83-3A264CCA1448}"/>
    <dgm:cxn modelId="{685CD37C-199A-44D0-8315-60F9F4F752D6}" srcId="{DA70328A-6831-40DE-945A-AD723A5E78CD}" destId="{AD1E3F34-53BA-4C7F-9735-1BF43C298AB3}" srcOrd="3" destOrd="0" parTransId="{1C305BB4-FABF-476F-B3EC-4777328BE4A6}" sibTransId="{8B5ED602-83F4-4BC4-9871-10C48E569BA8}"/>
    <dgm:cxn modelId="{183FB1D9-323A-4509-A970-859F1D6812BD}" type="presOf" srcId="{6E9C35CC-67E2-410B-B9FD-8C530AB6FF6C}" destId="{5D3B826F-65A4-4077-B1CA-A5B5A00A7570}" srcOrd="0" destOrd="0" presId="urn:microsoft.com/office/officeart/2008/layout/VerticalCurvedList"/>
    <dgm:cxn modelId="{644D82A3-149A-4B10-AE6B-CA9D4F6FAAE9}" type="presOf" srcId="{AD1E3F34-53BA-4C7F-9735-1BF43C298AB3}" destId="{B5A372C3-6AC2-4D66-BF16-F29375ABDBD6}" srcOrd="0" destOrd="0" presId="urn:microsoft.com/office/officeart/2008/layout/VerticalCurvedList"/>
    <dgm:cxn modelId="{D0B8A510-A1FB-444E-A460-63B6D4225FF1}" srcId="{DA70328A-6831-40DE-945A-AD723A5E78CD}" destId="{C755FEBA-A345-4950-B66E-0AB3CB826767}" srcOrd="0" destOrd="0" parTransId="{D48C334B-4881-458B-90F3-F27358912660}" sibTransId="{E43D656D-FCBB-477A-ABF3-7FD4F0F5ED27}"/>
    <dgm:cxn modelId="{38C205B4-267D-46C5-927D-CCF1FF917527}" type="presOf" srcId="{DA70328A-6831-40DE-945A-AD723A5E78CD}" destId="{9493BDB8-7686-4E66-9883-13900193D735}" srcOrd="0" destOrd="0" presId="urn:microsoft.com/office/officeart/2008/layout/VerticalCurvedList"/>
    <dgm:cxn modelId="{BE599102-D9D6-49CD-BB51-233D49ABF45B}" type="presOf" srcId="{9C13C8CA-BF4E-4FE3-82F0-47E95F480515}" destId="{E9853335-52E6-40E2-83B6-0C6B73CDE04D}" srcOrd="0" destOrd="0" presId="urn:microsoft.com/office/officeart/2008/layout/VerticalCurvedList"/>
    <dgm:cxn modelId="{738889E7-40F9-46E0-BA13-32D26BBA4655}" type="presOf" srcId="{E43D656D-FCBB-477A-ABF3-7FD4F0F5ED27}" destId="{6347E844-7663-46A9-A66D-C99D070DC894}" srcOrd="0" destOrd="0" presId="urn:microsoft.com/office/officeart/2008/layout/VerticalCurvedList"/>
    <dgm:cxn modelId="{F0047434-2C86-4E4E-A7EC-91173AC27241}" type="presOf" srcId="{C755FEBA-A345-4950-B66E-0AB3CB826767}" destId="{3EA4201C-B82A-498E-A982-F3D5E130B285}" srcOrd="0" destOrd="0" presId="urn:microsoft.com/office/officeart/2008/layout/VerticalCurvedList"/>
    <dgm:cxn modelId="{475816B2-EBE7-4EA1-8C15-4E7B49CB70B4}" type="presParOf" srcId="{9493BDB8-7686-4E66-9883-13900193D735}" destId="{930FC9F2-7904-41DF-9BEE-7C6306A12FDE}" srcOrd="0" destOrd="0" presId="urn:microsoft.com/office/officeart/2008/layout/VerticalCurvedList"/>
    <dgm:cxn modelId="{6FF2973E-14F7-4C73-9DBB-3A9E30640DFB}" type="presParOf" srcId="{930FC9F2-7904-41DF-9BEE-7C6306A12FDE}" destId="{C012BB2A-4143-4368-89C3-1391D907AECE}" srcOrd="0" destOrd="0" presId="urn:microsoft.com/office/officeart/2008/layout/VerticalCurvedList"/>
    <dgm:cxn modelId="{495A923D-E2EC-4734-B602-8F9E7FF98913}" type="presParOf" srcId="{C012BB2A-4143-4368-89C3-1391D907AECE}" destId="{135F0143-B388-4A09-B90C-57E794F53C1F}" srcOrd="0" destOrd="0" presId="urn:microsoft.com/office/officeart/2008/layout/VerticalCurvedList"/>
    <dgm:cxn modelId="{A8CE65E5-AB8A-48B2-BAB8-7B674AA1E54D}" type="presParOf" srcId="{C012BB2A-4143-4368-89C3-1391D907AECE}" destId="{6347E844-7663-46A9-A66D-C99D070DC894}" srcOrd="1" destOrd="0" presId="urn:microsoft.com/office/officeart/2008/layout/VerticalCurvedList"/>
    <dgm:cxn modelId="{D03D23FD-CAB3-4282-A2D4-9CCF7E84108A}" type="presParOf" srcId="{C012BB2A-4143-4368-89C3-1391D907AECE}" destId="{01A24AF4-9BFF-4014-9F32-568A7325B435}" srcOrd="2" destOrd="0" presId="urn:microsoft.com/office/officeart/2008/layout/VerticalCurvedList"/>
    <dgm:cxn modelId="{B7BCFE66-3DA7-4A7E-8AFC-7DA45AFCF175}" type="presParOf" srcId="{C012BB2A-4143-4368-89C3-1391D907AECE}" destId="{4FD8D2C1-467F-440C-BAEA-5EE365E086D0}" srcOrd="3" destOrd="0" presId="urn:microsoft.com/office/officeart/2008/layout/VerticalCurvedList"/>
    <dgm:cxn modelId="{1F2512CF-85D8-44E3-AF36-C50D19CA9EA9}" type="presParOf" srcId="{930FC9F2-7904-41DF-9BEE-7C6306A12FDE}" destId="{3EA4201C-B82A-498E-A982-F3D5E130B285}" srcOrd="1" destOrd="0" presId="urn:microsoft.com/office/officeart/2008/layout/VerticalCurvedList"/>
    <dgm:cxn modelId="{EC7EDBAC-5D33-4950-A848-1E7103DDF56E}" type="presParOf" srcId="{930FC9F2-7904-41DF-9BEE-7C6306A12FDE}" destId="{E37F61EB-C28A-42E1-913D-EF69E5C32E70}" srcOrd="2" destOrd="0" presId="urn:microsoft.com/office/officeart/2008/layout/VerticalCurvedList"/>
    <dgm:cxn modelId="{8B942C63-8761-4119-9F3E-C0216D21A1A2}" type="presParOf" srcId="{E37F61EB-C28A-42E1-913D-EF69E5C32E70}" destId="{E5DDE5D8-9533-4898-A5F5-E16025D326EB}" srcOrd="0" destOrd="0" presId="urn:microsoft.com/office/officeart/2008/layout/VerticalCurvedList"/>
    <dgm:cxn modelId="{E7C1F860-D440-4E07-8C32-795EFBE5004E}" type="presParOf" srcId="{930FC9F2-7904-41DF-9BEE-7C6306A12FDE}" destId="{E5DA55C5-6E08-4588-91AA-9200A79636F1}" srcOrd="3" destOrd="0" presId="urn:microsoft.com/office/officeart/2008/layout/VerticalCurvedList"/>
    <dgm:cxn modelId="{41E046F9-8B1E-4955-91D4-DAAAD60F8B03}" type="presParOf" srcId="{930FC9F2-7904-41DF-9BEE-7C6306A12FDE}" destId="{DFD91A40-0544-495D-A8C8-B41F141D5B5E}" srcOrd="4" destOrd="0" presId="urn:microsoft.com/office/officeart/2008/layout/VerticalCurvedList"/>
    <dgm:cxn modelId="{26D6F89D-C439-436B-8239-C0880C2CBE2C}" type="presParOf" srcId="{DFD91A40-0544-495D-A8C8-B41F141D5B5E}" destId="{E10F442A-BDDD-445D-BC4B-883A2467120E}" srcOrd="0" destOrd="0" presId="urn:microsoft.com/office/officeart/2008/layout/VerticalCurvedList"/>
    <dgm:cxn modelId="{2BD8BBD4-16AF-4B9E-83C1-D9DA76EA109F}" type="presParOf" srcId="{930FC9F2-7904-41DF-9BEE-7C6306A12FDE}" destId="{5D3B826F-65A4-4077-B1CA-A5B5A00A7570}" srcOrd="5" destOrd="0" presId="urn:microsoft.com/office/officeart/2008/layout/VerticalCurvedList"/>
    <dgm:cxn modelId="{A201925A-B0E4-4BA2-A8DA-7849A942A09C}" type="presParOf" srcId="{930FC9F2-7904-41DF-9BEE-7C6306A12FDE}" destId="{CB6117AB-53CA-4E01-A910-C4517E86945C}" srcOrd="6" destOrd="0" presId="urn:microsoft.com/office/officeart/2008/layout/VerticalCurvedList"/>
    <dgm:cxn modelId="{1CD7F444-89BD-452B-8199-698A7B91F175}" type="presParOf" srcId="{CB6117AB-53CA-4E01-A910-C4517E86945C}" destId="{CC657108-0CFB-468A-B5FF-0ABB75A1DBD2}" srcOrd="0" destOrd="0" presId="urn:microsoft.com/office/officeart/2008/layout/VerticalCurvedList"/>
    <dgm:cxn modelId="{1893B5D6-34D5-435F-8B85-5EE588B9CDBA}" type="presParOf" srcId="{930FC9F2-7904-41DF-9BEE-7C6306A12FDE}" destId="{B5A372C3-6AC2-4D66-BF16-F29375ABDBD6}" srcOrd="7" destOrd="0" presId="urn:microsoft.com/office/officeart/2008/layout/VerticalCurvedList"/>
    <dgm:cxn modelId="{B37E9184-A59C-4996-AF88-0C37535FBF2B}" type="presParOf" srcId="{930FC9F2-7904-41DF-9BEE-7C6306A12FDE}" destId="{25FC4510-8C20-4923-A340-DA1EBCBF8953}" srcOrd="8" destOrd="0" presId="urn:microsoft.com/office/officeart/2008/layout/VerticalCurvedList"/>
    <dgm:cxn modelId="{68DF3B41-6AD5-45D4-90DD-42F42499678A}" type="presParOf" srcId="{25FC4510-8C20-4923-A340-DA1EBCBF8953}" destId="{C45EF243-1B65-4C39-A2D3-5FEA2053C53F}" srcOrd="0" destOrd="0" presId="urn:microsoft.com/office/officeart/2008/layout/VerticalCurvedList"/>
    <dgm:cxn modelId="{29B791E3-C88C-4256-B60F-BFF71C403354}" type="presParOf" srcId="{930FC9F2-7904-41DF-9BEE-7C6306A12FDE}" destId="{E9853335-52E6-40E2-83B6-0C6B73CDE04D}" srcOrd="9" destOrd="0" presId="urn:microsoft.com/office/officeart/2008/layout/VerticalCurvedList"/>
    <dgm:cxn modelId="{0B0AF527-8701-4EEA-9117-9A0CC468A3A7}" type="presParOf" srcId="{930FC9F2-7904-41DF-9BEE-7C6306A12FDE}" destId="{A9BBC701-5AC1-44B6-AC2B-8213A042F49D}" srcOrd="10" destOrd="0" presId="urn:microsoft.com/office/officeart/2008/layout/VerticalCurvedList"/>
    <dgm:cxn modelId="{3710AEBE-8B12-44CE-9826-A495C0B9F4FF}" type="presParOf" srcId="{A9BBC701-5AC1-44B6-AC2B-8213A042F49D}" destId="{695FCD66-1AD5-41F3-8554-0D6FF6F04CD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E05DDF5-BE50-4F94-9111-976300AFD26E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BF335EE0-345E-4126-A8E2-496F120537C0}">
      <dgm:prSet phldrT="[Текст]" custT="1"/>
      <dgm:spPr/>
      <dgm:t>
        <a:bodyPr/>
        <a:lstStyle/>
        <a:p>
          <a:r>
            <a:rPr lang="ru-RU" sz="1100" dirty="0" smtClean="0"/>
            <a:t>− сохранение атмосферы радости, творчества, доверия, взаимопомощи; </a:t>
          </a:r>
          <a:endParaRPr lang="ru-RU" sz="1100" dirty="0"/>
        </a:p>
      </dgm:t>
    </dgm:pt>
    <dgm:pt modelId="{B79B7258-8023-43FC-B406-45DF013DB1C0}" type="parTrans" cxnId="{096678A5-1D5D-45AC-97A0-ED8CEF6C2985}">
      <dgm:prSet/>
      <dgm:spPr/>
      <dgm:t>
        <a:bodyPr/>
        <a:lstStyle/>
        <a:p>
          <a:endParaRPr lang="ru-RU" sz="2800"/>
        </a:p>
      </dgm:t>
    </dgm:pt>
    <dgm:pt modelId="{CC750B78-FE4C-419C-B5EE-487D130646E5}" type="sibTrans" cxnId="{096678A5-1D5D-45AC-97A0-ED8CEF6C2985}">
      <dgm:prSet/>
      <dgm:spPr/>
      <dgm:t>
        <a:bodyPr/>
        <a:lstStyle/>
        <a:p>
          <a:endParaRPr lang="ru-RU" sz="2800"/>
        </a:p>
      </dgm:t>
    </dgm:pt>
    <dgm:pt modelId="{DF229F50-DEEA-4A3A-AC18-121FFDB2703D}">
      <dgm:prSet phldrT="[Текст]" custT="1"/>
      <dgm:spPr/>
      <dgm:t>
        <a:bodyPr/>
        <a:lstStyle/>
        <a:p>
          <a:r>
            <a:rPr lang="ru-RU" sz="1100" dirty="0" smtClean="0"/>
            <a:t>− обеспечение участникам проекта возможности реализовать свои объективные потребности в общении, самовыражении, самоутверждении и самопознании, получить удовлетворение от совместной работы и порадоваться её результатам; </a:t>
          </a:r>
          <a:endParaRPr lang="ru-RU" sz="1100" dirty="0"/>
        </a:p>
      </dgm:t>
    </dgm:pt>
    <dgm:pt modelId="{D177A7C8-786C-4787-82A3-12C56C5E561C}" type="parTrans" cxnId="{D7A398EF-80DE-41D3-A860-F51DAB8FD864}">
      <dgm:prSet/>
      <dgm:spPr/>
      <dgm:t>
        <a:bodyPr/>
        <a:lstStyle/>
        <a:p>
          <a:endParaRPr lang="ru-RU" sz="2800"/>
        </a:p>
      </dgm:t>
    </dgm:pt>
    <dgm:pt modelId="{95A85E2A-2CEA-4DCA-A55E-3A872A94E788}" type="sibTrans" cxnId="{D7A398EF-80DE-41D3-A860-F51DAB8FD864}">
      <dgm:prSet/>
      <dgm:spPr/>
      <dgm:t>
        <a:bodyPr/>
        <a:lstStyle/>
        <a:p>
          <a:endParaRPr lang="ru-RU" sz="2800"/>
        </a:p>
      </dgm:t>
    </dgm:pt>
    <dgm:pt modelId="{22C866A5-83AD-4394-839D-F7C3BDA1A9B3}">
      <dgm:prSet phldrT="[Текст]" custT="1"/>
      <dgm:spPr/>
      <dgm:t>
        <a:bodyPr/>
        <a:lstStyle/>
        <a:p>
          <a:r>
            <a:rPr lang="ru-RU" sz="1100" dirty="0" smtClean="0"/>
            <a:t>− использование на занятиях и дома широкого спектра видов деятельности, выделение при подведении итогов (занятия, месяца, проекта, конкурсов) множества номинаций, отражающих разные направления личностного становления, роста мастерства; это обеспечит возможность быть успешными в чём — либо всем участникам проекта; </a:t>
          </a:r>
          <a:endParaRPr lang="ru-RU" sz="1100" dirty="0"/>
        </a:p>
      </dgm:t>
    </dgm:pt>
    <dgm:pt modelId="{C6A28F2E-AC5A-4725-81B5-D301AC4D9B20}" type="parTrans" cxnId="{2CC80294-B64D-459A-A41F-C7AC87127376}">
      <dgm:prSet/>
      <dgm:spPr/>
      <dgm:t>
        <a:bodyPr/>
        <a:lstStyle/>
        <a:p>
          <a:endParaRPr lang="ru-RU" sz="2800"/>
        </a:p>
      </dgm:t>
    </dgm:pt>
    <dgm:pt modelId="{48FAB6C9-CB5C-40A9-AE83-319515ECCE7D}" type="sibTrans" cxnId="{2CC80294-B64D-459A-A41F-C7AC87127376}">
      <dgm:prSet/>
      <dgm:spPr/>
      <dgm:t>
        <a:bodyPr/>
        <a:lstStyle/>
        <a:p>
          <a:endParaRPr lang="ru-RU" sz="2800"/>
        </a:p>
      </dgm:t>
    </dgm:pt>
    <dgm:pt modelId="{B80659D4-34F4-48B6-8E1E-ECF0E44CA17A}">
      <dgm:prSet phldrT="[Текст]" custT="1"/>
      <dgm:spPr/>
      <dgm:t>
        <a:bodyPr/>
        <a:lstStyle/>
        <a:p>
          <a:r>
            <a:rPr lang="ru-RU" sz="1100" dirty="0" smtClean="0"/>
            <a:t>− основной упор делается не на достижение быстрых результатов, а на развитие интереса к предлагаемым видам деятельности, развитие </a:t>
          </a:r>
          <a:r>
            <a:rPr lang="ru-RU" sz="1100" dirty="0" err="1" smtClean="0"/>
            <a:t>общеучебных</a:t>
          </a:r>
          <a:r>
            <a:rPr lang="ru-RU" sz="1100" dirty="0" smtClean="0"/>
            <a:t> навыков, рефлексивной сферы, поиск детьми собственных путей совершенствования в творчестве, коммуникациях; </a:t>
          </a:r>
          <a:endParaRPr lang="ru-RU" sz="1100" dirty="0"/>
        </a:p>
      </dgm:t>
    </dgm:pt>
    <dgm:pt modelId="{B6A9CE63-8F9B-48F4-939E-5E465690E30D}" type="parTrans" cxnId="{262CBD2B-E90A-4917-9FD8-69A6E877C755}">
      <dgm:prSet/>
      <dgm:spPr/>
      <dgm:t>
        <a:bodyPr/>
        <a:lstStyle/>
        <a:p>
          <a:endParaRPr lang="ru-RU" sz="2800"/>
        </a:p>
      </dgm:t>
    </dgm:pt>
    <dgm:pt modelId="{390B3C93-927D-43A7-9072-BFFE329FEC40}" type="sibTrans" cxnId="{262CBD2B-E90A-4917-9FD8-69A6E877C755}">
      <dgm:prSet/>
      <dgm:spPr/>
      <dgm:t>
        <a:bodyPr/>
        <a:lstStyle/>
        <a:p>
          <a:endParaRPr lang="ru-RU" sz="2800"/>
        </a:p>
      </dgm:t>
    </dgm:pt>
    <dgm:pt modelId="{A1A78098-959F-4618-A732-D2F593E07613}">
      <dgm:prSet phldrT="[Текст]" custT="1"/>
      <dgm:spPr/>
      <dgm:t>
        <a:bodyPr/>
        <a:lstStyle/>
        <a:p>
          <a:r>
            <a:rPr lang="ru-RU" sz="1100" dirty="0" smtClean="0"/>
            <a:t>− принципы оценки результатов обсуждаются заранее, ребята оценивают свою работу самостоятельно, чаще всего в сравнении со своими вчерашними результатами; обсуждается не только практический результат, но и степень участия в общей работе, конструктивность и продуктивность взаимодействия; особо ценятся творческий подход и оригинальность идей; </a:t>
          </a:r>
          <a:endParaRPr lang="ru-RU" sz="1100" dirty="0"/>
        </a:p>
      </dgm:t>
    </dgm:pt>
    <dgm:pt modelId="{982FDB90-D137-4CA3-82C8-575C18075F46}" type="parTrans" cxnId="{3A4FB662-0DF0-4AC1-9766-FF081D5BFAAE}">
      <dgm:prSet/>
      <dgm:spPr/>
      <dgm:t>
        <a:bodyPr/>
        <a:lstStyle/>
        <a:p>
          <a:endParaRPr lang="ru-RU" sz="2800"/>
        </a:p>
      </dgm:t>
    </dgm:pt>
    <dgm:pt modelId="{5F2577EE-3DC6-47C5-B390-A1DF4C38DCFB}" type="sibTrans" cxnId="{3A4FB662-0DF0-4AC1-9766-FF081D5BFAAE}">
      <dgm:prSet/>
      <dgm:spPr/>
      <dgm:t>
        <a:bodyPr/>
        <a:lstStyle/>
        <a:p>
          <a:endParaRPr lang="ru-RU" sz="2800"/>
        </a:p>
      </dgm:t>
    </dgm:pt>
    <dgm:pt modelId="{95E42FF4-5285-49D3-B2B4-3289BE595FCE}">
      <dgm:prSet phldrT="[Текст]" custT="1"/>
      <dgm:spPr/>
      <dgm:t>
        <a:bodyPr/>
        <a:lstStyle/>
        <a:p>
          <a:r>
            <a:rPr lang="ru-RU" sz="1100" dirty="0" smtClean="0"/>
            <a:t>− проект «Мультфильм своими руками» предполагает постепенный рост степени самостоятельности детей во всех видах деятельности; соблюдение порядка формирования навыков, обеспечивающих ребёнку возможность самостоятельно действовать на каждом этапе работы.</a:t>
          </a:r>
          <a:endParaRPr lang="ru-RU" sz="1100" dirty="0"/>
        </a:p>
      </dgm:t>
    </dgm:pt>
    <dgm:pt modelId="{A59D0542-32B8-4D3C-B874-1704DCD9878E}" type="parTrans" cxnId="{E2B709BF-DEAC-483E-8A8F-848D9EAEF64A}">
      <dgm:prSet/>
      <dgm:spPr/>
      <dgm:t>
        <a:bodyPr/>
        <a:lstStyle/>
        <a:p>
          <a:endParaRPr lang="ru-RU" sz="2800"/>
        </a:p>
      </dgm:t>
    </dgm:pt>
    <dgm:pt modelId="{71EF0121-AE54-4D60-A5C4-140B1BF2596E}" type="sibTrans" cxnId="{E2B709BF-DEAC-483E-8A8F-848D9EAEF64A}">
      <dgm:prSet/>
      <dgm:spPr/>
      <dgm:t>
        <a:bodyPr/>
        <a:lstStyle/>
        <a:p>
          <a:endParaRPr lang="ru-RU" sz="2800"/>
        </a:p>
      </dgm:t>
    </dgm:pt>
    <dgm:pt modelId="{5B257C97-CB43-46CF-859B-3D69E1756DA6}" type="pres">
      <dgm:prSet presAssocID="{1E05DDF5-BE50-4F94-9111-976300AFD26E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114922E7-6496-44B4-BF67-BE782A70DD6D}" type="pres">
      <dgm:prSet presAssocID="{1E05DDF5-BE50-4F94-9111-976300AFD26E}" presName="Name1" presStyleCnt="0"/>
      <dgm:spPr/>
    </dgm:pt>
    <dgm:pt modelId="{FBC4E493-7A42-4EA0-9429-52DCA6711274}" type="pres">
      <dgm:prSet presAssocID="{1E05DDF5-BE50-4F94-9111-976300AFD26E}" presName="cycle" presStyleCnt="0"/>
      <dgm:spPr/>
    </dgm:pt>
    <dgm:pt modelId="{243DC8E7-C497-46D8-87B8-8649CACBF46D}" type="pres">
      <dgm:prSet presAssocID="{1E05DDF5-BE50-4F94-9111-976300AFD26E}" presName="srcNode" presStyleLbl="node1" presStyleIdx="0" presStyleCnt="6"/>
      <dgm:spPr/>
    </dgm:pt>
    <dgm:pt modelId="{3CFC98D7-0460-486E-AB93-04CE2DBB6F40}" type="pres">
      <dgm:prSet presAssocID="{1E05DDF5-BE50-4F94-9111-976300AFD26E}" presName="conn" presStyleLbl="parChTrans1D2" presStyleIdx="0" presStyleCnt="1"/>
      <dgm:spPr/>
      <dgm:t>
        <a:bodyPr/>
        <a:lstStyle/>
        <a:p>
          <a:endParaRPr lang="ru-RU"/>
        </a:p>
      </dgm:t>
    </dgm:pt>
    <dgm:pt modelId="{D68C624D-E74F-4273-A6CC-E35E3F0C4520}" type="pres">
      <dgm:prSet presAssocID="{1E05DDF5-BE50-4F94-9111-976300AFD26E}" presName="extraNode" presStyleLbl="node1" presStyleIdx="0" presStyleCnt="6"/>
      <dgm:spPr/>
    </dgm:pt>
    <dgm:pt modelId="{14929A57-0EC1-4FDF-9612-2C28A7AA3D9F}" type="pres">
      <dgm:prSet presAssocID="{1E05DDF5-BE50-4F94-9111-976300AFD26E}" presName="dstNode" presStyleLbl="node1" presStyleIdx="0" presStyleCnt="6"/>
      <dgm:spPr/>
    </dgm:pt>
    <dgm:pt modelId="{A3798B6D-C804-4820-A4F8-F9AAD39CB7E7}" type="pres">
      <dgm:prSet presAssocID="{BF335EE0-345E-4126-A8E2-496F120537C0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FDACE-972B-4B39-AC3C-68F4CFB46373}" type="pres">
      <dgm:prSet presAssocID="{BF335EE0-345E-4126-A8E2-496F120537C0}" presName="accent_1" presStyleCnt="0"/>
      <dgm:spPr/>
    </dgm:pt>
    <dgm:pt modelId="{8DB5B6C6-E25E-4F6C-A40B-C986BE62C439}" type="pres">
      <dgm:prSet presAssocID="{BF335EE0-345E-4126-A8E2-496F120537C0}" presName="accentRepeatNode" presStyleLbl="solidFgAcc1" presStyleIdx="0" presStyleCnt="6"/>
      <dgm:spPr/>
    </dgm:pt>
    <dgm:pt modelId="{DC1A3B24-640C-43AC-BCEB-03AB9139CECE}" type="pres">
      <dgm:prSet presAssocID="{DF229F50-DEEA-4A3A-AC18-121FFDB2703D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69A67-D18C-4ADE-A3EB-9EF9C2E228D4}" type="pres">
      <dgm:prSet presAssocID="{DF229F50-DEEA-4A3A-AC18-121FFDB2703D}" presName="accent_2" presStyleCnt="0"/>
      <dgm:spPr/>
    </dgm:pt>
    <dgm:pt modelId="{F4BEA925-E7C3-4B52-A94E-A977DE851F29}" type="pres">
      <dgm:prSet presAssocID="{DF229F50-DEEA-4A3A-AC18-121FFDB2703D}" presName="accentRepeatNode" presStyleLbl="solidFgAcc1" presStyleIdx="1" presStyleCnt="6"/>
      <dgm:spPr/>
    </dgm:pt>
    <dgm:pt modelId="{06DAC7AB-D7CB-4271-B6C9-DB8A935F14D9}" type="pres">
      <dgm:prSet presAssocID="{22C866A5-83AD-4394-839D-F7C3BDA1A9B3}" presName="text_3" presStyleLbl="node1" presStyleIdx="2" presStyleCnt="6" custScaleY="11453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6E2AD-0091-4D65-BE23-49FE50CC9E3A}" type="pres">
      <dgm:prSet presAssocID="{22C866A5-83AD-4394-839D-F7C3BDA1A9B3}" presName="accent_3" presStyleCnt="0"/>
      <dgm:spPr/>
    </dgm:pt>
    <dgm:pt modelId="{86CCCB5E-07FF-4737-81FE-804E82346634}" type="pres">
      <dgm:prSet presAssocID="{22C866A5-83AD-4394-839D-F7C3BDA1A9B3}" presName="accentRepeatNode" presStyleLbl="solidFgAcc1" presStyleIdx="2" presStyleCnt="6"/>
      <dgm:spPr/>
    </dgm:pt>
    <dgm:pt modelId="{640CC6BA-1933-4BB1-9BE6-299A097DB917}" type="pres">
      <dgm:prSet presAssocID="{B80659D4-34F4-48B6-8E1E-ECF0E44CA17A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4B4C3-A210-42EE-B9A6-4983EED6BE6B}" type="pres">
      <dgm:prSet presAssocID="{B80659D4-34F4-48B6-8E1E-ECF0E44CA17A}" presName="accent_4" presStyleCnt="0"/>
      <dgm:spPr/>
    </dgm:pt>
    <dgm:pt modelId="{5AF842C9-DA71-4F1B-A3DD-12ECFB03AE3C}" type="pres">
      <dgm:prSet presAssocID="{B80659D4-34F4-48B6-8E1E-ECF0E44CA17A}" presName="accentRepeatNode" presStyleLbl="solidFgAcc1" presStyleIdx="3" presStyleCnt="6"/>
      <dgm:spPr/>
    </dgm:pt>
    <dgm:pt modelId="{4D9B8CD3-6EC2-4050-85E9-8A6B0D977FEC}" type="pres">
      <dgm:prSet presAssocID="{A1A78098-959F-4618-A732-D2F593E07613}" presName="text_5" presStyleLbl="node1" presStyleIdx="4" presStyleCnt="6" custScaleY="1236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A90667-0BA3-40EF-B7D2-27A4E496751B}" type="pres">
      <dgm:prSet presAssocID="{A1A78098-959F-4618-A732-D2F593E07613}" presName="accent_5" presStyleCnt="0"/>
      <dgm:spPr/>
    </dgm:pt>
    <dgm:pt modelId="{AB500057-B1C2-403A-BB55-44B3018664F3}" type="pres">
      <dgm:prSet presAssocID="{A1A78098-959F-4618-A732-D2F593E07613}" presName="accentRepeatNode" presStyleLbl="solidFgAcc1" presStyleIdx="4" presStyleCnt="6"/>
      <dgm:spPr/>
    </dgm:pt>
    <dgm:pt modelId="{0F6735ED-3DE4-4443-B205-D08291A8F819}" type="pres">
      <dgm:prSet presAssocID="{95E42FF4-5285-49D3-B2B4-3289BE595FCE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38479E-A563-46AC-B5AF-923EF156144B}" type="pres">
      <dgm:prSet presAssocID="{95E42FF4-5285-49D3-B2B4-3289BE595FCE}" presName="accent_6" presStyleCnt="0"/>
      <dgm:spPr/>
    </dgm:pt>
    <dgm:pt modelId="{2873F191-5C55-4AB2-9B9E-2F78452B35E9}" type="pres">
      <dgm:prSet presAssocID="{95E42FF4-5285-49D3-B2B4-3289BE595FCE}" presName="accentRepeatNode" presStyleLbl="solidFgAcc1" presStyleIdx="5" presStyleCnt="6"/>
      <dgm:spPr/>
    </dgm:pt>
  </dgm:ptLst>
  <dgm:cxnLst>
    <dgm:cxn modelId="{2CC80294-B64D-459A-A41F-C7AC87127376}" srcId="{1E05DDF5-BE50-4F94-9111-976300AFD26E}" destId="{22C866A5-83AD-4394-839D-F7C3BDA1A9B3}" srcOrd="2" destOrd="0" parTransId="{C6A28F2E-AC5A-4725-81B5-D301AC4D9B20}" sibTransId="{48FAB6C9-CB5C-40A9-AE83-319515ECCE7D}"/>
    <dgm:cxn modelId="{3A4FB662-0DF0-4AC1-9766-FF081D5BFAAE}" srcId="{1E05DDF5-BE50-4F94-9111-976300AFD26E}" destId="{A1A78098-959F-4618-A732-D2F593E07613}" srcOrd="4" destOrd="0" parTransId="{982FDB90-D137-4CA3-82C8-575C18075F46}" sibTransId="{5F2577EE-3DC6-47C5-B390-A1DF4C38DCFB}"/>
    <dgm:cxn modelId="{93AE0A53-7760-4A0D-9BD7-021905D9CA90}" type="presOf" srcId="{BF335EE0-345E-4126-A8E2-496F120537C0}" destId="{A3798B6D-C804-4820-A4F8-F9AAD39CB7E7}" srcOrd="0" destOrd="0" presId="urn:microsoft.com/office/officeart/2008/layout/VerticalCurvedList"/>
    <dgm:cxn modelId="{262CBD2B-E90A-4917-9FD8-69A6E877C755}" srcId="{1E05DDF5-BE50-4F94-9111-976300AFD26E}" destId="{B80659D4-34F4-48B6-8E1E-ECF0E44CA17A}" srcOrd="3" destOrd="0" parTransId="{B6A9CE63-8F9B-48F4-939E-5E465690E30D}" sibTransId="{390B3C93-927D-43A7-9072-BFFE329FEC40}"/>
    <dgm:cxn modelId="{D7A398EF-80DE-41D3-A860-F51DAB8FD864}" srcId="{1E05DDF5-BE50-4F94-9111-976300AFD26E}" destId="{DF229F50-DEEA-4A3A-AC18-121FFDB2703D}" srcOrd="1" destOrd="0" parTransId="{D177A7C8-786C-4787-82A3-12C56C5E561C}" sibTransId="{95A85E2A-2CEA-4DCA-A55E-3A872A94E788}"/>
    <dgm:cxn modelId="{E2B709BF-DEAC-483E-8A8F-848D9EAEF64A}" srcId="{1E05DDF5-BE50-4F94-9111-976300AFD26E}" destId="{95E42FF4-5285-49D3-B2B4-3289BE595FCE}" srcOrd="5" destOrd="0" parTransId="{A59D0542-32B8-4D3C-B874-1704DCD9878E}" sibTransId="{71EF0121-AE54-4D60-A5C4-140B1BF2596E}"/>
    <dgm:cxn modelId="{6D867070-9D05-401A-B385-7F4A71898F8E}" type="presOf" srcId="{1E05DDF5-BE50-4F94-9111-976300AFD26E}" destId="{5B257C97-CB43-46CF-859B-3D69E1756DA6}" srcOrd="0" destOrd="0" presId="urn:microsoft.com/office/officeart/2008/layout/VerticalCurvedList"/>
    <dgm:cxn modelId="{1A20AB6D-C285-477D-9CCC-A1A25E022681}" type="presOf" srcId="{22C866A5-83AD-4394-839D-F7C3BDA1A9B3}" destId="{06DAC7AB-D7CB-4271-B6C9-DB8A935F14D9}" srcOrd="0" destOrd="0" presId="urn:microsoft.com/office/officeart/2008/layout/VerticalCurvedList"/>
    <dgm:cxn modelId="{096678A5-1D5D-45AC-97A0-ED8CEF6C2985}" srcId="{1E05DDF5-BE50-4F94-9111-976300AFD26E}" destId="{BF335EE0-345E-4126-A8E2-496F120537C0}" srcOrd="0" destOrd="0" parTransId="{B79B7258-8023-43FC-B406-45DF013DB1C0}" sibTransId="{CC750B78-FE4C-419C-B5EE-487D130646E5}"/>
    <dgm:cxn modelId="{228E8665-A984-4EC8-B1A2-7748D01B2C64}" type="presOf" srcId="{DF229F50-DEEA-4A3A-AC18-121FFDB2703D}" destId="{DC1A3B24-640C-43AC-BCEB-03AB9139CECE}" srcOrd="0" destOrd="0" presId="urn:microsoft.com/office/officeart/2008/layout/VerticalCurvedList"/>
    <dgm:cxn modelId="{B97A4A56-A5ED-4D93-9DF7-3E12E89CD611}" type="presOf" srcId="{B80659D4-34F4-48B6-8E1E-ECF0E44CA17A}" destId="{640CC6BA-1933-4BB1-9BE6-299A097DB917}" srcOrd="0" destOrd="0" presId="urn:microsoft.com/office/officeart/2008/layout/VerticalCurvedList"/>
    <dgm:cxn modelId="{B7F5E275-8A84-4AF5-8CC5-9A0BD2523E0C}" type="presOf" srcId="{CC750B78-FE4C-419C-B5EE-487D130646E5}" destId="{3CFC98D7-0460-486E-AB93-04CE2DBB6F40}" srcOrd="0" destOrd="0" presId="urn:microsoft.com/office/officeart/2008/layout/VerticalCurvedList"/>
    <dgm:cxn modelId="{4B67F970-6109-4D32-B0C0-190D1C43D298}" type="presOf" srcId="{A1A78098-959F-4618-A732-D2F593E07613}" destId="{4D9B8CD3-6EC2-4050-85E9-8A6B0D977FEC}" srcOrd="0" destOrd="0" presId="urn:microsoft.com/office/officeart/2008/layout/VerticalCurvedList"/>
    <dgm:cxn modelId="{210FE4C9-0A5F-4E61-A1C6-714B00B28920}" type="presOf" srcId="{95E42FF4-5285-49D3-B2B4-3289BE595FCE}" destId="{0F6735ED-3DE4-4443-B205-D08291A8F819}" srcOrd="0" destOrd="0" presId="urn:microsoft.com/office/officeart/2008/layout/VerticalCurvedList"/>
    <dgm:cxn modelId="{E0716DC6-57FB-4615-9ED6-0EB82FDDA186}" type="presParOf" srcId="{5B257C97-CB43-46CF-859B-3D69E1756DA6}" destId="{114922E7-6496-44B4-BF67-BE782A70DD6D}" srcOrd="0" destOrd="0" presId="urn:microsoft.com/office/officeart/2008/layout/VerticalCurvedList"/>
    <dgm:cxn modelId="{26948C9F-49C1-45B4-A023-EB3CE38F6CF1}" type="presParOf" srcId="{114922E7-6496-44B4-BF67-BE782A70DD6D}" destId="{FBC4E493-7A42-4EA0-9429-52DCA6711274}" srcOrd="0" destOrd="0" presId="urn:microsoft.com/office/officeart/2008/layout/VerticalCurvedList"/>
    <dgm:cxn modelId="{ADCA6FED-3C07-46B9-85E8-1C296178B5C6}" type="presParOf" srcId="{FBC4E493-7A42-4EA0-9429-52DCA6711274}" destId="{243DC8E7-C497-46D8-87B8-8649CACBF46D}" srcOrd="0" destOrd="0" presId="urn:microsoft.com/office/officeart/2008/layout/VerticalCurvedList"/>
    <dgm:cxn modelId="{1062949F-6306-4A1B-AEC0-A2EE34440A53}" type="presParOf" srcId="{FBC4E493-7A42-4EA0-9429-52DCA6711274}" destId="{3CFC98D7-0460-486E-AB93-04CE2DBB6F40}" srcOrd="1" destOrd="0" presId="urn:microsoft.com/office/officeart/2008/layout/VerticalCurvedList"/>
    <dgm:cxn modelId="{16D0F884-E9DF-4C5B-88DC-0D9C26C741D0}" type="presParOf" srcId="{FBC4E493-7A42-4EA0-9429-52DCA6711274}" destId="{D68C624D-E74F-4273-A6CC-E35E3F0C4520}" srcOrd="2" destOrd="0" presId="urn:microsoft.com/office/officeart/2008/layout/VerticalCurvedList"/>
    <dgm:cxn modelId="{3715F631-2949-4B49-AE3C-00F3D58C37AE}" type="presParOf" srcId="{FBC4E493-7A42-4EA0-9429-52DCA6711274}" destId="{14929A57-0EC1-4FDF-9612-2C28A7AA3D9F}" srcOrd="3" destOrd="0" presId="urn:microsoft.com/office/officeart/2008/layout/VerticalCurvedList"/>
    <dgm:cxn modelId="{C5FF67E7-0FEB-4005-A2FE-C41EFEC16607}" type="presParOf" srcId="{114922E7-6496-44B4-BF67-BE782A70DD6D}" destId="{A3798B6D-C804-4820-A4F8-F9AAD39CB7E7}" srcOrd="1" destOrd="0" presId="urn:microsoft.com/office/officeart/2008/layout/VerticalCurvedList"/>
    <dgm:cxn modelId="{8025C6B0-7391-4F21-9888-C5C68F6C812D}" type="presParOf" srcId="{114922E7-6496-44B4-BF67-BE782A70DD6D}" destId="{A0EFDACE-972B-4B39-AC3C-68F4CFB46373}" srcOrd="2" destOrd="0" presId="urn:microsoft.com/office/officeart/2008/layout/VerticalCurvedList"/>
    <dgm:cxn modelId="{305F85BD-D47D-4D4E-B96E-A340842F7CB1}" type="presParOf" srcId="{A0EFDACE-972B-4B39-AC3C-68F4CFB46373}" destId="{8DB5B6C6-E25E-4F6C-A40B-C986BE62C439}" srcOrd="0" destOrd="0" presId="urn:microsoft.com/office/officeart/2008/layout/VerticalCurvedList"/>
    <dgm:cxn modelId="{961E5C20-23E3-432A-BF34-57CE6156153B}" type="presParOf" srcId="{114922E7-6496-44B4-BF67-BE782A70DD6D}" destId="{DC1A3B24-640C-43AC-BCEB-03AB9139CECE}" srcOrd="3" destOrd="0" presId="urn:microsoft.com/office/officeart/2008/layout/VerticalCurvedList"/>
    <dgm:cxn modelId="{93BF8D03-97C0-4218-AF52-FC08912EA687}" type="presParOf" srcId="{114922E7-6496-44B4-BF67-BE782A70DD6D}" destId="{DFE69A67-D18C-4ADE-A3EB-9EF9C2E228D4}" srcOrd="4" destOrd="0" presId="urn:microsoft.com/office/officeart/2008/layout/VerticalCurvedList"/>
    <dgm:cxn modelId="{7644A6B8-2FED-43C3-89A5-21EFAB457C15}" type="presParOf" srcId="{DFE69A67-D18C-4ADE-A3EB-9EF9C2E228D4}" destId="{F4BEA925-E7C3-4B52-A94E-A977DE851F29}" srcOrd="0" destOrd="0" presId="urn:microsoft.com/office/officeart/2008/layout/VerticalCurvedList"/>
    <dgm:cxn modelId="{38EB574A-D7E4-43BB-BED0-F2F34654481C}" type="presParOf" srcId="{114922E7-6496-44B4-BF67-BE782A70DD6D}" destId="{06DAC7AB-D7CB-4271-B6C9-DB8A935F14D9}" srcOrd="5" destOrd="0" presId="urn:microsoft.com/office/officeart/2008/layout/VerticalCurvedList"/>
    <dgm:cxn modelId="{2A72B374-E9F3-4224-B9EE-E5CA26F14897}" type="presParOf" srcId="{114922E7-6496-44B4-BF67-BE782A70DD6D}" destId="{3A46E2AD-0091-4D65-BE23-49FE50CC9E3A}" srcOrd="6" destOrd="0" presId="urn:microsoft.com/office/officeart/2008/layout/VerticalCurvedList"/>
    <dgm:cxn modelId="{542F9BAD-EF2D-46FA-A2D7-B833742238F1}" type="presParOf" srcId="{3A46E2AD-0091-4D65-BE23-49FE50CC9E3A}" destId="{86CCCB5E-07FF-4737-81FE-804E82346634}" srcOrd="0" destOrd="0" presId="urn:microsoft.com/office/officeart/2008/layout/VerticalCurvedList"/>
    <dgm:cxn modelId="{B984355B-5B4C-456C-9449-AE8F4904D412}" type="presParOf" srcId="{114922E7-6496-44B4-BF67-BE782A70DD6D}" destId="{640CC6BA-1933-4BB1-9BE6-299A097DB917}" srcOrd="7" destOrd="0" presId="urn:microsoft.com/office/officeart/2008/layout/VerticalCurvedList"/>
    <dgm:cxn modelId="{44E29A5B-C82B-45F9-A13F-4486E844F901}" type="presParOf" srcId="{114922E7-6496-44B4-BF67-BE782A70DD6D}" destId="{EDF4B4C3-A210-42EE-B9A6-4983EED6BE6B}" srcOrd="8" destOrd="0" presId="urn:microsoft.com/office/officeart/2008/layout/VerticalCurvedList"/>
    <dgm:cxn modelId="{EE8441C7-8158-4F12-ABB6-F31E3591E0C6}" type="presParOf" srcId="{EDF4B4C3-A210-42EE-B9A6-4983EED6BE6B}" destId="{5AF842C9-DA71-4F1B-A3DD-12ECFB03AE3C}" srcOrd="0" destOrd="0" presId="urn:microsoft.com/office/officeart/2008/layout/VerticalCurvedList"/>
    <dgm:cxn modelId="{30B1417E-F505-4E58-8E4E-2372AE14B139}" type="presParOf" srcId="{114922E7-6496-44B4-BF67-BE782A70DD6D}" destId="{4D9B8CD3-6EC2-4050-85E9-8A6B0D977FEC}" srcOrd="9" destOrd="0" presId="urn:microsoft.com/office/officeart/2008/layout/VerticalCurvedList"/>
    <dgm:cxn modelId="{4C9E7791-6366-43BE-880E-82964915985C}" type="presParOf" srcId="{114922E7-6496-44B4-BF67-BE782A70DD6D}" destId="{3CA90667-0BA3-40EF-B7D2-27A4E496751B}" srcOrd="10" destOrd="0" presId="urn:microsoft.com/office/officeart/2008/layout/VerticalCurvedList"/>
    <dgm:cxn modelId="{A32C3843-4807-4472-9002-1274C0FF381D}" type="presParOf" srcId="{3CA90667-0BA3-40EF-B7D2-27A4E496751B}" destId="{AB500057-B1C2-403A-BB55-44B3018664F3}" srcOrd="0" destOrd="0" presId="urn:microsoft.com/office/officeart/2008/layout/VerticalCurvedList"/>
    <dgm:cxn modelId="{1A922734-E6C4-43F3-87A3-F7D0FEEAD02E}" type="presParOf" srcId="{114922E7-6496-44B4-BF67-BE782A70DD6D}" destId="{0F6735ED-3DE4-4443-B205-D08291A8F819}" srcOrd="11" destOrd="0" presId="urn:microsoft.com/office/officeart/2008/layout/VerticalCurvedList"/>
    <dgm:cxn modelId="{E08707A5-6C9F-4DB8-AC00-2CB3CC7ED92C}" type="presParOf" srcId="{114922E7-6496-44B4-BF67-BE782A70DD6D}" destId="{9838479E-A563-46AC-B5AF-923EF156144B}" srcOrd="12" destOrd="0" presId="urn:microsoft.com/office/officeart/2008/layout/VerticalCurvedList"/>
    <dgm:cxn modelId="{3AA4E278-A92D-4C2B-9460-786488BDC78C}" type="presParOf" srcId="{9838479E-A563-46AC-B5AF-923EF156144B}" destId="{2873F191-5C55-4AB2-9B9E-2F78452B35E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347E844-7663-46A9-A66D-C99D070DC894}">
      <dsp:nvSpPr>
        <dsp:cNvPr id="0" name=""/>
        <dsp:cNvSpPr/>
      </dsp:nvSpPr>
      <dsp:spPr>
        <a:xfrm>
          <a:off x="-5686345" y="-870422"/>
          <a:ext cx="6770044" cy="6770044"/>
        </a:xfrm>
        <a:prstGeom prst="blockArc">
          <a:avLst>
            <a:gd name="adj1" fmla="val 18900000"/>
            <a:gd name="adj2" fmla="val 2700000"/>
            <a:gd name="adj3" fmla="val 319"/>
          </a:avLst>
        </a:prstGeom>
        <a:noFill/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A4201C-B82A-498E-A982-F3D5E130B285}">
      <dsp:nvSpPr>
        <dsp:cNvPr id="0" name=""/>
        <dsp:cNvSpPr/>
      </dsp:nvSpPr>
      <dsp:spPr>
        <a:xfrm>
          <a:off x="473728" y="224606"/>
          <a:ext cx="8447440" cy="8080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15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речевого развития детей(знакомство с книжной культурой, детской литературой, понимание на слух текстов различных жанров детской литературы, обогащение словаря; в ходе озвучивания мультфильма — развитие связной, грамматически правильной диалогической и монологической речи; развитие звуковой и интонационной культуры речи, фонематического слуха); </a:t>
          </a:r>
          <a:endParaRPr lang="ru-RU" sz="1400" kern="1200" dirty="0"/>
        </a:p>
      </dsp:txBody>
      <dsp:txXfrm>
        <a:off x="473728" y="224606"/>
        <a:ext cx="8447440" cy="808086"/>
      </dsp:txXfrm>
    </dsp:sp>
    <dsp:sp modelId="{E5DDE5D8-9533-4898-A5F5-E16025D326EB}">
      <dsp:nvSpPr>
        <dsp:cNvPr id="0" name=""/>
        <dsp:cNvSpPr/>
      </dsp:nvSpPr>
      <dsp:spPr>
        <a:xfrm>
          <a:off x="80696" y="235618"/>
          <a:ext cx="786063" cy="786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DA55C5-6E08-4588-91AA-9200A79636F1}">
      <dsp:nvSpPr>
        <dsp:cNvPr id="0" name=""/>
        <dsp:cNvSpPr/>
      </dsp:nvSpPr>
      <dsp:spPr>
        <a:xfrm>
          <a:off x="924344" y="1171851"/>
          <a:ext cx="7996824" cy="799546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151" tIns="30480" rIns="30480" bIns="3048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познавательного развития(деятельность по созданию мультфильмов вызывает у дошкольников устойчивый интерес и способствует поддержанию познавательной мотивации, обеспечивает решение дошкольниками проблемно-поисковых ситуаций, способствует формированию у старших дошкольников произвольного внимания, развитию слуховой и зрительной памяти, развитию воображения и мышления дошкольников); </a:t>
          </a:r>
          <a:endParaRPr lang="ru-RU" sz="1200" kern="1200" dirty="0"/>
        </a:p>
      </dsp:txBody>
      <dsp:txXfrm>
        <a:off x="924344" y="1171851"/>
        <a:ext cx="7996824" cy="799546"/>
      </dsp:txXfrm>
    </dsp:sp>
    <dsp:sp modelId="{E10F442A-BDDD-445D-BC4B-883A2467120E}">
      <dsp:nvSpPr>
        <dsp:cNvPr id="0" name=""/>
        <dsp:cNvSpPr/>
      </dsp:nvSpPr>
      <dsp:spPr>
        <a:xfrm>
          <a:off x="531312" y="1178593"/>
          <a:ext cx="786063" cy="786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3B826F-65A4-4077-B1CA-A5B5A00A7570}">
      <dsp:nvSpPr>
        <dsp:cNvPr id="0" name=""/>
        <dsp:cNvSpPr/>
      </dsp:nvSpPr>
      <dsp:spPr>
        <a:xfrm>
          <a:off x="1062647" y="2200174"/>
          <a:ext cx="7858521" cy="6288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15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художественно-эстетического развития(восприятие художественных произведений, стимулирование сопереживания персонажам произведений, самостоятельная художественная и конструктивная деятельность детей в процессе изготовления персонажей и декораций мультфильма); </a:t>
          </a:r>
          <a:endParaRPr lang="ru-RU" sz="1400" kern="1200" dirty="0"/>
        </a:p>
      </dsp:txBody>
      <dsp:txXfrm>
        <a:off x="1062647" y="2200174"/>
        <a:ext cx="7858521" cy="628851"/>
      </dsp:txXfrm>
    </dsp:sp>
    <dsp:sp modelId="{CC657108-0CFB-468A-B5FF-0ABB75A1DBD2}">
      <dsp:nvSpPr>
        <dsp:cNvPr id="0" name=""/>
        <dsp:cNvSpPr/>
      </dsp:nvSpPr>
      <dsp:spPr>
        <a:xfrm>
          <a:off x="669615" y="2121568"/>
          <a:ext cx="786063" cy="786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A372C3-6AC2-4D66-BF16-F29375ABDBD6}">
      <dsp:nvSpPr>
        <dsp:cNvPr id="0" name=""/>
        <dsp:cNvSpPr/>
      </dsp:nvSpPr>
      <dsp:spPr>
        <a:xfrm>
          <a:off x="924344" y="3076113"/>
          <a:ext cx="7996824" cy="76292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15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социально-коммуникативного развития(развитие общения и взаимодействия дошкольника со взрослым и сверстниками, становление самостоятельности и </a:t>
          </a:r>
          <a:r>
            <a:rPr lang="ru-RU" sz="1400" kern="1200" dirty="0" err="1" smtClean="0"/>
            <a:t>саморегуляции</a:t>
          </a:r>
          <a:r>
            <a:rPr lang="ru-RU" sz="1400" kern="1200" dirty="0" smtClean="0"/>
            <a:t> в процессе работы над созданием общего продукта — мультфильма, развитие готовности к совместной деятельности со сверстниками, формирование позитивных установок к труду и творчеству); </a:t>
          </a:r>
          <a:endParaRPr lang="ru-RU" sz="1400" kern="1200" dirty="0"/>
        </a:p>
      </dsp:txBody>
      <dsp:txXfrm>
        <a:off x="924344" y="3076113"/>
        <a:ext cx="7996824" cy="762922"/>
      </dsp:txXfrm>
    </dsp:sp>
    <dsp:sp modelId="{C45EF243-1B65-4C39-A2D3-5FEA2053C53F}">
      <dsp:nvSpPr>
        <dsp:cNvPr id="0" name=""/>
        <dsp:cNvSpPr/>
      </dsp:nvSpPr>
      <dsp:spPr>
        <a:xfrm>
          <a:off x="531312" y="3064543"/>
          <a:ext cx="786063" cy="786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853335-52E6-40E2-83B6-0C6B73CDE04D}">
      <dsp:nvSpPr>
        <dsp:cNvPr id="0" name=""/>
        <dsp:cNvSpPr/>
      </dsp:nvSpPr>
      <dsp:spPr>
        <a:xfrm>
          <a:off x="473728" y="4086124"/>
          <a:ext cx="8447440" cy="628851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9151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физического развитие(развитие мелкой моторики рук).</a:t>
          </a:r>
          <a:endParaRPr lang="ru-RU" sz="1800" kern="1200" dirty="0"/>
        </a:p>
      </dsp:txBody>
      <dsp:txXfrm>
        <a:off x="473728" y="4086124"/>
        <a:ext cx="8447440" cy="628851"/>
      </dsp:txXfrm>
    </dsp:sp>
    <dsp:sp modelId="{695FCD66-1AD5-41F3-8554-0D6FF6F04CDD}">
      <dsp:nvSpPr>
        <dsp:cNvPr id="0" name=""/>
        <dsp:cNvSpPr/>
      </dsp:nvSpPr>
      <dsp:spPr>
        <a:xfrm>
          <a:off x="80696" y="4007518"/>
          <a:ext cx="786063" cy="786063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CFC98D7-0460-486E-AB93-04CE2DBB6F40}">
      <dsp:nvSpPr>
        <dsp:cNvPr id="0" name=""/>
        <dsp:cNvSpPr/>
      </dsp:nvSpPr>
      <dsp:spPr>
        <a:xfrm>
          <a:off x="-5427711" y="-831103"/>
          <a:ext cx="6462806" cy="6462806"/>
        </a:xfrm>
        <a:prstGeom prst="blockArc">
          <a:avLst>
            <a:gd name="adj1" fmla="val 18900000"/>
            <a:gd name="adj2" fmla="val 2700000"/>
            <a:gd name="adj3" fmla="val 334"/>
          </a:avLst>
        </a:prstGeom>
        <a:noFill/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3798B6D-C804-4820-A4F8-F9AAD39CB7E7}">
      <dsp:nvSpPr>
        <dsp:cNvPr id="0" name=""/>
        <dsp:cNvSpPr/>
      </dsp:nvSpPr>
      <dsp:spPr>
        <a:xfrm>
          <a:off x="385876" y="252799"/>
          <a:ext cx="8234103" cy="5054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167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− сохранение атмосферы радости, творчества, доверия, взаимопомощи; </a:t>
          </a:r>
          <a:endParaRPr lang="ru-RU" sz="1100" kern="1200" dirty="0"/>
        </a:p>
      </dsp:txBody>
      <dsp:txXfrm>
        <a:off x="385876" y="252799"/>
        <a:ext cx="8234103" cy="505407"/>
      </dsp:txXfrm>
    </dsp:sp>
    <dsp:sp modelId="{8DB5B6C6-E25E-4F6C-A40B-C986BE62C439}">
      <dsp:nvSpPr>
        <dsp:cNvPr id="0" name=""/>
        <dsp:cNvSpPr/>
      </dsp:nvSpPr>
      <dsp:spPr>
        <a:xfrm>
          <a:off x="69996" y="189623"/>
          <a:ext cx="631758" cy="6317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1A3B24-640C-43AC-BCEB-03AB9139CECE}">
      <dsp:nvSpPr>
        <dsp:cNvPr id="0" name=""/>
        <dsp:cNvSpPr/>
      </dsp:nvSpPr>
      <dsp:spPr>
        <a:xfrm>
          <a:off x="801608" y="1010814"/>
          <a:ext cx="7818371" cy="50540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167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− обеспечение участникам проекта возможности реализовать свои объективные потребности в общении, самовыражении, самоутверждении и самопознании, получить удовлетворение от совместной работы и порадоваться её результатам; </a:t>
          </a:r>
          <a:endParaRPr lang="ru-RU" sz="1100" kern="1200" dirty="0"/>
        </a:p>
      </dsp:txBody>
      <dsp:txXfrm>
        <a:off x="801608" y="1010814"/>
        <a:ext cx="7818371" cy="505407"/>
      </dsp:txXfrm>
    </dsp:sp>
    <dsp:sp modelId="{F4BEA925-E7C3-4B52-A94E-A977DE851F29}">
      <dsp:nvSpPr>
        <dsp:cNvPr id="0" name=""/>
        <dsp:cNvSpPr/>
      </dsp:nvSpPr>
      <dsp:spPr>
        <a:xfrm>
          <a:off x="485728" y="947638"/>
          <a:ext cx="631758" cy="6317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DAC7AB-D7CB-4271-B6C9-DB8A935F14D9}">
      <dsp:nvSpPr>
        <dsp:cNvPr id="0" name=""/>
        <dsp:cNvSpPr/>
      </dsp:nvSpPr>
      <dsp:spPr>
        <a:xfrm>
          <a:off x="991711" y="1732091"/>
          <a:ext cx="7628267" cy="5788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167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− использование на занятиях и дома широкого спектра видов деятельности, выделение при подведении итогов (занятия, месяца, проекта, конкурсов) множества номинаций, отражающих разные направления личностного становления, роста мастерства; это обеспечит возможность быть успешными в чём — либо всем участникам проекта; </a:t>
          </a:r>
          <a:endParaRPr lang="ru-RU" sz="1100" kern="1200" dirty="0"/>
        </a:p>
      </dsp:txBody>
      <dsp:txXfrm>
        <a:off x="991711" y="1732091"/>
        <a:ext cx="7628267" cy="578883"/>
      </dsp:txXfrm>
    </dsp:sp>
    <dsp:sp modelId="{86CCCB5E-07FF-4737-81FE-804E82346634}">
      <dsp:nvSpPr>
        <dsp:cNvPr id="0" name=""/>
        <dsp:cNvSpPr/>
      </dsp:nvSpPr>
      <dsp:spPr>
        <a:xfrm>
          <a:off x="675832" y="1705653"/>
          <a:ext cx="631758" cy="6317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40CC6BA-1933-4BB1-9BE6-299A097DB917}">
      <dsp:nvSpPr>
        <dsp:cNvPr id="0" name=""/>
        <dsp:cNvSpPr/>
      </dsp:nvSpPr>
      <dsp:spPr>
        <a:xfrm>
          <a:off x="991711" y="2526363"/>
          <a:ext cx="7628267" cy="5054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167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− основной упор делается не на достижение быстрых результатов, а на развитие интереса к предлагаемым видам деятельности, развитие </a:t>
          </a:r>
          <a:r>
            <a:rPr lang="ru-RU" sz="1100" kern="1200" dirty="0" err="1" smtClean="0"/>
            <a:t>общеучебных</a:t>
          </a:r>
          <a:r>
            <a:rPr lang="ru-RU" sz="1100" kern="1200" dirty="0" smtClean="0"/>
            <a:t> навыков, рефлексивной сферы, поиск детьми собственных путей совершенствования в творчестве, коммуникациях; </a:t>
          </a:r>
          <a:endParaRPr lang="ru-RU" sz="1100" kern="1200" dirty="0"/>
        </a:p>
      </dsp:txBody>
      <dsp:txXfrm>
        <a:off x="991711" y="2526363"/>
        <a:ext cx="7628267" cy="505407"/>
      </dsp:txXfrm>
    </dsp:sp>
    <dsp:sp modelId="{5AF842C9-DA71-4F1B-A3DD-12ECFB03AE3C}">
      <dsp:nvSpPr>
        <dsp:cNvPr id="0" name=""/>
        <dsp:cNvSpPr/>
      </dsp:nvSpPr>
      <dsp:spPr>
        <a:xfrm>
          <a:off x="675832" y="2463187"/>
          <a:ext cx="631758" cy="6317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D9B8CD3-6EC2-4050-85E9-8A6B0D977FEC}">
      <dsp:nvSpPr>
        <dsp:cNvPr id="0" name=""/>
        <dsp:cNvSpPr/>
      </dsp:nvSpPr>
      <dsp:spPr>
        <a:xfrm>
          <a:off x="801608" y="3224555"/>
          <a:ext cx="7818371" cy="62505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167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− принципы оценки результатов обсуждаются заранее, ребята оценивают свою работу самостоятельно, чаще всего в сравнении со своими вчерашними результатами; обсуждается не только практический результат, но и степень участия в общей работе, конструктивность и продуктивность взаимодействия; особо ценятся творческий подход и оригинальность идей; </a:t>
          </a:r>
          <a:endParaRPr lang="ru-RU" sz="1100" kern="1200" dirty="0"/>
        </a:p>
      </dsp:txBody>
      <dsp:txXfrm>
        <a:off x="801608" y="3224555"/>
        <a:ext cx="7818371" cy="625052"/>
      </dsp:txXfrm>
    </dsp:sp>
    <dsp:sp modelId="{AB500057-B1C2-403A-BB55-44B3018664F3}">
      <dsp:nvSpPr>
        <dsp:cNvPr id="0" name=""/>
        <dsp:cNvSpPr/>
      </dsp:nvSpPr>
      <dsp:spPr>
        <a:xfrm>
          <a:off x="485728" y="3221202"/>
          <a:ext cx="631758" cy="6317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F6735ED-3DE4-4443-B205-D08291A8F819}">
      <dsp:nvSpPr>
        <dsp:cNvPr id="0" name=""/>
        <dsp:cNvSpPr/>
      </dsp:nvSpPr>
      <dsp:spPr>
        <a:xfrm>
          <a:off x="385876" y="4042393"/>
          <a:ext cx="8234103" cy="505407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1167" tIns="27940" rIns="27940" bIns="2794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− проект «Мультфильм своими руками» предполагает постепенный рост степени самостоятельности детей во всех видах деятельности; соблюдение порядка формирования навыков, обеспечивающих ребёнку возможность самостоятельно действовать на каждом этапе работы.</a:t>
          </a:r>
          <a:endParaRPr lang="ru-RU" sz="1100" kern="1200" dirty="0"/>
        </a:p>
      </dsp:txBody>
      <dsp:txXfrm>
        <a:off x="385876" y="4042393"/>
        <a:ext cx="8234103" cy="505407"/>
      </dsp:txXfrm>
    </dsp:sp>
    <dsp:sp modelId="{2873F191-5C55-4AB2-9B9E-2F78452B35E9}">
      <dsp:nvSpPr>
        <dsp:cNvPr id="0" name=""/>
        <dsp:cNvSpPr/>
      </dsp:nvSpPr>
      <dsp:spPr>
        <a:xfrm>
          <a:off x="69996" y="3979217"/>
          <a:ext cx="631758" cy="631758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>
            <a:off x="990600" y="152400"/>
            <a:ext cx="8915400" cy="6008132"/>
            <a:chOff x="990600" y="152400"/>
            <a:chExt cx="8915400" cy="6008132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5334000" y="152400"/>
              <a:ext cx="4572000" cy="8002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lvl="0" fontAlgn="base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</a:pPr>
              <a:r>
                <a:rPr lang="ru-RU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</a:t>
              </a:r>
              <a:r>
                <a:rPr lang="ru-RU" sz="14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МБДО УЦРР</a:t>
              </a:r>
              <a:endParaRPr lang="ru-RU" sz="1400" b="1" dirty="0" smtClean="0">
                <a:solidFill>
                  <a:schemeClr val="tx2">
                    <a:lumMod val="50000"/>
                  </a:schemeClr>
                </a:solidFill>
                <a:latin typeface="Arial" pitchFamily="34" charset="0"/>
                <a:cs typeface="Arial" pitchFamily="34" charset="0"/>
              </a:endParaRPr>
            </a:p>
            <a:p>
              <a:pPr lvl="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228600" algn="l"/>
                </a:tabLst>
              </a:pPr>
              <a:r>
                <a:rPr lang="ru-RU" sz="1400" b="1" dirty="0" smtClean="0">
                  <a:solidFill>
                    <a:schemeClr val="tx2">
                      <a:lumMod val="50000"/>
                    </a:schemeClr>
                  </a:solidFill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                                                                                  ДЕТСКИЙ САД "ТЕРЕМОК"</a:t>
              </a:r>
              <a:endParaRPr lang="ru-RU" sz="1400" dirty="0"/>
            </a:p>
          </p:txBody>
        </p:sp>
        <p:grpSp>
          <p:nvGrpSpPr>
            <p:cNvPr id="5" name="Группа 4"/>
            <p:cNvGrpSpPr/>
            <p:nvPr/>
          </p:nvGrpSpPr>
          <p:grpSpPr>
            <a:xfrm>
              <a:off x="990600" y="1447800"/>
              <a:ext cx="7667833" cy="4712732"/>
              <a:chOff x="990600" y="1447800"/>
              <a:chExt cx="7667833" cy="4712732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990600" y="1447800"/>
                <a:ext cx="6934200" cy="37856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8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Организация детской студии анимации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800" b="1" dirty="0" smtClean="0">
                    <a:solidFill>
                      <a:schemeClr val="accent3">
                        <a:lumMod val="50000"/>
                      </a:schemeClr>
                    </a:solidFill>
                  </a:rPr>
                  <a:t>в дошкольных образовательных организациях</a:t>
                </a:r>
                <a:endParaRPr lang="ru-RU" sz="4800" b="1" dirty="0">
                  <a:solidFill>
                    <a:schemeClr val="accent3">
                      <a:lumMod val="50000"/>
                    </a:schemeClr>
                  </a:solidFill>
                  <a:latin typeface="Arial" charset="0"/>
                  <a:cs typeface="Arial" charset="0"/>
                </a:endParaRPr>
              </a:p>
            </p:txBody>
          </p:sp>
          <p:sp>
            <p:nvSpPr>
              <p:cNvPr id="4" name="Прямоугольник 3"/>
              <p:cNvSpPr/>
              <p:nvPr/>
            </p:nvSpPr>
            <p:spPr>
              <a:xfrm>
                <a:off x="6096000" y="5791200"/>
                <a:ext cx="256243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solidFill>
                      <a:schemeClr val="tx2">
                        <a:lumMod val="50000"/>
                      </a:schemeClr>
                    </a:solidFill>
                  </a:rPr>
                  <a:t>Автор:     Новикова Е.М.</a:t>
                </a:r>
                <a:endParaRPr lang="ru-RU" dirty="0"/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1" y="381000"/>
            <a:ext cx="822960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Этапы работы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. III этап:−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Презентация проекта.</a:t>
            </a:r>
          </a:p>
          <a:p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-Презентация авторских мультфильмов в ДОУ,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 участие в районных мероприятиях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представление мультфильмов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- обобщение опыта работы на районных методических объединениях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Родительское собрание на тему «Дети и мультипликация».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52400"/>
            <a:ext cx="73152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Участие детей в проекте «Мультстудия в детском саду».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это стимул для выполнения операций по освоению навыков в художественном творчестве. Высокий уровень заинтересованности поддерживается благодаря соблюдению ряда принципов: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06231416"/>
              </p:ext>
            </p:extLst>
          </p:nvPr>
        </p:nvGraphicFramePr>
        <p:xfrm>
          <a:off x="0" y="1905000"/>
          <a:ext cx="86868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533400"/>
            <a:ext cx="6858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Опыт самореализации в значимой для них деятельности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400" y="1295400"/>
            <a:ext cx="624840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Приобщаясь к мультипликации, дети приобретают ни с чем несравнимый опыт самореализации в значимой для них деятельности, знакомятся с различными для них видами творчества (литература, театр, изобразительная деятельность, пластика, прикладное искусство, технология обработки различных материалов, музыка, видеосъемка и видеомонтаж). Работая вместе со взрослыми и сверстниками над созданием мультфильма, ребята осмысливают различные явления нашей жизни, учатся решать проблемы общения, делают нравственный выбор. В результате использования средств и инструментов ИКТ и ИКТ — ресурсов у обучающихся будут формироваться универсальные умения, что заложит основу успешной учебной деятельности в школе.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что проект «Мультстудия в детском саду».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— предоставляет каждому ребенку возможность не только получить знания, но и развить творческие способности, формировать коммуникативные навыки.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381000"/>
            <a:ext cx="5257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Создание  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Мультстудии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 на базе дошкольной образовательной организации 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1371600"/>
            <a:ext cx="6934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 условиях модернизации образования и переходе на ФГОС актуальным становится вопрос о создании таких условий в детском саду, которые бы способствовали раскрытию потенциала и творческой реализации каждого ребёнка, а также удовлетворяли желание родителей воспитанников детского сада получать качественное образование и гармоничное развитие своих детей. Создание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мультстудии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на базе дошкольной образовательной организации в полной мере отвечает этому требованию. Новизна данной методической разработки в том, что до сегодняшнего дня эта форма образовательной деятельности через создание тематических мультфильмов слабо сформирована, либо вообще не представлена в дошкольных образовательных учреждениях в силу ряда причин: недостаточной технической оснащенности детских садов, недостаточного уровня компетентности педагогов в сфере компьютерных технологий и др.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474345"/>
            <a:ext cx="655320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Цель создания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</a:rPr>
              <a:t>мультстудии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– организация эффективной познавательно – творческой деятельности детей в рамках дошкольной образовательной организации с учетом интеграции образовательных областей, обозначенных ФГОС ДО;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обогащение воспитательно-образовательного процесса,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 также развитие и поощрение творческой инициативы детей,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реализация творческого потенциала детей в различных видах продуктивной деятельности, а также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воспитание их художественного вкуса через создание творческих продуктов (в данном случае мультфильмов)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381000"/>
            <a:ext cx="62484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Предложенные рекомендации могут быть успешно реализованы на практике в дошкольной образовательной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учереждение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 в силу своей технической доступности. Для создания анимационного сюжета понадобятся: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зеркальная или любительская цифровая фотокамера со штативом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две настольные лампы дневного света,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компьютер или ноутбук, обеспеченный программами звукозаписи и анимации.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Вместе с тем, создание мультфильма требует создания определенных условий, затрат времени, чётко спланированной и результативной предварительной работы с детьми (и родителями),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медийной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грамотности педагогов, поэтому рекомендуется, главным образом, в качестве формы дополнительного образования детей в рамках кружка (студии)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524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Теоретические основы мультипликационного процесса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" y="914400"/>
            <a:ext cx="7086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Мультипликация (от лат. </a:t>
            </a:r>
            <a:r>
              <a:rPr lang="ru-RU" dirty="0" err="1" smtClean="0"/>
              <a:t>multiplicacio</a:t>
            </a:r>
            <a:r>
              <a:rPr lang="ru-RU" dirty="0" smtClean="0"/>
              <a:t> – умножение, увеличение, возрастание, размножение) – технические приемы получения движущихся изображений, иллюзии движения и/или изменения формы объектов с помощью нескольких или множества неподвижных изображений и сцен. Другое название этого процесса – анимация (от фр. </a:t>
            </a:r>
            <a:r>
              <a:rPr lang="ru-RU" dirty="0" err="1" smtClean="0"/>
              <a:t>animation</a:t>
            </a:r>
            <a:r>
              <a:rPr lang="ru-RU" dirty="0" smtClean="0"/>
              <a:t>) – оживление, одушевление. Мультипликация была изобретена раньше кино.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9240" y="268485"/>
            <a:ext cx="8905520" cy="632103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759" y="122193"/>
            <a:ext cx="9094481" cy="6613614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3750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0480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Среди существующих анимационных техник в практике дошкольной образовательной организации наиболее доступными являются рисованная анимация на основе аппликации методом перекладывания составных частей,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а также рисования на различных сыпучих материалах (песке, крупе и т. д.); пластилиновая анимация,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осуществляемая путём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покадровой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съёмки пластилиновых объектов с их модификацией в промежутках между снятыми кадрами; кукольная объёмная анимация, где куклы из различных материалов (пластилиновые, из конструктора «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Лего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» и т. д.) являются персонажами, а съёмочным пространством – макет. 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640"/>
          <a:stretch>
            <a:fillRect/>
          </a:stretch>
        </p:blipFill>
        <p:spPr>
          <a:xfrm>
            <a:off x="4343400" y="762000"/>
            <a:ext cx="4648200" cy="289473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334000" y="457200"/>
            <a:ext cx="23622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Техники анимации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9200" y="68580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Потенциал воздействия мультипликации или анимации 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371600"/>
            <a:ext cx="76962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Мультипликация, или анимация, — это вид современного искусства, который обладает чрезвычайно высоким потенциалом познавательного, художественно-эстетического, нравственно-эмоционального воздействия на детей старшего дошкольного возраста, а также широкими образовательно-воспитательными возможностями.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Анимация — технология, позволяющая при помощи неодушевленных неподвижных объектов создавать иллюзию движения;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наиболее популярная форма — мультипликация, представляющая собой серию рисованных изображений. Мультипликация представляет собой сложный процесс, построенный на объединении нескольких видов искусств, является сложным процессом воздействия на личность ребенка, с особой силой воздействует на его воображение.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При грамотном педагогическом подходе, интерес ребенка к мультфильмам, стремление к созданию собственного мультипликационного продукта можно использовать в качестве средства развития познавательной, творческой, речевой активности детей дошкольного возраста.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52400" y="1371600"/>
            <a:ext cx="152400" cy="2286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228600" y="2743200"/>
            <a:ext cx="152400" cy="228600"/>
          </a:xfrm>
          <a:prstGeom prst="triangl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28600" y="4648200"/>
            <a:ext cx="228600" cy="228600"/>
          </a:xfrm>
          <a:prstGeom prst="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4600" y="381000"/>
            <a:ext cx="33586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Создание мультфильмов</a:t>
            </a:r>
            <a:endParaRPr lang="ru-RU" sz="2000" dirty="0">
              <a:ln w="1270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685801"/>
            <a:ext cx="7620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Мультфильмы с ранних лет становятся для ребенка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дверью в мир культуры, ценностей и смыслов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художественных образов, символов, к сожалению, сейчас уже все больше отодвигая на второй план литературу, а часто и игру.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Участие в создании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мультфильма, включение результатов его деятельности в общий контекст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повышают самооценку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ребенка, его значимость, вызывает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ощущение сопричастности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 чему-то важному, интересному.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Герои мультфильмов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даже отрицательные, сохраняют детские черты и потому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не могут вызывать полного негатива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 Даже наоборот - этим героям сочувствуют, и тем самым снимается агрессия. Мультфильм, как правило, заканчивается позитивно.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Очень важно, что здесь детям не говорят, что нужно делать и как, а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пробуждают их собственную активность и фантазию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 Задача педагога - умело направить идеи ребенка в русло создания позитивного совместного продукта.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При этом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важен принцип спонтанности и ценности творческого процесса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чтобы и детям и взрослым было интересно и радостно. Здесь нет ничего неправильного, главенствует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принцип безусловного принятия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всего, что исходит от ребенка. 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 групповой работе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преодолевается эгоцентризм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развиваются навыки эффективного взаимодействия. </a:t>
            </a:r>
            <a:endParaRPr lang="ru-RU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9600" y="228600"/>
            <a:ext cx="64770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В соответствии с Федеральным государственным образовательным стандартом дошкольного образования, который предписывает развитие дошкольника в пяти образовательных областях, данная деятельность позволяет решать задачи: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="" xmlns:p14="http://schemas.microsoft.com/office/powerpoint/2010/main" val="3769082453"/>
              </p:ext>
            </p:extLst>
          </p:nvPr>
        </p:nvGraphicFramePr>
        <p:xfrm>
          <a:off x="152400" y="1676400"/>
          <a:ext cx="89916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304800"/>
            <a:ext cx="5791200" cy="40011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ru-RU" sz="2000" b="1" dirty="0" err="1" smtClean="0">
                <a:ln w="127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Мульттерапия</a:t>
            </a:r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  - метод  </a:t>
            </a:r>
            <a:r>
              <a:rPr lang="ru-RU" sz="2000" b="1" dirty="0" err="1" smtClean="0">
                <a:ln w="127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арт</a:t>
            </a:r>
            <a:r>
              <a:rPr lang="ru-RU" sz="2000" b="1" dirty="0" smtClean="0">
                <a:ln w="12700">
                  <a:noFill/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 -терапии</a:t>
            </a:r>
            <a:endParaRPr lang="ru-RU" sz="2000" dirty="0">
              <a:ln w="12700">
                <a:noFill/>
                <a:prstDash val="solid"/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762000"/>
            <a:ext cx="7696200" cy="535531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1.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Создание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мультфильма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2. </a:t>
            </a: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Просмотр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анализ мультфильма и закрепление полученного опыта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     через практику (упражнение, игру, задание)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Привлекательность для детей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Наличие </a:t>
            </a:r>
            <a:r>
              <a:rPr lang="ru-RU" b="1" i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ярких и запоминающихся образов</a:t>
            </a:r>
            <a:endParaRPr lang="ru-RU" b="1" i="1" dirty="0" smtClean="0">
              <a:ln w="12700">
                <a:noFill/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Динамика, </a:t>
            </a:r>
            <a:r>
              <a:rPr lang="ru-RU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частая смена образов и сюжетов</a:t>
            </a:r>
            <a:endParaRPr lang="ru-RU" b="1" i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Переплетение реальности и волшебства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Потому что там всё «понарошку», а им-то </a:t>
            </a:r>
            <a:r>
              <a:rPr lang="ru-RU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нравится играть</a:t>
            </a:r>
            <a:endParaRPr lang="ru-RU" b="1" i="1" dirty="0" smtClean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Наличие </a:t>
            </a:r>
            <a:r>
              <a:rPr lang="ru-RU" b="1" i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противостояния добра и зла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Одушевлённость предметов, которые в реальном мире являются неодушевленными</a:t>
            </a:r>
          </a:p>
          <a:p>
            <a:endParaRPr lang="ru-RU" b="1" dirty="0" smtClean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Видео-продукт – это часть нашей жизни. Мы смотрим кино, мультфильмы, рекламу, новости, ведем или подписываемся на каналы на </a:t>
            </a:r>
            <a:r>
              <a:rPr lang="en-US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Youtube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ведем или покупаем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вебинары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, видео-курсы, создаем семейные клипы из фотографий с отпуска.</a:t>
            </a:r>
          </a:p>
          <a:p>
            <a:pPr>
              <a:buFont typeface="Wingdings" pitchFamily="2" charset="2"/>
              <a:buChar char="q"/>
            </a:pPr>
            <a:r>
              <a:rPr lang="ru-RU" b="1" dirty="0" smtClean="0">
                <a:ln w="12700">
                  <a:noFill/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 Antiqua" pitchFamily="18" charset="0"/>
              </a:rPr>
              <a:t>Не только создавать свое волшебство – оживление, но и анализировать цели и задачи видео-продуктов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838200"/>
            <a:ext cx="6858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«Мультстудия в детском саду».</a:t>
            </a:r>
            <a:endParaRPr lang="ru-RU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Тип проекта: долгосрочный, групповой, совместный детско-родительский, творческий, практико-ориентировочный с вариативным результатом.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Участники проекта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Воспитанники  подготовительной группы№2 (компенсирующей направленности) </a:t>
            </a:r>
          </a:p>
          <a:p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Воспитатетели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, учитель –логопед, заместитель по УВР ,дети, родители воспитанников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Цель: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раскрыть секреты создания мультфильмов. Создать мультфильм своими руками.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Гипотеза: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мы предположили, что если мы раскроем секреты создания мультфильмов, то сможем сами создать свой мультфильм.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304800"/>
            <a:ext cx="5334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Проект для старшего дошкольного возраста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400" y="304800"/>
            <a:ext cx="6172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Предполагаемый результат: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Создание мультфильма в технике пластилиновая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анимация;перекладка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Создание творческой выставки рисунков «Мой любимый герой мультфильма» (совместно с родителями);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Совершенствования навыка общения;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Развитие творческого потенциала. </a:t>
            </a:r>
          </a:p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Предварительная работа: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познакомить с мультипликацией и историей её возникновения;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познакомить с профессиями людей, которые участвуют в создании мультфильмов (сценарист, режиссёр-мультипликатор, (аниматор), художник, оператор, актёр, композитор, продюсер);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познакомить с различными видами мультипликации: рисованные, пластилиновые, кукольные;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рассказать о правилах пользования аппаратуры и об основных этапах создания мультфильма.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533400"/>
            <a:ext cx="6400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Задачи: 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Образовательные: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Познакомить детей с историей возникновения и развития мультипликации.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Познакомить детей с технологией создания мультипликационных фильмов.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Расширить знания детей о профессиях: сценарист, режиссер, художник-мультипликатор, оператор, звукорежиссер. 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Развивающие: </a:t>
            </a:r>
          </a:p>
          <a:p>
            <a:pPr lvl="1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−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Развивать творческое мышление и воображение.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Формировать художественные навыки и умения.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Формировать навыки связной речи. 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Воспитывающие: </a:t>
            </a:r>
          </a:p>
          <a:p>
            <a:pPr lvl="1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−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Воспитать интерес, внимание и последовательность в процессе создания мультфильма.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Воспитывать эстетическое чувство красоты и гармонии в жизни и искусстве. </a:t>
            </a:r>
          </a:p>
          <a:p>
            <a:pPr lvl="1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Прививать ответственное отношение к своей работе.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4400" y="152400"/>
            <a:ext cx="187147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</a:rPr>
              <a:t>Этапы работы. 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533400"/>
            <a:ext cx="8229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I этап: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Выбор темы.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Постановка цели.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Выдвижение гипотезы исследования.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Поиск материала по мультипликации.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Изучение истории возникновения мультипликации.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Виды мультфильмов.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Изучение процесса создания мультфильма.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Разработка алгоритма работы над мультфильмом.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Подготовка необходимых для реализации проекта материалов и оборудования.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505200"/>
            <a:ext cx="7239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II этап: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Создание творческой группы родителей, заинтересованных данной темой.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Погружение в произведение.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</a:rPr>
              <a:t>Раскадровка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Разработка и создание персонажей и декораций.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Оживление персонажей. 	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Обыгрывание сюжета.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Съемка мультфильма.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Монтаж отснятого материала на компьютере.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− Озвучивание (распределение ролей).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538</TotalTime>
  <Words>1882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</dc:creator>
  <cp:lastModifiedBy>ком</cp:lastModifiedBy>
  <cp:revision>64</cp:revision>
  <dcterms:created xsi:type="dcterms:W3CDTF">2019-12-31T12:40:49Z</dcterms:created>
  <dcterms:modified xsi:type="dcterms:W3CDTF">2020-01-07T02:50:51Z</dcterms:modified>
</cp:coreProperties>
</file>