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08" r:id="rId2"/>
    <p:sldId id="260" r:id="rId3"/>
    <p:sldId id="261" r:id="rId4"/>
    <p:sldId id="273" r:id="rId5"/>
    <p:sldId id="278" r:id="rId6"/>
    <p:sldId id="277" r:id="rId7"/>
    <p:sldId id="281" r:id="rId8"/>
    <p:sldId id="280" r:id="rId9"/>
    <p:sldId id="279" r:id="rId10"/>
    <p:sldId id="282" r:id="rId11"/>
    <p:sldId id="265" r:id="rId12"/>
    <p:sldId id="294" r:id="rId13"/>
    <p:sldId id="274" r:id="rId14"/>
    <p:sldId id="263" r:id="rId15"/>
    <p:sldId id="286" r:id="rId16"/>
    <p:sldId id="287" r:id="rId17"/>
    <p:sldId id="288" r:id="rId18"/>
    <p:sldId id="297" r:id="rId19"/>
    <p:sldId id="307" r:id="rId20"/>
    <p:sldId id="269" r:id="rId21"/>
    <p:sldId id="298" r:id="rId22"/>
    <p:sldId id="299" r:id="rId23"/>
    <p:sldId id="302" r:id="rId24"/>
    <p:sldId id="305" r:id="rId25"/>
    <p:sldId id="304" r:id="rId26"/>
    <p:sldId id="306" r:id="rId27"/>
    <p:sldId id="303" r:id="rId28"/>
    <p:sldId id="301" r:id="rId29"/>
    <p:sldId id="300" r:id="rId30"/>
    <p:sldId id="262" r:id="rId31"/>
    <p:sldId id="292" r:id="rId32"/>
    <p:sldId id="284" r:id="rId33"/>
    <p:sldId id="272" r:id="rId34"/>
    <p:sldId id="296" r:id="rId35"/>
    <p:sldId id="295" r:id="rId36"/>
    <p:sldId id="258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848"/>
    <a:srgbClr val="00246C"/>
    <a:srgbClr val="001642"/>
    <a:srgbClr val="000F2E"/>
    <a:srgbClr val="0033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483" autoAdjust="0"/>
  </p:normalViewPr>
  <p:slideViewPr>
    <p:cSldViewPr snapToGrid="0">
      <p:cViewPr varScale="1">
        <p:scale>
          <a:sx n="65" d="100"/>
          <a:sy n="65" d="100"/>
        </p:scale>
        <p:origin x="9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B7C07-538F-4797-9638-738EA5DA612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83FCB-98C5-46E9-9424-78973857BE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070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    Методические рекомендации по организации самостоятельной внеаудиторной работы студентов к учебно - методическому комплексу ПМ03 Организация занятий по основным     общеобразовательным программам  дошкольного образования</a:t>
            </a:r>
            <a:r>
              <a:rPr lang="ru-RU" baseline="0" dirty="0" smtClean="0"/>
              <a:t> по теме: </a:t>
            </a:r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«Моделирование технологической карты  НОД по развитию речи и ознакомлению с окружающим детей дошкольного возраста» </a:t>
            </a:r>
            <a:r>
              <a:rPr lang="ru-RU" sz="1200" b="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н</a:t>
            </a:r>
            <a:r>
              <a:rPr lang="ru-RU" sz="12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 примере открытого регионального чемпионата  «Молодые профессионалы» (WorldSkills Russia).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Данные методические рекомендации помогут преподавателям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обучению, что соответствует требованиям ФГОС нового поколения.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sz="9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i="1" dirty="0" smtClean="0">
              <a:solidFill>
                <a:srgbClr val="000F2E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0033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экскурсии в соответствии с методическими требованиями;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структурные компоненты экскурсии;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различные виды деятельности в ходе экскурсии;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планировать и корректировать образовательные задачи (исходя из возрастных и индивидуальных особенностей детей);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ИКТ-технологиями;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цели и задачи обучения, воспитания и развития личности в ходе проведения экскурсии.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9082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ctr"/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самостоятельной работы </a:t>
            </a:r>
          </a:p>
          <a:p>
            <a:pPr lvl="0" algn="ctr"/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 по теме: «Моделирование технологической карты  НОД» </a:t>
            </a:r>
          </a:p>
          <a:p>
            <a:pPr lvl="0" algn="just" fontAlgn="base"/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готовность студентов </a:t>
            </a: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оформлять технологическую карту (на бумажном носителе), включая цель и задачи занятия, соответствующие возрастной группе;  </a:t>
            </a:r>
          </a:p>
          <a:p>
            <a:pPr lvl="0" algn="just" fontAlgn="base"/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готовность к выразительному чтению литературного произведения и проведению дидактической игры с использованием ИКТ;   </a:t>
            </a:r>
          </a:p>
          <a:p>
            <a:pPr marL="342900" lvl="0" indent="-342900" algn="just" fontAlgn="base">
              <a:buFontTx/>
              <a:buChar char="-"/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к демонстрации фрагмента занятия с детьми старшего дошкольного возраста в соответствующей возрастной группе; </a:t>
            </a:r>
          </a:p>
          <a:p>
            <a:pPr marL="342900" lvl="0" indent="-342900" algn="just" fontAlgn="base">
              <a:buFontTx/>
              <a:buChar char="-"/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запустить конструкцию при помощи ПО LEGO Education WeD; </a:t>
            </a:r>
          </a:p>
          <a:p>
            <a:pPr marL="342900" lvl="0" indent="-342900" algn="just" fontAlgn="base">
              <a:buFontTx/>
              <a:buChar char="-"/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эксперимента в ходе интегрированного занятия;  </a:t>
            </a:r>
            <a:endParaRPr lang="ru-RU" sz="12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способность коммуницировать с разными субъектами образовательного процесса</a:t>
            </a:r>
            <a:r>
              <a:rPr 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1200" i="1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110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способность студентов применять продуктивный педагогический опыт и инновационные подходы к организации образовательного процесса;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способность осуществлять анализ условий, процессов и результатов образовательного процесса для обеспечения качества образования, соответствующего ФГОС;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способность применять современные методики и технологии организации и реализации образовательного процесса на различных образовательных ступенях в различных образовательных учреждениях;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готовность к разработке и реализации методических моделей, методик, технологий и приемов обучения, к анализу результатов процесса;</a:t>
            </a:r>
          </a:p>
          <a:p>
            <a:pPr marL="215900" marR="27305" indent="209550" algn="just">
              <a:lnSpc>
                <a:spcPct val="105000"/>
              </a:lnSpc>
              <a:spcAft>
                <a:spcPts val="1805"/>
              </a:spcAft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— способность прогнозировать, проектировать, моделировать.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6377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задания </a:t>
            </a:r>
          </a:p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11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(общие указания)</a:t>
            </a:r>
            <a:r>
              <a:rPr lang="ru-RU" sz="1100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работа с календарно-тематическим планированием (педагогическая практика) или рабочей программой дисциплины (научно педагогическая практика) с целью определения темы занятия, его места в изучаемом разделе, типа (педагогическая практика) или формы (научно-педагогическая практика);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определение целей обучения, воспитания и развития (педагогическая практика) учащихся или целей образования, связанных с результатами образования и формируемыми компетенциями </a:t>
            </a: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(научно-педагогическая практика);</a:t>
            </a:r>
          </a:p>
          <a:p>
            <a:pPr marR="27305" lvl="0" algn="just" fontAlgn="base">
              <a:lnSpc>
                <a:spcPct val="107000"/>
              </a:lnSpc>
              <a:spcAft>
                <a:spcPts val="1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планирование и конкретизация задач учебного занятия;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выбор оптимального содержания учебного материала занятия;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4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дидактическая обработка выбранного содержания учебного материала, т. е. определение того, какой учебный материал, в каком объеме, в каком виде будет использоваться на занятии;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выявление внутрипредметных и межпредметных связей учебного материала занятия;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подбор дидактических средств занятия (схемы, таблицы, карточки, рисунки, кино- и аудиофрагменты и т. п.);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определение структуры занятия в соответствии с его типом, формой и дидактической целью;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формулирование дидактической задачи каждого этапа занятия (педагогическая практика);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уточнение условий и показателей результативности деятельности (педагогическая и научно-педагогическая практика);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разработка технологической карты занятия;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оформление плана-конспекта занятия.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189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14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задания№ 1 по теме </a:t>
            </a:r>
          </a:p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12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и проведение интегрированного занятия по речевому развитию (выразительное чтение) с подгруппой детей с включением дидактической</a:t>
            </a:r>
            <a:r>
              <a:rPr lang="ru-RU" sz="1200" i="1" baseline="0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игры на ИКТ оборудовании»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Рассмотреть книгу.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2.Прочитать ее с целью ознакомления с содержанием литературного произведения.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Провести анализ литературного произведения.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Определиться с выбором чтения отрывка литературного произведения, либо чтения всего произведения.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Отработать выразительное чтение литературного произведения. 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Определить цель, задачи и ожидаемые результаты для интегрированного занятия по речевому развитию с включением дидактической игры с использованием ИКТ оборудования.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0955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 Разработать беседу с детьми (волонтерами) по содержанию литературного произведения.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10. Продумать методы и приемы, направленные на решение цели и задач интегрированного занятия.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11. Подобрать ИКТ оборудование в соответствии с возрастом детей и содержанием литературного произведения.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12. Разработать дидактическую игру с использованием ИКТ оборудования в соответствии с содержанием литературного произведения, целями и задачами.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13. Продумать и смоделировать развивающее, образовательное пространство для проведения интегрированного занятия по речевому развитию с включением дидактической игры с использованием ИКТ оборудования.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14. Соблюдать правила техники безопасности и санитарные нормы.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15. Предоставить экспертной комиссии технологическую карту интегрированного занятия по речевому развитию с включением дидактической игры с использованием ИКТ оборудования перед демонстрацией задания.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8956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14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задания№ 2 по теме </a:t>
            </a:r>
          </a:p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12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и проведение интегрированного занятия по познавательному развитию (виртуальная экскурсия в мобильном куполе) и робототехнике»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Определить цель и задачи интегрированного занятия по познавательному развитию (виртуальная экскурсия в мобильном куполе) и робототехнике.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Разработать единую сюжетную линию интегрированного занятия.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Разработать и оформить технологическую карту интегрированного занятия.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Подобрать и подготовить мультимедийный контент, материалы и оборудование для экскурсии.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Создать подвижную конструкцию при помощи LEGO Education WeDo 9580 и 9585; LEGO Education WeDo 2.0.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Подготовить постройку к программированию и экспериментированию.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Проверить работу оборудования (в планетарии и ИКТ оборудования).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8.Предоставить преподавателю технологическую карту интегрированного занятия перед демонстрацией задания.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4050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оформления титульного листа технологической карты НОД по развитию речи </a:t>
            </a:r>
          </a:p>
          <a:p>
            <a:pPr marL="0" marR="0" lvl="0" indent="0" algn="just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1848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Технологическая карта НОД – беседа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48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(старшая группа) – необходимо указать основной вид занятия по развитию речи (рассказывание по картине, чтение, пересказ и т.п.).</a:t>
            </a:r>
          </a:p>
          <a:p>
            <a:pPr algn="just"/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48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Определяя задачи НОД, воспитатель может использовать клише для формулировки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1848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образовательных задач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48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ознакомить с...;  познакомить с особенно­стями...;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у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чить...;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бобщить представления по теме... 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акрепить...;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ормировать понятие... 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беспечить понимание (ус­воение) воспитанниками...;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одвести воспитанников к пониманию... ;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беспечить повторение (закрепление) воспитанни­ками основных понятий... 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бобщить и систематизи­ровать материал по теме... 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одготовить детей к ус­воению новой темы... 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формировать (продол­жить формирование, за­крепить) умения...;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ать представление о... 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знакомить детей с... 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асширить (углубить) представление о... 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ать понятие о...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1848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sz="1200" b="0" i="0" dirty="0" smtClean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формулировки 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азвивающих</a:t>
            </a:r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задач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 (</a:t>
            </a:r>
            <a:r>
              <a:rPr lang="ru-RU" sz="1200" kern="120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отработать умение приме­нять… 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азвивать умения передавать чувства;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азвивать логическое мышле­ние;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азвивать умение выделять главное;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азвивать умение сравнивать; развивать умение делать выво­ды;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азвивать мыслительные дей­ствия по аналогии;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азвивать умение излагать мысли;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азвивать эмоции;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азвивать познавательный интерес (активность);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тимулировать проявления любознательности;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азвивать память.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; 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азвивать самостоятельность (мышления).;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пособствовать развитию по­ложительных эмоций путем... 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азвивать воображение. 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азвивать эмоциональное от­ношение к...);  для формулировки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воспитательных задач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(воспитывать чув­ства;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оспитывать эсте­тическое воспри­ятие (точность и аккуратность);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беспечивать нравственное вос­питание (патрио­тизм, коллекти­визм, гуманизм, гордость за...);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одействовать трудовому воспи­танию;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оспитывать само­стоятельность через организацию... 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оспитывать ду­ховную культуру (потребности, ин­тересы, взаимоот­ношения);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оспитывать куль­туру поведения;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оспитывать эко­логическую куль­туру).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4739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      Деятельность воспитателя в водной части НОД может включать:</a:t>
            </a:r>
            <a:r>
              <a:rPr lang="ru-RU" baseline="0" dirty="0" smtClean="0"/>
              <a:t> </a:t>
            </a:r>
            <a:r>
              <a:rPr lang="ru-RU" sz="120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ереключение внимание детей на предстоящую</a:t>
            </a:r>
            <a:r>
              <a:rPr lang="ru-RU" sz="120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деятельность, стимуляция интереса к ней, либо просто сконцентрировать внимание детей любым способом, например. Упражнение на внимание, эмоционально- психологический настрой.</a:t>
            </a:r>
            <a:endPara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82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4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самостоятельной работы развитие профессионально- педагогических компетенций: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демонстрация умения разрабатывать и проводить фрагмент занятия по речевому развитию (выразительное чтение) с подгруппой детей с включением дидактической игры на ИКТ оборудовании; </a:t>
            </a:r>
          </a:p>
          <a:p>
            <a:pPr marL="0" marR="27305" indent="0" algn="just">
              <a:lnSpc>
                <a:spcPct val="105000"/>
              </a:lnSpc>
              <a:spcAft>
                <a:spcPts val="25"/>
              </a:spcAft>
              <a:buFontTx/>
              <a:buNone/>
            </a:pPr>
            <a:r>
              <a:rPr lang="ru-RU" sz="12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демонстрация умения разрабатывать интегрированное занятие по познавательному развитию (виртуальная экскурсия в мобильном куполе) и робототехнике. </a:t>
            </a:r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0" marR="27305" indent="0" algn="just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5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Технологическая карта  НОД </a:t>
            </a:r>
            <a:r>
              <a:rPr lang="ru-RU" sz="14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12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документ, раскрывающий сущность содержания и организации процесса обучения в ДОО.</a:t>
            </a:r>
          </a:p>
          <a:p>
            <a:pPr marL="0" marR="27305" indent="0" algn="just">
              <a:lnSpc>
                <a:spcPct val="105000"/>
              </a:lnSpc>
              <a:spcAft>
                <a:spcPts val="25"/>
              </a:spcAft>
              <a:buFontTx/>
              <a:buNone/>
            </a:pPr>
            <a:endParaRPr lang="ru-RU" sz="1200" b="1" i="1" dirty="0" smtClean="0">
              <a:solidFill>
                <a:srgbClr val="000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1917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Критерии оценки результатов</a:t>
            </a:r>
            <a:r>
              <a:rPr lang="ru-RU" sz="1200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 студентов</a:t>
            </a:r>
            <a:r>
              <a:rPr lang="ru-RU" sz="12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1.</a:t>
            </a:r>
            <a:r>
              <a:rPr lang="ru-RU" sz="1200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Оценка соответствия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структуры занятия его цели и типу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структура занятия соответствует его цели и типу;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частичное соответствие структуры занятия его цели и типу: необоснованное включение или исключение одного обязательного этапа занятия соответствующего типа;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частичное соответствие структуры занятия его цели и типу: необоснованное включение или исключение двух обязательных этапов занятия соответствующего типа;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частичное соответствие структуры занятия его цели и типу: необоснованное включение или исключение трех обязательных этапов занятия соответствующего типа.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i="1" dirty="0" smtClean="0">
              <a:solidFill>
                <a:srgbClr val="000A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804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2.Оценка целеполагания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цели занятия и задачи этапов, предполагающие обучение и развитие (освоение обучающимися предметных способов деятельности, способов учебной или мыслительной деятельности, в которых эти знания и навыки используются как средство на основе необходимого учебного материала), обоснованы и четко сформулированы;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цели занятия и задачи этапов, предполагающие обучение и развитие, сформулированы четко;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четко сформулированы обучающие цели и задачи при отсутствии развивающих;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неопределенность, аморфность целей и задач (несоответствие целей и задач теме занятия; постановка целей и задач не осуществлена).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8717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3. Оценка выделения и обоснования единиц содержания образования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единицы содержания образования выделены и обоснованы;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единицы содержания образования только выделены;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единицы содержания образования и учебный материал не различаются;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единицы содержания образования не выделены (примитивизм, фрагментарность, нарушение логики в изложении учебного материала).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5218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Оценка использования форм организации обучения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формы организации обучения используются на основе данных психолого-педагогической диагностики целесообразно и обоснованно;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формы организации обучения используются с учетом данных либо педагогической, либо психологической диагностики;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формы организации обучения используются без учета данных и психолого-педагогической диагностики;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полное несоответствие форм организации обучения целям обучения и составу класса (группы).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2668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Оценка использования методов обучения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использование репродуктивных и продуктивных методов обучения обосновано, соответствует целям занятия и особенностям изучаемой единицы содержания;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использование репродуктивных и продуктивных методов обучения соответствует целям занятия и особенностям изучаемой единицы содержания;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использование репродуктивных или продуктивных методов обучения не соответствует целям занятия и особенностям изучаемой единицы содержания;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используется случайный набор методов обучения.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1748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Оценка межэтапных связей занятия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наличие и обоснованность внешней и внутренней логики при переходе к каждому следующему этапу занятия;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наличие внутренней и внешней логики или только внутренней логики между этапами занятия;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наличие только внешней логики между этапами занятия;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полное отсутствие внутренней и внешней логики между этапами занятия.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1904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spcAft>
                <a:spcPts val="0"/>
              </a:spcAft>
              <a:tabLst>
                <a:tab pos="457200" algn="l"/>
              </a:tabLst>
            </a:pPr>
            <a:r>
              <a:rPr lang="ru-RU" b="1" baseline="0" dirty="0" smtClean="0"/>
              <a:t>                      Источники </a:t>
            </a:r>
          </a:p>
          <a:p>
            <a:pPr marL="342900" lvl="0" indent="-342900" algn="just">
              <a:spcAft>
                <a:spcPts val="0"/>
              </a:spcAft>
              <a:tabLst>
                <a:tab pos="457200" algn="l"/>
              </a:tabLst>
            </a:pPr>
            <a:r>
              <a:rPr lang="ru-RU" sz="1200" b="1" i="1" baseline="0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  <a:r>
              <a:rPr lang="ru-RU" sz="12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Белая К.Ю. Методическая работа в ДОУ: Анализ, планирование, формирование и методы. </a:t>
            </a:r>
            <a:r>
              <a:rPr lang="ru-RU" sz="1200" b="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М.: ТЦ. Сфера. 2005. - 96с.</a:t>
            </a:r>
            <a:r>
              <a:rPr lang="ru-RU" sz="1200" b="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pPr marL="342900" lvl="0" indent="-342900" algn="just">
              <a:spcAft>
                <a:spcPts val="0"/>
              </a:spcAft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Бережнова О. В., Тимофеева Л.Л. Проектирование образовательной деятельности в детском саду: современные подходы. </a:t>
            </a:r>
            <a:r>
              <a:rPr lang="ru-RU" sz="12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М.: Цветной мир, 2013</a:t>
            </a:r>
          </a:p>
          <a:p>
            <a:pPr marL="342900" lvl="0" indent="-342900" algn="just">
              <a:spcAft>
                <a:spcPts val="0"/>
              </a:spcAft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Коджаспирова, Г.М. Словарь по педагогике </a:t>
            </a:r>
            <a:r>
              <a:rPr lang="ru-RU" sz="12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  Г.М.Коджаспирова, А.Ю. Коджаспирова. – Москва: ИКЦ «МарТ»; Ростов н/Д: Издательский центр «МарТ», 2005. – 448 с.,</a:t>
            </a:r>
            <a:endParaRPr lang="ru-RU" sz="1200" i="1" dirty="0" smtClean="0">
              <a:solidFill>
                <a:srgbClr val="00184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001848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Микляева, Я. Планирование в современном ДОУ : метод, пособие / Н. Микляева. — </a:t>
            </a:r>
            <a:r>
              <a:rPr lang="ru-RU" sz="1200" i="1" dirty="0" smtClean="0">
                <a:solidFill>
                  <a:srgbClr val="001848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ТЦ Сфера, 2013 (Приложение к журналу «Управление ДОУ»).</a:t>
            </a:r>
            <a:endParaRPr lang="ru-RU" sz="1200" i="1" dirty="0" smtClean="0">
              <a:solidFill>
                <a:srgbClr val="00184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12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Тишков, К.Н. Роль и методы самостоятельной работы студента в современных условиях [Электронный ресурс] / К.Н. Тишков, О.С. Кошелев, И.Н. Мерзляков. – </a:t>
            </a:r>
            <a:r>
              <a:rPr lang="ru-RU" sz="12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Режим доступа: http://www.nntu. scinov.ru./RUS/NEWS/arhiv_n2.html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12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Черная,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sz="12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</a:t>
            </a:r>
            <a:r>
              <a:rPr lang="ru-RU" sz="1200" i="1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</a:t>
            </a:r>
            <a:endParaRPr lang="ru-RU" dirty="0" smtClean="0">
              <a:solidFill>
                <a:srgbClr val="001848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809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      </a:t>
            </a:r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Вариант задания</a:t>
            </a:r>
          </a:p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разработка интегрированного занятия по речевому развитию (выразительное чтение) с включением дидактической игры на ИКТ оборудовании;</a:t>
            </a:r>
          </a:p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разработка интегрированного занятия по познавательному развитию (виртуальная экскурсия в мобильном куполе) и робототехнике с учётом:</a:t>
            </a:r>
          </a:p>
          <a:p>
            <a:pPr marR="27305" lvl="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а) возраста детей;</a:t>
            </a:r>
          </a:p>
          <a:p>
            <a:pPr marR="27305" lvl="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б) темы календарного планирования.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828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    </a:t>
            </a:r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интегрированного занятия по речевому развитию (выразительное чтение) с включением</a:t>
            </a:r>
            <a:r>
              <a:rPr lang="ru-RU" sz="1200" b="1" i="1" baseline="0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дидактической игры на ИКТ оборудовании</a:t>
            </a:r>
            <a:endParaRPr lang="ru-RU" sz="1200" i="1" dirty="0" smtClean="0">
              <a:solidFill>
                <a:srgbClr val="000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Студент должен знать и понимать: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литературные произведения для детей дошкольного возраста по образовательной программе «От рождения до школы»; 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эмоциональной и образной выразительности (основной тон, интонации); 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расстановку логических ударений, пауз;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работы с детьми дошкольного возраста, обеспечивающие полноценное восприятие литературного произведения;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 литературного анализа художественного текста: передать основной замысел автора, характер действующих лиц, их взаимоотношения, мотивы поступков;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показа иллюстраций;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686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работы с книжной иллюстрацией с детьми дошкольного возраста.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разработки и проведения занятий с подгруппой детей;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 занятия, методы и приемы организации деятельности детей на занятии, виды детской деятельности;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образовательных областей по разным возрастным группам;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виды развивающих (дидактических) материалов;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 	средства 	обучения 	(интерактивная 	доска, интерактивный стол); 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психических и познавательных процессов учебнопознавательной деятельности детей дошкольного возраста; 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технику безопасности и правила СанПин;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 дидактической игры;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интеграцию занятия по речевому развитию с дидактической игрой.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981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Студент должен уметь: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формулировать цель, задачи и ожидаемые результаты интегрированного занятия по речевому развитию с дидактической игрой для подгруппы детей;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вид интеграции;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разрабатывать технологическую карту занятия;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методы и приемы организации деятельности детей на интегрированном занятии с использованием ИКТ оборудования; 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использовать развивающие (дидактические) материалы или компьютерные программы.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исполнять литературный текст, используя все средства выразительности художественного чтения так, чтобы дети поняли основное содержание, идею и эмоционально пережили прослушанное (прочувствовали его);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осуществлять выбор методики представления выразительного чтения; 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различные виды упражнений, направленных на усвоение норм литературного произношения;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568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	упражнения, 	направленные на </a:t>
            </a:r>
            <a:r>
              <a:rPr lang="ru-RU" sz="1200" i="1" baseline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различных  характеристик голоса и дыхания;  </a:t>
            </a:r>
          </a:p>
          <a:p>
            <a:pPr algn="just"/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применять динамические паузы; </a:t>
            </a:r>
          </a:p>
          <a:p>
            <a:pPr algn="just"/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применять различные виды артикуляционной гимнастики;  </a:t>
            </a:r>
          </a:p>
          <a:p>
            <a:pPr algn="just"/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анализировать художественные тексты разных родов и жанров; </a:t>
            </a:r>
          </a:p>
          <a:p>
            <a:pPr algn="just"/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обоснованно делать выбор произведения в соответствии с разработанными критериями (художественный уровень, воспитательное значение, возраст детей, время года, выбор методов работы с книгой); </a:t>
            </a:r>
          </a:p>
          <a:p>
            <a:pPr algn="just"/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определять программное содержание: литературную и воспитательную задачи; </a:t>
            </a:r>
          </a:p>
          <a:p>
            <a:pPr algn="just"/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логично и последовательно предлагать детям рассмотреть иллюстрации к книге в соответствии: с целями, задачами; возрастными особенностями детей; с особенностями литературного произведения (жанра, объема, качества иллюстрации).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454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Разработка интегрированного занятия по познавательному развитию (виртуальная экскурсия в мобильном куполе) и робототехнике</a:t>
            </a:r>
            <a:r>
              <a:rPr lang="ru-RU" sz="12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200" i="1" dirty="0" smtClean="0">
              <a:solidFill>
                <a:srgbClr val="000F2E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Специалист должен знать и понимать: </a:t>
            </a:r>
            <a:endParaRPr lang="ru-RU" sz="1200" b="1" i="1" dirty="0" smtClean="0">
              <a:solidFill>
                <a:srgbClr val="002060"/>
              </a:solidFill>
            </a:endParaRP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конструирования;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	занятия 	по 	конструированию 	с использованием конструктора LegoEducationWedодля детей дошкольного возраста;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терминологию LegoEducationWedо;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 детей дошкольного возраста;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	конструирования 	и 	разработку 	(инструкции)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LegoEducationWedо;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 организации проблемного обучения и экспериментирования с детьми дошкольного возраста;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технику безопасности и правила СанПин;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данной формы работы в образовательной деятельности;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1429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и гигиенические требования к проведению экскурсий;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компоненты экскурсии;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 детей дошкольного возраста;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экскурсии в разных возрастных группах;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экскурсии в развитии детей дошкольного возраста.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Специалист должен уметь: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формулировать цели и задачи занятия по конструированию с использованием конструктора LegoEducationWedо;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методы и приемы работы с конструктором Lego Education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Wedо на занятиях с детьми дошкольного возраста;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специальной терминологий;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1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распределять обязанности по созданию конструкции между детьми и взрослым;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2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 fontAlgn="base">
              <a:buFont typeface="Arial" panose="020B0604020202020204" pitchFamily="34" charset="0"/>
              <a:buNone/>
            </a:pPr>
            <a:endParaRPr lang="ru-RU" sz="12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631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DC49-7451-474D-B8E0-740EFE2003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476DE-BD1A-4A90-95A2-7F5320E4C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260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DC49-7451-474D-B8E0-740EFE2003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476DE-BD1A-4A90-95A2-7F5320E4C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545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DC49-7451-474D-B8E0-740EFE2003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476DE-BD1A-4A90-95A2-7F5320E4C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542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DC49-7451-474D-B8E0-740EFE2003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476DE-BD1A-4A90-95A2-7F5320E4C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271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DC49-7451-474D-B8E0-740EFE2003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476DE-BD1A-4A90-95A2-7F5320E4C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67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DC49-7451-474D-B8E0-740EFE2003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476DE-BD1A-4A90-95A2-7F5320E4C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421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DC49-7451-474D-B8E0-740EFE2003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476DE-BD1A-4A90-95A2-7F5320E4C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318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DC49-7451-474D-B8E0-740EFE2003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476DE-BD1A-4A90-95A2-7F5320E4C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277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DC49-7451-474D-B8E0-740EFE2003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476DE-BD1A-4A90-95A2-7F5320E4C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75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DC49-7451-474D-B8E0-740EFE2003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476DE-BD1A-4A90-95A2-7F5320E4C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03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DC49-7451-474D-B8E0-740EFE2003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476DE-BD1A-4A90-95A2-7F5320E4C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915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4DC49-7451-474D-B8E0-740EFE2003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476DE-BD1A-4A90-95A2-7F5320E4C9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69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6945" y="235527"/>
            <a:ext cx="74682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0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0F2E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0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0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0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0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0F2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3278" y="381777"/>
            <a:ext cx="1347333" cy="7864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510145"/>
            <a:ext cx="12191999" cy="188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 </a:t>
            </a:r>
            <a:r>
              <a:rPr lang="ru-RU" sz="24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24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 - методическому комплексу </a:t>
            </a:r>
            <a:r>
              <a:rPr lang="ru-RU" sz="24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ПМ03 </a:t>
            </a:r>
            <a:r>
              <a:rPr lang="ru-RU" sz="24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занятий по основным     общеобразовательным программам  дошкольного </a:t>
            </a:r>
            <a:r>
              <a:rPr lang="ru-RU" sz="24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образования. </a:t>
            </a:r>
            <a:endParaRPr lang="ru-RU" dirty="0">
              <a:solidFill>
                <a:srgbClr val="000F2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2510" y="5147217"/>
            <a:ext cx="9480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000" b="1" i="1" dirty="0">
                <a:solidFill>
                  <a:srgbClr val="000A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Междисциплинарный курс </a:t>
            </a:r>
            <a:r>
              <a:rPr lang="ru-RU" sz="2000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МДК </a:t>
            </a:r>
            <a:r>
              <a:rPr lang="ru-RU" sz="2000" i="1" dirty="0">
                <a:solidFill>
                  <a:srgbClr val="000A1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0302 Теория и методика развития речи у детей. </a:t>
            </a:r>
            <a:endParaRPr lang="ru-RU" sz="2000" i="1" dirty="0" smtClean="0">
              <a:solidFill>
                <a:srgbClr val="000A1E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algn="just"/>
            <a:r>
              <a:rPr lang="ru-RU" sz="2000" b="1" i="1" dirty="0" smtClean="0">
                <a:solidFill>
                  <a:srgbClr val="000A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sz="2000" i="1" dirty="0">
                <a:solidFill>
                  <a:srgbClr val="000A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</a:t>
            </a:r>
            <a:r>
              <a:rPr lang="ru-RU" sz="2000" i="1" dirty="0" smtClean="0">
                <a:solidFill>
                  <a:srgbClr val="000A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образование.</a:t>
            </a:r>
            <a:endParaRPr lang="ru-RU" sz="2000" i="1" dirty="0">
              <a:solidFill>
                <a:srgbClr val="000A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33055" y="4208752"/>
            <a:ext cx="964276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</a:t>
            </a:r>
            <a:r>
              <a:rPr lang="ru-RU" sz="20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 </a:t>
            </a:r>
            <a:r>
              <a:rPr lang="ru-RU" sz="2000" i="1" dirty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примере открытого регионального чемпионата 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«Молодые профессионалы» (WorldSkills Russia)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3104" y="3533202"/>
            <a:ext cx="2378896" cy="3263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332510" y="3411094"/>
            <a:ext cx="10917382" cy="941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«Моделирование технологической карты  НОД по развитию речи и ознакомлению с окружающим детей дошкольного возраста»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34640" y="5989320"/>
            <a:ext cx="7863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0A1E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000A1E"/>
                </a:solidFill>
                <a:latin typeface="Times New Roman" pitchFamily="18" charset="0"/>
                <a:cs typeface="Times New Roman" pitchFamily="18" charset="0"/>
              </a:rPr>
              <a:t>Гольская Оксана </a:t>
            </a:r>
            <a:r>
              <a:rPr lang="ru-RU" sz="2000" i="1" dirty="0" smtClean="0">
                <a:solidFill>
                  <a:srgbClr val="000A1E"/>
                </a:solidFill>
                <a:latin typeface="Times New Roman" pitchFamily="18" charset="0"/>
                <a:cs typeface="Times New Roman" pitchFamily="18" charset="0"/>
              </a:rPr>
              <a:t>Геннадьевна.</a:t>
            </a:r>
            <a:endParaRPr lang="ru-RU" sz="2000" i="1" dirty="0">
              <a:solidFill>
                <a:srgbClr val="000A1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39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66652" y="666205"/>
            <a:ext cx="108160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экскурсии в соответствии с методическими требованиями;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структурные компоненты экскурсии;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различные виды деятельности в ходе экскурсии;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планировать и корректировать образовательные задачи (исходя из возрастных и индивидуальных особенностей детей);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ИКТ-технологиями; </a:t>
            </a:r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обучения, воспитания и развития личности в ходе проведения экскурсии.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960" y="4066390"/>
            <a:ext cx="2197250" cy="219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31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5911" y="125260"/>
            <a:ext cx="11208774" cy="66147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46628" y="1956041"/>
            <a:ext cx="10638971" cy="464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/>
            <a:endParaRPr lang="ru-RU" sz="2400" i="1" dirty="0" smtClean="0">
              <a:solidFill>
                <a:srgbClr val="00164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/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готовность студентов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оформлять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технологическую карту (на бумажном носителе),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включая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занятия, соответствующие возрастной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группе;  </a:t>
            </a:r>
            <a:endParaRPr lang="ru-RU" sz="2400" i="1" dirty="0">
              <a:solidFill>
                <a:srgbClr val="0016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/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к выразительному чтению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литературного произведения и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проведению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дидактической игры с использованием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ИКТ;   </a:t>
            </a:r>
            <a:endParaRPr lang="ru-RU" sz="2400" i="1" dirty="0">
              <a:solidFill>
                <a:srgbClr val="0016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/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к демонстрации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фрагмента занятия с детьми старшего дошкольного возраста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соответствующей возрастной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группе; </a:t>
            </a:r>
          </a:p>
          <a:p>
            <a:pPr lvl="0" algn="just" fontAlgn="base"/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запустить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конструкцию при помощи ПО LEGO Education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WeD; </a:t>
            </a:r>
            <a:endParaRPr lang="ru-RU" sz="2400" i="1" dirty="0">
              <a:solidFill>
                <a:srgbClr val="0016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/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 в ходе интегрированного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занятия;  </a:t>
            </a:r>
            <a:endParaRPr lang="ru-RU" sz="24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способность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коммуницировать с разными субъектами образовательного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процесса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989557" y="406401"/>
            <a:ext cx="94897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</a:t>
            </a:r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 </a:t>
            </a:r>
          </a:p>
          <a:p>
            <a:pPr lvl="0" algn="ctr"/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 </a:t>
            </a:r>
            <a:r>
              <a:rPr lang="ru-RU" sz="2800" b="1" i="1" dirty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</a:t>
            </a:r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0" algn="ctr"/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«Моделирование технологической карты  НОД» </a:t>
            </a:r>
            <a:endParaRPr lang="ru-RU" sz="2800" b="1" i="1" dirty="0">
              <a:solidFill>
                <a:srgbClr val="000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897" y="853440"/>
            <a:ext cx="1661788" cy="100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53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5911" y="125260"/>
            <a:ext cx="11208774" cy="66147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33714" y="682170"/>
            <a:ext cx="10479315" cy="435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способность студентов применять продуктивный педагогический опыт и инновационные подходы к организации образовательного процесса;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способность осуществлять анализ условий, процессов и результатов образовательного процесса для обеспечения качества образования, соответствующего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ФГОС;</a:t>
            </a:r>
            <a:endParaRPr lang="ru-RU" sz="2400" i="1" dirty="0">
              <a:solidFill>
                <a:srgbClr val="0016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способность применять современные методики и технологии организации и реализации образовательного процесса на различных образовательных ступенях в различных образовательных учреждениях;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готовность к разработке и реализации методических моделей, методик, технологий и приемов обучения, к анализу результатов процесса;</a:t>
            </a:r>
          </a:p>
          <a:p>
            <a:pPr marL="215900" marR="27305" indent="209550" algn="just">
              <a:lnSpc>
                <a:spcPct val="105000"/>
              </a:lnSpc>
              <a:spcAft>
                <a:spcPts val="1805"/>
              </a:spcAft>
            </a:pP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—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способность прогнозировать, проектировать, моделировать.</a:t>
            </a:r>
          </a:p>
        </p:txBody>
      </p:sp>
    </p:spTree>
    <p:extLst>
      <p:ext uri="{BB962C8B-B14F-4D97-AF65-F5344CB8AC3E}">
        <p14:creationId xmlns:p14="http://schemas.microsoft.com/office/powerpoint/2010/main" val="408851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03564" y="137160"/>
            <a:ext cx="11277600" cy="65585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154680" y="609601"/>
            <a:ext cx="67056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Выполнение задания </a:t>
            </a:r>
          </a:p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8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(общие указания)</a:t>
            </a:r>
            <a:r>
              <a:rPr lang="ru-RU" sz="2800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800" dirty="0">
              <a:solidFill>
                <a:srgbClr val="000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1" y="2049444"/>
            <a:ext cx="10695708" cy="462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работа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календарно-тематическим планированием (педагогическая практика) или рабочей программой дисциплины 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(научно педагогическая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практика) с целью определения темы занятия, его места в изучаемом разделе, типа (педагогическая практика) или формы (научно-педагогическая практика);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определение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целей обучения, воспитания и развития (педагогическая практика) учащихся или целей образования, связанных с результатами образования и формируемыми компетенциями 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научно-педагогическая практика);</a:t>
            </a:r>
          </a:p>
          <a:p>
            <a:pPr marR="27305" lvl="0" algn="just" fontAlgn="base">
              <a:lnSpc>
                <a:spcPct val="107000"/>
              </a:lnSpc>
              <a:spcAft>
                <a:spcPts val="1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планирование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конкретизация задач учебного занятия;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выбор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оптимального содержания учебного материала занятия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181717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sz="2400" i="1" dirty="0">
              <a:solidFill>
                <a:srgbClr val="181717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159" y="437596"/>
            <a:ext cx="1234441" cy="121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58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03564" y="96982"/>
            <a:ext cx="11277600" cy="66501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33055" y="235974"/>
            <a:ext cx="10624648" cy="659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181717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дидактическая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обработка выбранного содержания учебного материала, т. е. определение того, какой учебный материал, в каком объеме, в каком виде будет использоваться на занятии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выявление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внутрипредметных и межпредметных связей учебного материала занятия;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подбор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дидактических средств занятия (схемы, таблицы, карточки, рисунки, кино- и аудиофрагменты и т. п.);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определение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структуры занятия в соответствии с его типом, формой и дидактической целью;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формулирование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дидактической задачи каждого этапа занятия (педагогическая практика);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уточнение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условий и показателей результативности деятельности (педагогическая и научно-педагогическая практика);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разработка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технологической карты 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оформление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плана-конспекта занятия.</a:t>
            </a:r>
          </a:p>
        </p:txBody>
      </p:sp>
    </p:spTree>
    <p:extLst>
      <p:ext uri="{BB962C8B-B14F-4D97-AF65-F5344CB8AC3E}">
        <p14:creationId xmlns:p14="http://schemas.microsoft.com/office/powerpoint/2010/main" val="106410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03564" y="83128"/>
            <a:ext cx="11277600" cy="66501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29008" y="180896"/>
            <a:ext cx="9970718" cy="228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задания№ 1 по теме </a:t>
            </a:r>
          </a:p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4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4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</a:t>
            </a:r>
            <a:r>
              <a:rPr lang="ru-RU" sz="24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проведение интегрированного занятия по речевому развитию (выразительное чтение) с подгруппой детей с включением дидактической игры на ИКТ </a:t>
            </a:r>
            <a:r>
              <a:rPr lang="ru-RU" sz="24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оборудовании» </a:t>
            </a:r>
          </a:p>
          <a:p>
            <a:pPr marL="213360" marR="36195" indent="-6350">
              <a:lnSpc>
                <a:spcPct val="105000"/>
              </a:lnSpc>
              <a:spcAft>
                <a:spcPts val="20"/>
              </a:spcAft>
            </a:pPr>
            <a:endParaRPr lang="ru-RU" sz="3200" b="1" dirty="0">
              <a:solidFill>
                <a:srgbClr val="000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2082" y="2304789"/>
            <a:ext cx="10897644" cy="435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Рассмотреть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книгу.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2.Прочитать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ее с целью ознакомления с содержанием литературного произведения.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Провести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литературного произведения.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Определиться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выбором чтения отрывка литературного произведения, либо чтения всего произведения.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Отработать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выразительное чтение литературного произведения. 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Определить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цель, задачи и ожидаемые результаты для интегрированного занятия по речевому развитию с включением дидактической игры с использованием ИКТ оборудования.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endParaRPr lang="ru-RU" sz="2400" i="1" dirty="0">
              <a:solidFill>
                <a:srgbClr val="181717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11" y="388306"/>
            <a:ext cx="1274712" cy="125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96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03564" y="96982"/>
            <a:ext cx="11277600" cy="66501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64504" y="375781"/>
            <a:ext cx="10935222" cy="629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 Разработать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беседу с детьми (волонтерами) по содержанию литературного произведения.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10. Продумать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методы и приемы, направленные на решение цели и задач интегрированного занятия.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11. Подобрать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ИКТ оборудование в соответствии с возрастом детей и содержанием литературного произведения.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12. Разработать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дидактическую игру с использованием ИКТ оборудования в соответствии с содержанием литературного произведения, целями и задачами.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13. Продумать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смоделировать развивающее, образовательное пространство для проведения интегрированного занятия по речевому развитию с включением дидактической игры с использованием ИКТ оборудования.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14. Соблюдать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 техники безопасности и санитарные нормы.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15. Предоставить </a:t>
            </a:r>
            <a:r>
              <a:rPr lang="ru-RU" sz="2400" i="1" dirty="0">
                <a:solidFill>
                  <a:srgbClr val="0016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экспертной комиссии технологическую карту интегрированного занятия по речевому развитию с включением дидактической игры с использованием ИКТ оборудования перед демонстрацией задания.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endParaRPr lang="ru-RU" sz="2400" i="1" dirty="0">
              <a:solidFill>
                <a:srgbClr val="18171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51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03564" y="83128"/>
            <a:ext cx="11277600" cy="66501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29008" y="180896"/>
            <a:ext cx="9970718" cy="228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задания№ 2 по теме </a:t>
            </a:r>
          </a:p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4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4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и проведение интегрированного занятия по познавательному развитию (виртуальная экскурсия в мобильном куполе) и </a:t>
            </a:r>
            <a:r>
              <a:rPr lang="ru-RU" sz="24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робототехнике» </a:t>
            </a:r>
          </a:p>
          <a:p>
            <a:pPr marL="213360" marR="36195" indent="-6350">
              <a:lnSpc>
                <a:spcPct val="105000"/>
              </a:lnSpc>
              <a:spcAft>
                <a:spcPts val="20"/>
              </a:spcAft>
            </a:pPr>
            <a:endParaRPr lang="ru-RU" sz="3200" b="1" dirty="0">
              <a:solidFill>
                <a:srgbClr val="000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9452" y="1953081"/>
            <a:ext cx="10960274" cy="474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и задачи интегрированного занятия по познавательному развитию (виртуальная экскурсия в мобильном куполе) и робототехнике.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Разработать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единую сюжетную линию интегрированного занятия.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Разработать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оформить технологическую карту интегрированного занятия.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Подобрать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подготовить мультимедийный контент, материалы и оборудование для экскурсии.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Создать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подвижную конструкцию при помощи LEGO Education WeDo 9580 и 9585; LEGO Education WeDo 2.0.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Подготовить постройку к программированию и экспериментированию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 smtClean="0">
              <a:solidFill>
                <a:srgbClr val="001642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Проверить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работу оборудования (в планетарии и ИКТ оборудования</a:t>
            </a: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400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8.Предоставить преподавателю технологическую </a:t>
            </a:r>
            <a:r>
              <a:rPr lang="ru-RU" sz="2400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карту интегрированного занятия перед демонстрацией задания. 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11" y="388306"/>
            <a:ext cx="1274712" cy="125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58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856935" y="98475"/>
            <a:ext cx="95941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оформления титульного листа технологической карты </a:t>
            </a:r>
            <a:r>
              <a:rPr lang="ru-RU" sz="2800" b="1" i="1" dirty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по развитию речи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8129" y="1052582"/>
            <a:ext cx="11226019" cy="5828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Технологическая карта НОД </a:t>
            </a:r>
            <a:r>
              <a:rPr lang="ru-RU" sz="28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беседа 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(старшая группа</a:t>
            </a: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Выполнила:</a:t>
            </a:r>
            <a:r>
              <a:rPr lang="ru-RU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ФИО, студентка 133 группы.</a:t>
            </a:r>
            <a:endParaRPr lang="ru-RU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Преподаватель: </a:t>
            </a:r>
            <a:r>
              <a:rPr lang="ru-RU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ФИО.</a:t>
            </a:r>
            <a:endParaRPr lang="ru-RU" i="1" dirty="0" smtClean="0">
              <a:solidFill>
                <a:srgbClr val="00184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Тема:</a:t>
            </a: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«Памятники защитникам Отечества в родном городе Благовещенске: памятник пограничнику»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Цель</a:t>
            </a:r>
            <a:r>
              <a:rPr lang="ru-RU" sz="24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знакомство детей с </a:t>
            </a: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памятниками … … … 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Задачи</a:t>
            </a:r>
            <a:r>
              <a:rPr lang="ru-RU" sz="24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400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Образовательные </a:t>
            </a:r>
            <a:endParaRPr lang="ru-RU" sz="2400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Закрепить и </a:t>
            </a:r>
            <a:r>
              <a:rPr lang="ru-RU" sz="20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расширить </a:t>
            </a:r>
            <a:r>
              <a:rPr lang="ru-RU" sz="20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знания </a:t>
            </a:r>
            <a:r>
              <a:rPr lang="ru-RU" sz="20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</a:t>
            </a:r>
            <a:r>
              <a:rPr lang="ru-RU" sz="20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российских </a:t>
            </a:r>
            <a:r>
              <a:rPr lang="ru-RU" sz="20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пограничниках в </a:t>
            </a:r>
            <a:r>
              <a:rPr lang="ru-RU" sz="20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Благовещенске (… … …).</a:t>
            </a:r>
            <a:endParaRPr lang="ru-RU" sz="2000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Развивающие </a:t>
            </a:r>
            <a:endParaRPr lang="ru-RU" sz="2400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умение излагать </a:t>
            </a:r>
            <a:r>
              <a:rPr lang="ru-RU" sz="20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мысли</a:t>
            </a:r>
            <a:r>
              <a:rPr lang="ru-RU" sz="20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000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Воспитывающие</a:t>
            </a:r>
            <a:endParaRPr lang="ru-RU" sz="2400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патриотические чувства и уважение к своей малой Родине.</a:t>
            </a:r>
            <a:endParaRPr lang="ru-RU" sz="2000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endParaRPr lang="ru-RU" sz="2800" i="1" dirty="0">
              <a:solidFill>
                <a:srgbClr val="00184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41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97279" y="534573"/>
            <a:ext cx="10719583" cy="5352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Словарная </a:t>
            </a:r>
            <a:r>
              <a:rPr lang="ru-RU" sz="24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человек-легенда, </a:t>
            </a: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дальневосточная 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граница; </a:t>
            </a: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лазутчики 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шпионы, диверсанты, контрабандисты.  </a:t>
            </a:r>
            <a:endParaRPr lang="ru-RU" sz="2400" b="1" i="1" dirty="0" smtClean="0">
              <a:solidFill>
                <a:srgbClr val="00184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Интеграция образовательных </a:t>
            </a:r>
            <a:r>
              <a:rPr lang="ru-RU" sz="24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областей: 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познавательное развитие, речевое, социально-коммуникативное, физическое </a:t>
            </a: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развитие.</a:t>
            </a:r>
            <a:endParaRPr lang="ru-RU" sz="2400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Планируемые </a:t>
            </a:r>
            <a:r>
              <a:rPr lang="ru-RU" sz="24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результаты: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знают о пограничнике Никита Карацупа, совершенствуют свою память, логическое мышление и активизируют правильность грамматического строя речи, любят свою Родину, свой город.</a:t>
            </a:r>
            <a:endParaRPr lang="ru-RU" sz="2400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Материалы </a:t>
            </a:r>
            <a:r>
              <a:rPr lang="ru-RU" sz="24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оборудование: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портрет пограничника Никита </a:t>
            </a: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Карацупа.</a:t>
            </a:r>
            <a:endParaRPr lang="ru-RU" sz="2400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Предварительная </a:t>
            </a:r>
            <a:r>
              <a:rPr lang="ru-RU" sz="24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работа: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чтение и разучивание стихотворений о границе и её защитниках , 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экскурсия к </a:t>
            </a: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памятнику; чтение сборника рассказов Н. Ф. Карацупы 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«Жизнь моя </a:t>
            </a: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– граница»; привлечение детей к продуктивным видам деятельности. </a:t>
            </a:r>
            <a:endParaRPr lang="ru-RU" sz="2400" i="1" dirty="0">
              <a:solidFill>
                <a:srgbClr val="001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25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42109" y="498764"/>
            <a:ext cx="1090352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Цель </a:t>
            </a:r>
            <a:r>
              <a:rPr lang="ru-RU" sz="28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 развитие профессионально- педагогических </a:t>
            </a:r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компетенций: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4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демонстрация умения разрабатывать и проводить фрагмент занятия по речевому развитию (выразительное чтение) с подгруппой детей с включением дидактической игры на ИКТ </a:t>
            </a:r>
            <a:r>
              <a:rPr lang="ru-RU" sz="24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оборудовании; 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демонстрация </a:t>
            </a:r>
            <a:r>
              <a:rPr lang="ru-RU" sz="24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умения разрабатывать </a:t>
            </a:r>
            <a:r>
              <a:rPr lang="ru-RU" sz="24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интегрированное </a:t>
            </a:r>
            <a:r>
              <a:rPr lang="ru-RU" sz="24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занятие по познавательному развитию (виртуальная экскурсия в мобильном куполе) и </a:t>
            </a:r>
            <a:r>
              <a:rPr lang="ru-RU" sz="24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робототехнике. </a:t>
            </a:r>
            <a:r>
              <a:rPr lang="ru-RU" sz="24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42109" y="4059383"/>
            <a:ext cx="7703128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Технологическая карта  НОД </a:t>
            </a:r>
            <a:r>
              <a:rPr lang="ru-RU" sz="28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документ, раскрывающий сущность содержания и организации процесса </a:t>
            </a:r>
            <a:r>
              <a:rPr lang="ru-RU" sz="24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обучения в ДОО.</a:t>
            </a:r>
            <a:endParaRPr lang="ru-RU" sz="2400" i="1" dirty="0">
              <a:solidFill>
                <a:srgbClr val="000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109" y="3776247"/>
            <a:ext cx="2521526" cy="286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92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6914" y="432468"/>
            <a:ext cx="9610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технологической карты НОД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04909" y="124691"/>
            <a:ext cx="3837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 1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814225"/>
              </p:ext>
            </p:extLst>
          </p:nvPr>
        </p:nvGraphicFramePr>
        <p:xfrm>
          <a:off x="203200" y="1263464"/>
          <a:ext cx="11858172" cy="5431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615">
                  <a:extLst>
                    <a:ext uri="{9D8B030D-6E8A-4147-A177-3AD203B41FA5}">
                      <a16:colId xmlns:a16="http://schemas.microsoft.com/office/drawing/2014/main" val="3681363240"/>
                    </a:ext>
                  </a:extLst>
                </a:gridCol>
                <a:gridCol w="1317860">
                  <a:extLst>
                    <a:ext uri="{9D8B030D-6E8A-4147-A177-3AD203B41FA5}">
                      <a16:colId xmlns:a16="http://schemas.microsoft.com/office/drawing/2014/main" val="3204966903"/>
                    </a:ext>
                  </a:extLst>
                </a:gridCol>
                <a:gridCol w="2194892">
                  <a:extLst>
                    <a:ext uri="{9D8B030D-6E8A-4147-A177-3AD203B41FA5}">
                      <a16:colId xmlns:a16="http://schemas.microsoft.com/office/drawing/2014/main" val="3306840024"/>
                    </a:ext>
                  </a:extLst>
                </a:gridCol>
                <a:gridCol w="2037895">
                  <a:extLst>
                    <a:ext uri="{9D8B030D-6E8A-4147-A177-3AD203B41FA5}">
                      <a16:colId xmlns:a16="http://schemas.microsoft.com/office/drawing/2014/main" val="2892308314"/>
                    </a:ext>
                  </a:extLst>
                </a:gridCol>
                <a:gridCol w="2551032">
                  <a:extLst>
                    <a:ext uri="{9D8B030D-6E8A-4147-A177-3AD203B41FA5}">
                      <a16:colId xmlns:a16="http://schemas.microsoft.com/office/drawing/2014/main" val="3290477607"/>
                    </a:ext>
                  </a:extLst>
                </a:gridCol>
                <a:gridCol w="1617429">
                  <a:extLst>
                    <a:ext uri="{9D8B030D-6E8A-4147-A177-3AD203B41FA5}">
                      <a16:colId xmlns:a16="http://schemas.microsoft.com/office/drawing/2014/main" val="1654576743"/>
                    </a:ext>
                  </a:extLst>
                </a:gridCol>
                <a:gridCol w="1341449">
                  <a:extLst>
                    <a:ext uri="{9D8B030D-6E8A-4147-A177-3AD203B41FA5}">
                      <a16:colId xmlns:a16="http://schemas.microsoft.com/office/drawing/2014/main" val="4009166872"/>
                    </a:ext>
                  </a:extLst>
                </a:gridCol>
              </a:tblGrid>
              <a:tr h="222504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0016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0" dirty="0" smtClean="0"/>
                        <a:t>Э</a:t>
                      </a:r>
                      <a:r>
                        <a:rPr lang="ru-RU" sz="20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тап НОД, </a:t>
                      </a:r>
                    </a:p>
                    <a:p>
                      <a:pPr algn="ctr"/>
                      <a:r>
                        <a:rPr lang="ru-RU" sz="20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его продолжительность</a:t>
                      </a:r>
                      <a:endParaRPr lang="ru-RU" sz="20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16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Задачи </a:t>
                      </a:r>
                    </a:p>
                    <a:p>
                      <a:pPr algn="ctr"/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этапа</a:t>
                      </a:r>
                      <a:endParaRPr lang="ru-RU" sz="2000" dirty="0"/>
                    </a:p>
                  </a:txBody>
                  <a:tcPr>
                    <a:solidFill>
                      <a:srgbClr val="0016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Деятельность педагога</a:t>
                      </a:r>
                      <a:endParaRPr lang="ru-RU" sz="2000" dirty="0"/>
                    </a:p>
                  </a:txBody>
                  <a:tcPr>
                    <a:solidFill>
                      <a:srgbClr val="0016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воспитанников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16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Методы, формы, приемы, возможные виды деятельности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16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16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275216"/>
                  </a:ext>
                </a:extLst>
              </a:tr>
              <a:tr h="37204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970346"/>
                  </a:ext>
                </a:extLst>
              </a:tr>
              <a:tr h="2834639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Вводная</a:t>
                      </a:r>
                    </a:p>
                    <a:p>
                      <a:pPr algn="l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часть </a:t>
                      </a:r>
                    </a:p>
                    <a:p>
                      <a:pPr algn="l"/>
                      <a:endParaRPr lang="ru-RU" sz="20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Психологический настрой, </a:t>
                      </a:r>
                    </a:p>
                    <a:p>
                      <a:pPr algn="l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мин.</a:t>
                      </a:r>
                    </a:p>
                    <a:p>
                      <a:pPr algn="l"/>
                      <a:endParaRPr lang="ru-RU" sz="20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атмосферы психологической безопасности: эмпатическое принятие, эмоциональная поддержка ребенка.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Приветствие, доброе пожелание, установление зрительного, тактильного контактов и  т. д.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Приветствие, участие в игре и пр.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Психогимнастика, психологические этюды, игровые моменты и др.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Психологическая готовность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482475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535" y="235526"/>
            <a:ext cx="1165399" cy="87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13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104909" y="124691"/>
            <a:ext cx="38377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algn="r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технологической карты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НОД.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730008"/>
              </p:ext>
            </p:extLst>
          </p:nvPr>
        </p:nvGraphicFramePr>
        <p:xfrm>
          <a:off x="101599" y="845127"/>
          <a:ext cx="11974288" cy="5802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515">
                  <a:extLst>
                    <a:ext uri="{9D8B030D-6E8A-4147-A177-3AD203B41FA5}">
                      <a16:colId xmlns:a16="http://schemas.microsoft.com/office/drawing/2014/main" val="3681363240"/>
                    </a:ext>
                  </a:extLst>
                </a:gridCol>
                <a:gridCol w="1349829">
                  <a:extLst>
                    <a:ext uri="{9D8B030D-6E8A-4147-A177-3AD203B41FA5}">
                      <a16:colId xmlns:a16="http://schemas.microsoft.com/office/drawing/2014/main" val="3204966903"/>
                    </a:ext>
                  </a:extLst>
                </a:gridCol>
                <a:gridCol w="1407886">
                  <a:extLst>
                    <a:ext uri="{9D8B030D-6E8A-4147-A177-3AD203B41FA5}">
                      <a16:colId xmlns:a16="http://schemas.microsoft.com/office/drawing/2014/main" val="3306840024"/>
                    </a:ext>
                  </a:extLst>
                </a:gridCol>
                <a:gridCol w="2206171">
                  <a:extLst>
                    <a:ext uri="{9D8B030D-6E8A-4147-A177-3AD203B41FA5}">
                      <a16:colId xmlns:a16="http://schemas.microsoft.com/office/drawing/2014/main" val="2892308314"/>
                    </a:ext>
                  </a:extLst>
                </a:gridCol>
                <a:gridCol w="2090057">
                  <a:extLst>
                    <a:ext uri="{9D8B030D-6E8A-4147-A177-3AD203B41FA5}">
                      <a16:colId xmlns:a16="http://schemas.microsoft.com/office/drawing/2014/main" val="3290477607"/>
                    </a:ext>
                  </a:extLst>
                </a:gridCol>
                <a:gridCol w="2569029">
                  <a:extLst>
                    <a:ext uri="{9D8B030D-6E8A-4147-A177-3AD203B41FA5}">
                      <a16:colId xmlns:a16="http://schemas.microsoft.com/office/drawing/2014/main" val="1654576743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4009166872"/>
                    </a:ext>
                  </a:extLst>
                </a:gridCol>
              </a:tblGrid>
              <a:tr h="7317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/>
                      <a:endParaRPr lang="ru-RU" sz="20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275216"/>
                  </a:ext>
                </a:extLst>
              </a:tr>
              <a:tr h="5071023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Вводно-организационный, 1-2 мин.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направленного внимания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образовательного пространства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Занимают свои места, готовят рабочее место при необходимости, задают и отвечают на вопросы и т. д.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Беседа. Игровые упражнения. Соревновательные моменты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Формальная готовность к предстоящей деятельности, привлечение произвольного внимания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970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48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104909" y="124691"/>
            <a:ext cx="3837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 № 1</a:t>
            </a:r>
          </a:p>
          <a:p>
            <a:pPr algn="r"/>
            <a:r>
              <a:rPr lang="ru-RU" sz="1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технологической карты НОД.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389346"/>
              </p:ext>
            </p:extLst>
          </p:nvPr>
        </p:nvGraphicFramePr>
        <p:xfrm>
          <a:off x="203200" y="1059542"/>
          <a:ext cx="11739417" cy="5612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943">
                  <a:extLst>
                    <a:ext uri="{9D8B030D-6E8A-4147-A177-3AD203B41FA5}">
                      <a16:colId xmlns:a16="http://schemas.microsoft.com/office/drawing/2014/main" val="3681363240"/>
                    </a:ext>
                  </a:extLst>
                </a:gridCol>
                <a:gridCol w="1277257">
                  <a:extLst>
                    <a:ext uri="{9D8B030D-6E8A-4147-A177-3AD203B41FA5}">
                      <a16:colId xmlns:a16="http://schemas.microsoft.com/office/drawing/2014/main" val="320496690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06840024"/>
                    </a:ext>
                  </a:extLst>
                </a:gridCol>
                <a:gridCol w="2336800">
                  <a:extLst>
                    <a:ext uri="{9D8B030D-6E8A-4147-A177-3AD203B41FA5}">
                      <a16:colId xmlns:a16="http://schemas.microsoft.com/office/drawing/2014/main" val="2892308314"/>
                    </a:ext>
                  </a:extLst>
                </a:gridCol>
                <a:gridCol w="1851891">
                  <a:extLst>
                    <a:ext uri="{9D8B030D-6E8A-4147-A177-3AD203B41FA5}">
                      <a16:colId xmlns:a16="http://schemas.microsoft.com/office/drawing/2014/main" val="3290477607"/>
                    </a:ext>
                  </a:extLst>
                </a:gridCol>
                <a:gridCol w="2037938">
                  <a:extLst>
                    <a:ext uri="{9D8B030D-6E8A-4147-A177-3AD203B41FA5}">
                      <a16:colId xmlns:a16="http://schemas.microsoft.com/office/drawing/2014/main" val="1654576743"/>
                    </a:ext>
                  </a:extLst>
                </a:gridCol>
                <a:gridCol w="1245588">
                  <a:extLst>
                    <a:ext uri="{9D8B030D-6E8A-4147-A177-3AD203B41FA5}">
                      <a16:colId xmlns:a16="http://schemas.microsoft.com/office/drawing/2014/main" val="4009166872"/>
                    </a:ext>
                  </a:extLst>
                </a:gridCol>
              </a:tblGrid>
              <a:tr h="67609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/>
                      <a:endParaRPr lang="ru-RU" sz="20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275216"/>
                  </a:ext>
                </a:extLst>
              </a:tr>
              <a:tr h="4911903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Мотивационно-побудительный,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1-2 мин.</a:t>
                      </a:r>
                      <a:endParaRPr kumimoji="0" lang="ru-RU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Формирование представлений о предстоящей деятельности, ее задачах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Знакомство детей с особенностями  предстоящей деятельности либо создание проблемной ситуации, требующей разрешения</a:t>
                      </a:r>
                    </a:p>
                    <a:p>
                      <a:pPr algn="l"/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Осознают и принимают поставленную задачу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Создание проблемной ситуации. Придание личностной значимости  предстоящей деятельности. Сюрпризный или соревновательный момент, прием «яркое пятно» и т. д.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Внутренняя мотивация на деятельность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970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13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104909" y="124691"/>
            <a:ext cx="3837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 № 1</a:t>
            </a:r>
          </a:p>
          <a:p>
            <a:pPr algn="r"/>
            <a:r>
              <a:rPr lang="ru-RU" sz="1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технологической карты НОД.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637966"/>
              </p:ext>
            </p:extLst>
          </p:nvPr>
        </p:nvGraphicFramePr>
        <p:xfrm>
          <a:off x="203200" y="1001486"/>
          <a:ext cx="11739417" cy="5675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7943">
                  <a:extLst>
                    <a:ext uri="{9D8B030D-6E8A-4147-A177-3AD203B41FA5}">
                      <a16:colId xmlns:a16="http://schemas.microsoft.com/office/drawing/2014/main" val="3681363240"/>
                    </a:ext>
                  </a:extLst>
                </a:gridCol>
                <a:gridCol w="1277257">
                  <a:extLst>
                    <a:ext uri="{9D8B030D-6E8A-4147-A177-3AD203B41FA5}">
                      <a16:colId xmlns:a16="http://schemas.microsoft.com/office/drawing/2014/main" val="3204966903"/>
                    </a:ext>
                  </a:extLst>
                </a:gridCol>
                <a:gridCol w="2365829">
                  <a:extLst>
                    <a:ext uri="{9D8B030D-6E8A-4147-A177-3AD203B41FA5}">
                      <a16:colId xmlns:a16="http://schemas.microsoft.com/office/drawing/2014/main" val="3306840024"/>
                    </a:ext>
                  </a:extLst>
                </a:gridCol>
                <a:gridCol w="2002971">
                  <a:extLst>
                    <a:ext uri="{9D8B030D-6E8A-4147-A177-3AD203B41FA5}">
                      <a16:colId xmlns:a16="http://schemas.microsoft.com/office/drawing/2014/main" val="2892308314"/>
                    </a:ext>
                  </a:extLst>
                </a:gridCol>
                <a:gridCol w="1843314">
                  <a:extLst>
                    <a:ext uri="{9D8B030D-6E8A-4147-A177-3AD203B41FA5}">
                      <a16:colId xmlns:a16="http://schemas.microsoft.com/office/drawing/2014/main" val="3290477607"/>
                    </a:ext>
                  </a:extLst>
                </a:gridCol>
                <a:gridCol w="1756229">
                  <a:extLst>
                    <a:ext uri="{9D8B030D-6E8A-4147-A177-3AD203B41FA5}">
                      <a16:colId xmlns:a16="http://schemas.microsoft.com/office/drawing/2014/main" val="1654576743"/>
                    </a:ext>
                  </a:extLst>
                </a:gridCol>
                <a:gridCol w="1535874">
                  <a:extLst>
                    <a:ext uri="{9D8B030D-6E8A-4147-A177-3AD203B41FA5}">
                      <a16:colId xmlns:a16="http://schemas.microsoft.com/office/drawing/2014/main" val="4009166872"/>
                    </a:ext>
                  </a:extLst>
                </a:gridCol>
              </a:tblGrid>
              <a:tr h="8367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/>
                      <a:endParaRPr lang="ru-RU" sz="20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275216"/>
                  </a:ext>
                </a:extLst>
              </a:tr>
              <a:tr h="4838373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Другой вариант  вводно-организационного этапа (может объединить предыдущие три этапа)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интереса к содержанию НОД; направление внимания детей; раскрытие образовательной задачи. Формирование умений слушать и руководствоваться указаниями взрослого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педагога аналогична той, что представлена в предыдущих этапах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детей аналогична той, что представлена в предыдущих этапах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Методы, формы, приемы, виды деятельности те же, что и в предыдущих трех этапах, или частично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Результаты те же, что и в предыдущих трех этапах, или частично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970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343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104909" y="124691"/>
            <a:ext cx="3837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 № 1</a:t>
            </a:r>
          </a:p>
          <a:p>
            <a:pPr algn="r"/>
            <a:r>
              <a:rPr lang="ru-RU" sz="1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технологической карты НОД.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101108"/>
              </p:ext>
            </p:extLst>
          </p:nvPr>
        </p:nvGraphicFramePr>
        <p:xfrm>
          <a:off x="203200" y="812798"/>
          <a:ext cx="11739417" cy="5805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657">
                  <a:extLst>
                    <a:ext uri="{9D8B030D-6E8A-4147-A177-3AD203B41FA5}">
                      <a16:colId xmlns:a16="http://schemas.microsoft.com/office/drawing/2014/main" val="3681363240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3204966903"/>
                    </a:ext>
                  </a:extLst>
                </a:gridCol>
                <a:gridCol w="2467429">
                  <a:extLst>
                    <a:ext uri="{9D8B030D-6E8A-4147-A177-3AD203B41FA5}">
                      <a16:colId xmlns:a16="http://schemas.microsoft.com/office/drawing/2014/main" val="3306840024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892308314"/>
                    </a:ext>
                  </a:extLst>
                </a:gridCol>
                <a:gridCol w="2394857">
                  <a:extLst>
                    <a:ext uri="{9D8B030D-6E8A-4147-A177-3AD203B41FA5}">
                      <a16:colId xmlns:a16="http://schemas.microsoft.com/office/drawing/2014/main" val="3290477607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1654576743"/>
                    </a:ext>
                  </a:extLst>
                </a:gridCol>
                <a:gridCol w="1405246">
                  <a:extLst>
                    <a:ext uri="{9D8B030D-6E8A-4147-A177-3AD203B41FA5}">
                      <a16:colId xmlns:a16="http://schemas.microsoft.com/office/drawing/2014/main" val="4009166872"/>
                    </a:ext>
                  </a:extLst>
                </a:gridCol>
              </a:tblGrid>
              <a:tr h="9887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/>
                      <a:endParaRPr lang="ru-RU" sz="20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275216"/>
                  </a:ext>
                </a:extLst>
              </a:tr>
              <a:tr h="4816981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Актуализация, </a:t>
                      </a:r>
                    </a:p>
                    <a:p>
                      <a:pPr algn="just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мин.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Актуализация имеющихся знаний, представлений. Создание ситуации, в которой возникает необходимость в получении новых  представлений,  умений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Направление деятельности воспитанников наводящими и проблемными вопросами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Участвуют в диалоге, высказывают свое мнение, основываясь на имеющихся представлениях, вспоминают ранее усвоенное, задают и отвечают на вопросы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Беседа. Игровые и занимательные приемы, упражнения, моделирование, наблюдение и т. д.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Воспроизведение информации, необходимой для успешного усвоения нового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970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579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14800" y="103239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 №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1Шаблон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технологической карты НОД.</a:t>
            </a:r>
          </a:p>
          <a:p>
            <a:pPr algn="r"/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221199"/>
              </p:ext>
            </p:extLst>
          </p:nvPr>
        </p:nvGraphicFramePr>
        <p:xfrm>
          <a:off x="203200" y="427704"/>
          <a:ext cx="11866880" cy="637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201">
                  <a:extLst>
                    <a:ext uri="{9D8B030D-6E8A-4147-A177-3AD203B41FA5}">
                      <a16:colId xmlns:a16="http://schemas.microsoft.com/office/drawing/2014/main" val="3681363240"/>
                    </a:ext>
                  </a:extLst>
                </a:gridCol>
                <a:gridCol w="1021363">
                  <a:extLst>
                    <a:ext uri="{9D8B030D-6E8A-4147-A177-3AD203B41FA5}">
                      <a16:colId xmlns:a16="http://schemas.microsoft.com/office/drawing/2014/main" val="3204966903"/>
                    </a:ext>
                  </a:extLst>
                </a:gridCol>
                <a:gridCol w="1607127">
                  <a:extLst>
                    <a:ext uri="{9D8B030D-6E8A-4147-A177-3AD203B41FA5}">
                      <a16:colId xmlns:a16="http://schemas.microsoft.com/office/drawing/2014/main" val="3306840024"/>
                    </a:ext>
                  </a:extLst>
                </a:gridCol>
                <a:gridCol w="1607127">
                  <a:extLst>
                    <a:ext uri="{9D8B030D-6E8A-4147-A177-3AD203B41FA5}">
                      <a16:colId xmlns:a16="http://schemas.microsoft.com/office/drawing/2014/main" val="2892308314"/>
                    </a:ext>
                  </a:extLst>
                </a:gridCol>
                <a:gridCol w="1953491">
                  <a:extLst>
                    <a:ext uri="{9D8B030D-6E8A-4147-A177-3AD203B41FA5}">
                      <a16:colId xmlns:a16="http://schemas.microsoft.com/office/drawing/2014/main" val="3290477607"/>
                    </a:ext>
                  </a:extLst>
                </a:gridCol>
                <a:gridCol w="2687782">
                  <a:extLst>
                    <a:ext uri="{9D8B030D-6E8A-4147-A177-3AD203B41FA5}">
                      <a16:colId xmlns:a16="http://schemas.microsoft.com/office/drawing/2014/main" val="1654576743"/>
                    </a:ext>
                  </a:extLst>
                </a:gridCol>
                <a:gridCol w="2191789">
                  <a:extLst>
                    <a:ext uri="{9D8B030D-6E8A-4147-A177-3AD203B41FA5}">
                      <a16:colId xmlns:a16="http://schemas.microsoft.com/office/drawing/2014/main" val="4009166872"/>
                    </a:ext>
                  </a:extLst>
                </a:gridCol>
              </a:tblGrid>
              <a:tr h="69627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275216"/>
                  </a:ext>
                </a:extLst>
              </a:tr>
              <a:tr h="56307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Основная часть</a:t>
                      </a:r>
                      <a:endParaRPr lang="ru-RU" sz="28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Восприятие и усвоение нового (либо расширение имеющихся представлений), 5-8 мин.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Усвоение (закрепление, расширение, обобщение, систематизация) определенного объема знаний и представлений о свойствах и качествах объектов, их преобразований, связях, способах действий и т.д.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Объяснение, рассказывание, организация поисковой деятельности. Подведение детей к разрешении. Проблемных ситуаций. Организация и проведение экспериментов и т.д. Организация взаимодействия в достижении результата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Наблюдают, рассматривают, сравнивают. Участвуют в обсуждении, экспериментах. Отвечают и задают вопросы. Составляют связные высказываний, делают выводы (с помощью воспитателя), выполнят упражнение по образцу, если это необходимо, и т.д.</a:t>
                      </a:r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Приемы активизации самостоятельного мышления детей. Фантазирование. Моделирование, решение проблемной ситуации. Экспериментирование. Импровизация.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Наглядный показ образца, способа действия.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Беседа, рассказ воспитателя, объяснение с наглядной демонстрацией объектов. </a:t>
                      </a: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Наблюдение. Обсуждение. Разучивание. 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Осознанные, усвоенные понятия, сформированные представления, закономерности, умения, навыки и т.д.. овладение способами познавательной деятельности. </a:t>
                      </a:r>
                    </a:p>
                    <a:p>
                      <a:pPr algn="l"/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Способность самостоятельно действовать, решать интеллектуальные задачи, адекватные возрасту. 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970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83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83160" y="103239"/>
            <a:ext cx="6681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 №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1Шаблон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технологической карты НОД.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921862"/>
              </p:ext>
            </p:extLst>
          </p:nvPr>
        </p:nvGraphicFramePr>
        <p:xfrm>
          <a:off x="138547" y="457199"/>
          <a:ext cx="11804071" cy="627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308">
                  <a:extLst>
                    <a:ext uri="{9D8B030D-6E8A-4147-A177-3AD203B41FA5}">
                      <a16:colId xmlns:a16="http://schemas.microsoft.com/office/drawing/2014/main" val="3681363240"/>
                    </a:ext>
                  </a:extLst>
                </a:gridCol>
                <a:gridCol w="1177636">
                  <a:extLst>
                    <a:ext uri="{9D8B030D-6E8A-4147-A177-3AD203B41FA5}">
                      <a16:colId xmlns:a16="http://schemas.microsoft.com/office/drawing/2014/main" val="3204966903"/>
                    </a:ext>
                  </a:extLst>
                </a:gridCol>
                <a:gridCol w="1588826">
                  <a:extLst>
                    <a:ext uri="{9D8B030D-6E8A-4147-A177-3AD203B41FA5}">
                      <a16:colId xmlns:a16="http://schemas.microsoft.com/office/drawing/2014/main" val="3306840024"/>
                    </a:ext>
                  </a:extLst>
                </a:gridCol>
                <a:gridCol w="1657771">
                  <a:extLst>
                    <a:ext uri="{9D8B030D-6E8A-4147-A177-3AD203B41FA5}">
                      <a16:colId xmlns:a16="http://schemas.microsoft.com/office/drawing/2014/main" val="2892308314"/>
                    </a:ext>
                  </a:extLst>
                </a:gridCol>
                <a:gridCol w="1880665">
                  <a:extLst>
                    <a:ext uri="{9D8B030D-6E8A-4147-A177-3AD203B41FA5}">
                      <a16:colId xmlns:a16="http://schemas.microsoft.com/office/drawing/2014/main" val="3290477607"/>
                    </a:ext>
                  </a:extLst>
                </a:gridCol>
                <a:gridCol w="2688654">
                  <a:extLst>
                    <a:ext uri="{9D8B030D-6E8A-4147-A177-3AD203B41FA5}">
                      <a16:colId xmlns:a16="http://schemas.microsoft.com/office/drawing/2014/main" val="1654576743"/>
                    </a:ext>
                  </a:extLst>
                </a:gridCol>
                <a:gridCol w="2173211">
                  <a:extLst>
                    <a:ext uri="{9D8B030D-6E8A-4147-A177-3AD203B41FA5}">
                      <a16:colId xmlns:a16="http://schemas.microsoft.com/office/drawing/2014/main" val="4009166872"/>
                    </a:ext>
                  </a:extLst>
                </a:gridCol>
              </a:tblGrid>
              <a:tr h="47105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/>
                      <a:endParaRPr lang="ru-RU" sz="20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275216"/>
                  </a:ext>
                </a:extLst>
              </a:tr>
              <a:tr h="5529468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Динамическая пауза, 1 мин.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Смена вида деятельности, предупреждение утомляемости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Проведение физкультминутки, подвижной игры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Участвуют в игре, выполнят физические упражнения, исполняют танец и пр.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Дидактические игры.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Чтение художественных произведений.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Драматизация. Демонстрация фильма.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Заочная экскурсия. Игра и пр.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Игровые приемы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Любознательность и активность.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endParaRPr lang="ru-RU" sz="20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Снятие напряжения, эмоциональная и физическая разрядка. Получение нового игрового опыта.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970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941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104909" y="124691"/>
            <a:ext cx="38377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 № 1</a:t>
            </a:r>
          </a:p>
          <a:p>
            <a:pPr algn="r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технологической карты НОД.</a:t>
            </a:r>
          </a:p>
          <a:p>
            <a:pPr algn="r"/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979913"/>
              </p:ext>
            </p:extLst>
          </p:nvPr>
        </p:nvGraphicFramePr>
        <p:xfrm>
          <a:off x="203200" y="678425"/>
          <a:ext cx="11864108" cy="6117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8014">
                  <a:extLst>
                    <a:ext uri="{9D8B030D-6E8A-4147-A177-3AD203B41FA5}">
                      <a16:colId xmlns:a16="http://schemas.microsoft.com/office/drawing/2014/main" val="3681363240"/>
                    </a:ext>
                  </a:extLst>
                </a:gridCol>
                <a:gridCol w="1318520">
                  <a:extLst>
                    <a:ext uri="{9D8B030D-6E8A-4147-A177-3AD203B41FA5}">
                      <a16:colId xmlns:a16="http://schemas.microsoft.com/office/drawing/2014/main" val="3204966903"/>
                    </a:ext>
                  </a:extLst>
                </a:gridCol>
                <a:gridCol w="1430564">
                  <a:extLst>
                    <a:ext uri="{9D8B030D-6E8A-4147-A177-3AD203B41FA5}">
                      <a16:colId xmlns:a16="http://schemas.microsoft.com/office/drawing/2014/main" val="3306840024"/>
                    </a:ext>
                  </a:extLst>
                </a:gridCol>
                <a:gridCol w="1848225">
                  <a:extLst>
                    <a:ext uri="{9D8B030D-6E8A-4147-A177-3AD203B41FA5}">
                      <a16:colId xmlns:a16="http://schemas.microsoft.com/office/drawing/2014/main" val="2892308314"/>
                    </a:ext>
                  </a:extLst>
                </a:gridCol>
                <a:gridCol w="2076895">
                  <a:extLst>
                    <a:ext uri="{9D8B030D-6E8A-4147-A177-3AD203B41FA5}">
                      <a16:colId xmlns:a16="http://schemas.microsoft.com/office/drawing/2014/main" val="3290477607"/>
                    </a:ext>
                  </a:extLst>
                </a:gridCol>
                <a:gridCol w="1885587">
                  <a:extLst>
                    <a:ext uri="{9D8B030D-6E8A-4147-A177-3AD203B41FA5}">
                      <a16:colId xmlns:a16="http://schemas.microsoft.com/office/drawing/2014/main" val="1654576743"/>
                    </a:ext>
                  </a:extLst>
                </a:gridCol>
                <a:gridCol w="2506303">
                  <a:extLst>
                    <a:ext uri="{9D8B030D-6E8A-4147-A177-3AD203B41FA5}">
                      <a16:colId xmlns:a16="http://schemas.microsoft.com/office/drawing/2014/main" val="4009166872"/>
                    </a:ext>
                  </a:extLst>
                </a:gridCol>
              </a:tblGrid>
              <a:tr h="6855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/>
                      <a:endParaRPr lang="ru-RU" sz="20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275216"/>
                  </a:ext>
                </a:extLst>
              </a:tr>
              <a:tr h="5416518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Практическая работа (если предусмотрена),  5-10 мин.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Овладение способами действия, применение знаний, навыков, умений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практической работы. Оказание необходимой помощи и эмоциональной поддержки. Организация взаимодействия в достижении результата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Выполняют практическую работу. Взаимодействуют с другими детьми и педагогом (задают вопросы, помогают, договариваются, обмениваются предметами, распределяют действия  в сотрудничестве и т.д.)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Моделирование. Упражнения конструктивного, творческого характера.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Выполнение практических, творческих работ и др.</a:t>
                      </a:r>
                    </a:p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Групповые, парные, индивидуальные формы организации деятельности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Овладение определенным объемом практических навыков и умений при обучении продуктивным видам деятельности. Овладение умениями работать по правилу и по образцу, слушать взрослого и выполнять его инструкции. Овладение конструктивными способами взаимодействия с детьми и взрослыми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970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31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104909" y="124691"/>
            <a:ext cx="38377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 № 1</a:t>
            </a:r>
          </a:p>
          <a:p>
            <a:pPr algn="r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технологической карты НОД.</a:t>
            </a:r>
          </a:p>
          <a:p>
            <a:pPr algn="r"/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970995"/>
              </p:ext>
            </p:extLst>
          </p:nvPr>
        </p:nvGraphicFramePr>
        <p:xfrm>
          <a:off x="110835" y="737418"/>
          <a:ext cx="11928766" cy="59681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658">
                  <a:extLst>
                    <a:ext uri="{9D8B030D-6E8A-4147-A177-3AD203B41FA5}">
                      <a16:colId xmlns:a16="http://schemas.microsoft.com/office/drawing/2014/main" val="3681363240"/>
                    </a:ext>
                  </a:extLst>
                </a:gridCol>
                <a:gridCol w="1746343">
                  <a:extLst>
                    <a:ext uri="{9D8B030D-6E8A-4147-A177-3AD203B41FA5}">
                      <a16:colId xmlns:a16="http://schemas.microsoft.com/office/drawing/2014/main" val="3204966903"/>
                    </a:ext>
                  </a:extLst>
                </a:gridCol>
                <a:gridCol w="2050026">
                  <a:extLst>
                    <a:ext uri="{9D8B030D-6E8A-4147-A177-3AD203B41FA5}">
                      <a16:colId xmlns:a16="http://schemas.microsoft.com/office/drawing/2014/main" val="3306840024"/>
                    </a:ext>
                  </a:extLst>
                </a:gridCol>
                <a:gridCol w="1722210">
                  <a:extLst>
                    <a:ext uri="{9D8B030D-6E8A-4147-A177-3AD203B41FA5}">
                      <a16:colId xmlns:a16="http://schemas.microsoft.com/office/drawing/2014/main" val="2892308314"/>
                    </a:ext>
                  </a:extLst>
                </a:gridCol>
                <a:gridCol w="1900531">
                  <a:extLst>
                    <a:ext uri="{9D8B030D-6E8A-4147-A177-3AD203B41FA5}">
                      <a16:colId xmlns:a16="http://schemas.microsoft.com/office/drawing/2014/main" val="3290477607"/>
                    </a:ext>
                  </a:extLst>
                </a:gridCol>
                <a:gridCol w="1434615">
                  <a:extLst>
                    <a:ext uri="{9D8B030D-6E8A-4147-A177-3AD203B41FA5}">
                      <a16:colId xmlns:a16="http://schemas.microsoft.com/office/drawing/2014/main" val="1654576743"/>
                    </a:ext>
                  </a:extLst>
                </a:gridCol>
                <a:gridCol w="2535383">
                  <a:extLst>
                    <a:ext uri="{9D8B030D-6E8A-4147-A177-3AD203B41FA5}">
                      <a16:colId xmlns:a16="http://schemas.microsoft.com/office/drawing/2014/main" val="4009166872"/>
                    </a:ext>
                  </a:extLst>
                </a:gridCol>
              </a:tblGrid>
              <a:tr h="7065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/>
                      <a:endParaRPr lang="ru-RU" sz="20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275216"/>
                  </a:ext>
                </a:extLst>
              </a:tr>
              <a:tr h="5261649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Рефлексивно-корригирующий (для НОД, в которой преобладает практическая работа),</a:t>
                      </a:r>
                    </a:p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3 мин.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Формирование элементарных навыков самоконтроля. Корректирование при необходимости деятельности и результата в соответствии с поставленными задачами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Проверка полученных результатов, исправление возможных ошибок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Самопроверка (возможно с помощью взрослого) по образцу, исправление  возможных ошибок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Фронтальная, индивидуальная работа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Сформированность  элементарных навыков самоконтроля. Овладение универсальными предпосылками учебной деятельности- умениями работать по правилу и образцу, слушать взрослого и выполнять его инструкции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970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368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104909" y="124691"/>
            <a:ext cx="3837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 № 1</a:t>
            </a:r>
          </a:p>
          <a:p>
            <a:pPr algn="r"/>
            <a:r>
              <a:rPr lang="ru-RU" sz="1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 технологической карты НОД.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987339"/>
              </p:ext>
            </p:extLst>
          </p:nvPr>
        </p:nvGraphicFramePr>
        <p:xfrm>
          <a:off x="203200" y="647910"/>
          <a:ext cx="11877963" cy="61131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935">
                  <a:extLst>
                    <a:ext uri="{9D8B030D-6E8A-4147-A177-3AD203B41FA5}">
                      <a16:colId xmlns:a16="http://schemas.microsoft.com/office/drawing/2014/main" val="3681363240"/>
                    </a:ext>
                  </a:extLst>
                </a:gridCol>
                <a:gridCol w="1058756">
                  <a:extLst>
                    <a:ext uri="{9D8B030D-6E8A-4147-A177-3AD203B41FA5}">
                      <a16:colId xmlns:a16="http://schemas.microsoft.com/office/drawing/2014/main" val="3204966903"/>
                    </a:ext>
                  </a:extLst>
                </a:gridCol>
                <a:gridCol w="1911927">
                  <a:extLst>
                    <a:ext uri="{9D8B030D-6E8A-4147-A177-3AD203B41FA5}">
                      <a16:colId xmlns:a16="http://schemas.microsoft.com/office/drawing/2014/main" val="3306840024"/>
                    </a:ext>
                  </a:extLst>
                </a:gridCol>
                <a:gridCol w="2382982">
                  <a:extLst>
                    <a:ext uri="{9D8B030D-6E8A-4147-A177-3AD203B41FA5}">
                      <a16:colId xmlns:a16="http://schemas.microsoft.com/office/drawing/2014/main" val="2892308314"/>
                    </a:ext>
                  </a:extLst>
                </a:gridCol>
                <a:gridCol w="2147455">
                  <a:extLst>
                    <a:ext uri="{9D8B030D-6E8A-4147-A177-3AD203B41FA5}">
                      <a16:colId xmlns:a16="http://schemas.microsoft.com/office/drawing/2014/main" val="3290477607"/>
                    </a:ext>
                  </a:extLst>
                </a:gridCol>
                <a:gridCol w="1856509">
                  <a:extLst>
                    <a:ext uri="{9D8B030D-6E8A-4147-A177-3AD203B41FA5}">
                      <a16:colId xmlns:a16="http://schemas.microsoft.com/office/drawing/2014/main" val="1654576743"/>
                    </a:ext>
                  </a:extLst>
                </a:gridCol>
                <a:gridCol w="1676399">
                  <a:extLst>
                    <a:ext uri="{9D8B030D-6E8A-4147-A177-3AD203B41FA5}">
                      <a16:colId xmlns:a16="http://schemas.microsoft.com/office/drawing/2014/main" val="4009166872"/>
                    </a:ext>
                  </a:extLst>
                </a:gridCol>
              </a:tblGrid>
              <a:tr h="7507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algn="ctr"/>
                      <a:endParaRPr lang="ru-RU" sz="20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  <a:p>
                      <a:pPr algn="ctr"/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4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2275216"/>
                  </a:ext>
                </a:extLst>
              </a:tr>
              <a:tr h="5362375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 Заключи-тель-</a:t>
                      </a:r>
                      <a:r>
                        <a:rPr lang="ru-RU" sz="20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ная</a:t>
                      </a: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часть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Рефлексия, </a:t>
                      </a:r>
                    </a:p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мин.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Подведение итогов НОД, обобщение полученного ребенком  опыта. Формирование элементарных навыков самооценки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Подведение итогов НОД с разных точек зрения: качества усвоения новых знаний, качества выполненной работы, эмоционального состояния, обсуждение особенностей индивидуальной и совместной работы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Высказываются по поводу полученной информации, качества выполненной работы и воплощения собственного замысла, своего эмоционального состояния и т.д.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Беседа, обсуждение. Фронтальная работа, индивидуально-коллективная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Осознание себя как участника познавательного, творческого процесса.  Сформированность элементарных навыков самооценки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970346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218" y="5357381"/>
            <a:ext cx="167640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16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14053" y="339213"/>
            <a:ext cx="1013214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indent="-6350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Вариант задания</a:t>
            </a:r>
            <a:endParaRPr lang="ru-RU" sz="3200" b="1" i="1" dirty="0">
              <a:solidFill>
                <a:srgbClr val="000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8364" y="948611"/>
            <a:ext cx="7150733" cy="5256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разработка интегрированного </a:t>
            </a:r>
            <a:r>
              <a:rPr lang="ru-RU" sz="28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по речевому развитию (выразительное чтение) </a:t>
            </a:r>
            <a:r>
              <a:rPr lang="ru-RU" sz="28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sz="28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включением дидактической игры на ИКТ </a:t>
            </a:r>
            <a:r>
              <a:rPr lang="ru-RU" sz="28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оборудовании;</a:t>
            </a:r>
          </a:p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разработка интегрированного </a:t>
            </a:r>
            <a:r>
              <a:rPr lang="ru-RU" sz="28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по познавательному развитию (виртуальная экскурсия в мобильном куполе) и </a:t>
            </a:r>
            <a:r>
              <a:rPr lang="ru-RU" sz="28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робототехнике с </a:t>
            </a:r>
            <a:r>
              <a:rPr lang="ru-RU" sz="28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учётом</a:t>
            </a:r>
            <a:r>
              <a:rPr lang="ru-RU" sz="28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endParaRPr lang="ru-RU" sz="2800" i="1" dirty="0">
              <a:solidFill>
                <a:srgbClr val="000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lvl="0" algn="just">
              <a:lnSpc>
                <a:spcPct val="105000"/>
              </a:lnSpc>
              <a:spcAft>
                <a:spcPts val="25"/>
              </a:spcAft>
            </a:pPr>
            <a:r>
              <a:rPr lang="ru-RU" sz="28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8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возраста </a:t>
            </a:r>
            <a:r>
              <a:rPr lang="ru-RU" sz="28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детей;</a:t>
            </a:r>
          </a:p>
          <a:p>
            <a:pPr marR="27305" lvl="0" algn="just">
              <a:lnSpc>
                <a:spcPct val="105000"/>
              </a:lnSpc>
              <a:spcAft>
                <a:spcPts val="25"/>
              </a:spcAft>
            </a:pPr>
            <a:r>
              <a:rPr lang="ru-RU" sz="28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28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темы </a:t>
            </a:r>
            <a:r>
              <a:rPr lang="ru-RU" sz="28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календарного планирования.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395" y="2029557"/>
            <a:ext cx="3262383" cy="371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98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95399" y="106680"/>
            <a:ext cx="103479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результатов</a:t>
            </a:r>
            <a:r>
              <a:rPr lang="ru-RU" sz="3200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 </a:t>
            </a:r>
            <a:r>
              <a:rPr lang="ru-RU" sz="32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студентов</a:t>
            </a:r>
            <a:endParaRPr lang="ru-RU" sz="3200" b="1" i="1" dirty="0">
              <a:solidFill>
                <a:srgbClr val="000A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914" y="1021080"/>
            <a:ext cx="109437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Оценка </a:t>
            </a:r>
            <a:r>
              <a:rPr lang="ru-RU" sz="2800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соответствия</a:t>
            </a:r>
            <a:r>
              <a:rPr lang="ru-RU" sz="2800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структуры занятия его цели и типу</a:t>
            </a:r>
            <a:r>
              <a:rPr lang="ru-RU" sz="2800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14400" y="1544301"/>
            <a:ext cx="10958286" cy="553998"/>
          </a:xfrm>
          <a:prstGeom prst="round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занятия соответствует его цели и типу;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14400" y="2194998"/>
            <a:ext cx="10958286" cy="1216547"/>
          </a:xfrm>
          <a:prstGeom prst="roundRect">
            <a:avLst/>
          </a:prstGeom>
          <a:solidFill>
            <a:srgbClr val="0018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—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частичное соответствие структуры занятия его цели и типу: необоснованное включение или исключение одного обязательного этапа занятия соответствующего типа;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14400" y="3508244"/>
            <a:ext cx="10958286" cy="1180558"/>
          </a:xfrm>
          <a:prstGeom prst="roundRect">
            <a:avLst/>
          </a:prstGeom>
          <a:solidFill>
            <a:srgbClr val="0024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частичное соответствие структуры занятия его цели и типу: необоснованное включение или исключение двух обязательных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этапов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соответствующего типа;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28914" y="4785501"/>
            <a:ext cx="10958286" cy="1271209"/>
          </a:xfrm>
          <a:prstGeom prst="roundRect">
            <a:avLst/>
          </a:prstGeom>
          <a:solidFill>
            <a:srgbClr val="0033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частичное соответствие структуры занятия его цели и типу: необоснованное включение или исключение трех обязательных этапов занятия соответствующего типа.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440" y="5730240"/>
            <a:ext cx="1703995" cy="103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35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8840" y="121920"/>
            <a:ext cx="8641080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333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ru-RU" sz="2800" b="1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Оценка </a:t>
            </a:r>
            <a:r>
              <a:rPr lang="ru-RU" sz="2800" b="1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целеполагания: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14400" y="666685"/>
            <a:ext cx="10957560" cy="1924115"/>
          </a:xfrm>
          <a:prstGeom prst="round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цели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и задачи этапов, предполагающие обучение и развитие (освоение обучающимися предметных способов деятельности, способов учебной или мыслительной деятельности, в которых эти знания и навыки используются как средство на основе необходимого учебного материала), обоснованы и четко сформулированы;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14400" y="2697480"/>
            <a:ext cx="10957560" cy="960120"/>
          </a:xfrm>
          <a:prstGeom prst="roundRect">
            <a:avLst/>
          </a:prstGeom>
          <a:solidFill>
            <a:srgbClr val="0016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цели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и задачи этапов, предполагающие обучение и развитие, сформулированы четко;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14400" y="3764280"/>
            <a:ext cx="10957560" cy="960120"/>
          </a:xfrm>
          <a:prstGeom prst="roundRect">
            <a:avLst/>
          </a:prstGeom>
          <a:solidFill>
            <a:srgbClr val="0024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четко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сформулированы обучающие цели и задачи при отсутствии развивающих;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14400" y="4831080"/>
            <a:ext cx="10957560" cy="990600"/>
          </a:xfrm>
          <a:prstGeom prst="roundRect">
            <a:avLst/>
          </a:prstGeom>
          <a:solidFill>
            <a:srgbClr val="0033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неопределенность, аморфность целей и задач (несоответствие целей и задач теме занятия; постановка целей и задач не осуществлена).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179" y="5559705"/>
            <a:ext cx="1810988" cy="110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22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29840" y="137160"/>
            <a:ext cx="7940040" cy="99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ru-RU" sz="2800" b="1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Оценка </a:t>
            </a:r>
            <a:r>
              <a:rPr lang="ru-RU" sz="2800" b="1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выделения и обоснования единиц содержания образования: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44880" y="1226820"/>
            <a:ext cx="11003280" cy="906780"/>
          </a:xfrm>
          <a:prstGeom prst="round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содержания образования выделены и обоснованы;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44880" y="2226064"/>
            <a:ext cx="11003280" cy="1065776"/>
          </a:xfrm>
          <a:prstGeom prst="roundRect">
            <a:avLst/>
          </a:prstGeom>
          <a:solidFill>
            <a:srgbClr val="0018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содержания образования только выделены;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44880" y="3384304"/>
            <a:ext cx="11003280" cy="1081016"/>
          </a:xfrm>
          <a:prstGeom prst="roundRect">
            <a:avLst/>
          </a:prstGeom>
          <a:solidFill>
            <a:srgbClr val="0024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содержания образования и учебный материал не различаются;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44880" y="4557784"/>
            <a:ext cx="11003280" cy="1202936"/>
          </a:xfrm>
          <a:prstGeom prst="roundRect">
            <a:avLst/>
          </a:prstGeom>
          <a:solidFill>
            <a:srgbClr val="0033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содержания образования не выделены (примитивизм, фрагментарность, нарушение логики в изложении учебного материала).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800" y="5607253"/>
            <a:ext cx="1870074" cy="113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78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39240" y="381000"/>
            <a:ext cx="9890760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ru-RU" sz="2800" b="1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Оценка </a:t>
            </a:r>
            <a:r>
              <a:rPr lang="ru-RU" sz="2800" b="1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использования форм организации обучения</a:t>
            </a:r>
            <a:r>
              <a:rPr lang="ru-RU" sz="2800" b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160" y="1028571"/>
            <a:ext cx="11003280" cy="1203960"/>
          </a:xfrm>
          <a:prstGeom prst="round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обучения используются на основе данных психолого-педагогической диагностики целесообразно и обоснованно;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160" y="2329654"/>
            <a:ext cx="11003280" cy="1047943"/>
          </a:xfrm>
          <a:prstGeom prst="roundRect">
            <a:avLst/>
          </a:prstGeom>
          <a:solidFill>
            <a:srgbClr val="0016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обучения используются с учетом данных либо педагогической, либо психологической диагностики;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160" y="3474721"/>
            <a:ext cx="11003280" cy="1036319"/>
          </a:xfrm>
          <a:prstGeom prst="roundRect">
            <a:avLst/>
          </a:prstGeom>
          <a:solidFill>
            <a:srgbClr val="0024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обучения используются без учета данных и психолого-педагогической диагностики;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160" y="4608164"/>
            <a:ext cx="11003280" cy="1167796"/>
          </a:xfrm>
          <a:prstGeom prst="roundRect">
            <a:avLst/>
          </a:prstGeom>
          <a:solidFill>
            <a:srgbClr val="0033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несоответствие форм организации обучения целям обучения и составу класса (группы).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591" y="5435498"/>
            <a:ext cx="2040529" cy="123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67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53640" y="213360"/>
            <a:ext cx="8183880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ru-RU" sz="2800" b="1" i="1" dirty="0" smtClean="0">
                <a:solidFill>
                  <a:srgbClr val="000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Оценка </a:t>
            </a:r>
            <a:r>
              <a:rPr lang="ru-RU" sz="2800" b="1" i="1" dirty="0">
                <a:solidFill>
                  <a:srgbClr val="000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использования методов обучения: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83920" y="895285"/>
            <a:ext cx="11033760" cy="1284035"/>
          </a:xfrm>
          <a:prstGeom prst="round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репродуктивных и продуктивных методов обучения обосновано, соответствует целям занятия и особенностям изучаемой единицы содержания;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83920" y="2316480"/>
            <a:ext cx="11033760" cy="1249680"/>
          </a:xfrm>
          <a:prstGeom prst="roundRect">
            <a:avLst/>
          </a:prstGeom>
          <a:solidFill>
            <a:srgbClr val="00164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репродуктивных и продуктивных методов обучения соответствует целям занятия и особенностям изучаемой единицы содержания;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83920" y="3703320"/>
            <a:ext cx="11033760" cy="1082040"/>
          </a:xfrm>
          <a:prstGeom prst="roundRect">
            <a:avLst/>
          </a:prstGeom>
          <a:solidFill>
            <a:srgbClr val="0024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репродуктивных или продуктивных методов обучения не соответствует целям занятия и особенностям изучаемой единицы содержания;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83920" y="4922520"/>
            <a:ext cx="11033760" cy="975360"/>
          </a:xfrm>
          <a:prstGeom prst="roundRect">
            <a:avLst/>
          </a:prstGeom>
          <a:solidFill>
            <a:srgbClr val="0033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случайный набор методов обучения.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0208" y="5544533"/>
            <a:ext cx="1994624" cy="121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3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44040" y="320040"/>
            <a:ext cx="8854440" cy="515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ru-RU" sz="2800" b="1" i="1" dirty="0" smtClean="0">
                <a:solidFill>
                  <a:srgbClr val="000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Оценка </a:t>
            </a:r>
            <a:r>
              <a:rPr lang="ru-RU" sz="2800" b="1" i="1" dirty="0">
                <a:solidFill>
                  <a:srgbClr val="000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межэтапных связей занятия</a:t>
            </a:r>
            <a:r>
              <a:rPr lang="ru-RU" sz="2800" b="1" dirty="0">
                <a:solidFill>
                  <a:srgbClr val="000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44880" y="978696"/>
            <a:ext cx="10972800" cy="1137285"/>
          </a:xfrm>
          <a:prstGeom prst="round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и обоснованность внешней и внутренней логики при переходе к каждому следующему этапу занятия;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44880" y="2192649"/>
            <a:ext cx="10972800" cy="1053471"/>
          </a:xfrm>
          <a:prstGeom prst="roundRect">
            <a:avLst/>
          </a:prstGeom>
          <a:solidFill>
            <a:srgbClr val="00184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внутренней и внешней логики или только внутренней логики между этапами занятия;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44880" y="3322789"/>
            <a:ext cx="10972800" cy="1173012"/>
          </a:xfrm>
          <a:prstGeom prst="roundRect">
            <a:avLst/>
          </a:prstGeom>
          <a:solidFill>
            <a:srgbClr val="0024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только внешней логики между этапами занятия;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44880" y="4572470"/>
            <a:ext cx="10972800" cy="1355890"/>
          </a:xfrm>
          <a:prstGeom prst="roundRect">
            <a:avLst/>
          </a:prstGeom>
          <a:solidFill>
            <a:srgbClr val="0033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—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полное отсутствие внутренней и внешней логики между этапами занятия.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568" y="5547360"/>
            <a:ext cx="1929823" cy="117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71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7225" y="3523634"/>
            <a:ext cx="89725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Тишков</a:t>
            </a:r>
            <a:r>
              <a:rPr lang="ru-RU" sz="20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К.Н. Роль и методы самостоятельной работы студента в современных условиях [Электронный ресурс] / К.Н. Тишков, О.С. Кошелев, И.Н. Мерзляков. – </a:t>
            </a:r>
            <a:r>
              <a:rPr lang="ru-RU" sz="20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Режим доступа: http://www.nntu. scinov.ru./</a:t>
            </a:r>
            <a:r>
              <a:rPr lang="ru-RU" sz="20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RUS/NEWS/arhiv_n2.html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Черная</a:t>
            </a:r>
            <a:r>
              <a:rPr lang="ru-RU" sz="20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sz="20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с.</a:t>
            </a:r>
            <a:endParaRPr lang="ru-RU" dirty="0">
              <a:solidFill>
                <a:srgbClr val="001848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8151" y="3916680"/>
            <a:ext cx="2143849" cy="2941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656522" y="384313"/>
            <a:ext cx="7566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solidFill>
                <a:srgbClr val="00184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035" y="969088"/>
            <a:ext cx="1168945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Aft>
                <a:spcPts val="0"/>
              </a:spcAft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Белая </a:t>
            </a:r>
            <a:r>
              <a:rPr lang="ru-RU" sz="20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К.Ю. Методическая работа в ДОУ: Анализ, планирование, формирование и методы. - М.: ТЦ. Сфера. 2005. - 96с</a:t>
            </a: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pPr marL="342900" lvl="0" indent="-342900" algn="just">
              <a:spcAft>
                <a:spcPts val="0"/>
              </a:spcAft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Бережнова </a:t>
            </a:r>
            <a:r>
              <a:rPr lang="ru-RU" sz="20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В., Тимофеева </a:t>
            </a:r>
            <a:r>
              <a:rPr lang="ru-RU" sz="20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Л.Л. Проектирование образовательной деятельности в </a:t>
            </a: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детском саду</a:t>
            </a:r>
            <a:r>
              <a:rPr lang="ru-RU" sz="20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современные подходы</a:t>
            </a: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Цветной мир, </a:t>
            </a:r>
            <a:r>
              <a:rPr lang="ru-RU" sz="20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</a:p>
          <a:p>
            <a:pPr marL="342900" lvl="0" indent="-342900" algn="just">
              <a:spcAft>
                <a:spcPts val="0"/>
              </a:spcAft>
              <a:tabLst>
                <a:tab pos="457200" algn="l"/>
              </a:tabLst>
            </a:pPr>
            <a:r>
              <a:rPr lang="ru-RU" sz="20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Коджаспирова</a:t>
            </a:r>
            <a:r>
              <a:rPr lang="ru-RU" sz="20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Г.М. Словарь по педагогике </a:t>
            </a:r>
            <a:r>
              <a:rPr lang="ru-RU" sz="20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  Г.М.Коджаспирова, А.Ю. Коджаспирова. – Москва: ИКЦ «МарТ»; Ростов н/Д: Издательский центр «МарТ», 2005. – 448 с.,</a:t>
            </a:r>
            <a:endParaRPr lang="ru-RU" sz="2000" i="1" dirty="0" smtClean="0">
              <a:solidFill>
                <a:srgbClr val="00184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001848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Микляева</a:t>
            </a:r>
            <a:r>
              <a:rPr lang="ru-RU" sz="2000" b="1" i="1" dirty="0">
                <a:solidFill>
                  <a:srgbClr val="001848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Я. Планирование в современном ДОУ : метод, пособие / Н. </a:t>
            </a:r>
            <a:r>
              <a:rPr lang="ru-RU" sz="2000" b="1" i="1" dirty="0" smtClean="0">
                <a:solidFill>
                  <a:srgbClr val="001848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Микляева</a:t>
            </a:r>
            <a:r>
              <a:rPr lang="ru-RU" sz="2000" b="1" i="1" dirty="0">
                <a:solidFill>
                  <a:srgbClr val="001848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— </a:t>
            </a:r>
            <a:r>
              <a:rPr lang="ru-RU" sz="2000" i="1" dirty="0">
                <a:solidFill>
                  <a:srgbClr val="001848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ТЦ Сфера, 2013 (Приложение к журналу «Управление ДОУ»).</a:t>
            </a:r>
            <a:endParaRPr lang="ru-RU" sz="2000" i="1" dirty="0">
              <a:solidFill>
                <a:srgbClr val="00184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29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99653" y="398650"/>
            <a:ext cx="946354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интегрированного </a:t>
            </a:r>
            <a:r>
              <a:rPr lang="ru-RU" sz="2800" b="1" i="1" dirty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речевому </a:t>
            </a:r>
            <a:endParaRPr lang="ru-RU" sz="2800" b="1" i="1" dirty="0" smtClean="0">
              <a:solidFill>
                <a:srgbClr val="000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sz="2800" b="1" i="1" dirty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(выразительное чтение) </a:t>
            </a:r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включением</a:t>
            </a:r>
          </a:p>
          <a:p>
            <a:pPr algn="ctr"/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дидактической </a:t>
            </a:r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800" b="1" i="1" dirty="0">
                <a:solidFill>
                  <a:srgbClr val="000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ИКТ оборудовании</a:t>
            </a:r>
            <a:endParaRPr lang="ru-RU" sz="2800" i="1" dirty="0">
              <a:solidFill>
                <a:srgbClr val="000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653" y="2416628"/>
            <a:ext cx="10896108" cy="4848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литературные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для детей дошкольного возраста по образовательной программе «От рождения до школы»; 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эмоциональной и образной выразительности (основной тон, интонации); 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расстановку логических ударений, пауз;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работы с детьми дошкольного возраста, обеспечивающие полноценное восприятие литературного произведения; </a:t>
            </a:r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литературного анализа художественного текста: передать основной замысел автора, характер действующих лиц, их взаимоотношения, мотивы поступков;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 иллюстраций; </a:t>
            </a:r>
          </a:p>
          <a:p>
            <a:pPr marR="125095" indent="444500" algn="ctr">
              <a:lnSpc>
                <a:spcPct val="161000"/>
              </a:lnSpc>
              <a:spcAft>
                <a:spcPts val="0"/>
              </a:spcAft>
            </a:pP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799" y="1594002"/>
            <a:ext cx="7576458" cy="786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25095" lvl="0" indent="444500" algn="ctr">
              <a:lnSpc>
                <a:spcPct val="161000"/>
              </a:lnSpc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 должен знать и понимать: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440" y="927850"/>
            <a:ext cx="1882620" cy="114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5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99653" y="545690"/>
            <a:ext cx="11061289" cy="6326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книжной иллюстрацией с детьми дошкольного возраста.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разработки и проведения занятий с подгруппой детей;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занятия, методы и приемы организации деятельности детей на занятии, виды детской деятельности;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областей по разным возрастным группам; </a:t>
            </a:r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развивающих (дидактических) материалов;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средства 	обучения 	(интерактивная 	доска, интерактивный стол); 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психических и познавательных процессов учебнопознавательной деятельности детей дошкольного возраста; 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технику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и правила СанПин;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дидактической игры;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интеграцию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речевому развитию с дидактической игрой.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25095" indent="444500" algn="ctr">
              <a:lnSpc>
                <a:spcPct val="161000"/>
              </a:lnSpc>
              <a:spcAft>
                <a:spcPts val="0"/>
              </a:spcAft>
            </a:pP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92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632365" y="274321"/>
            <a:ext cx="7230092" cy="786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25095" indent="444500" algn="ctr">
              <a:lnSpc>
                <a:spcPct val="161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должен уметь: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9714" y="1060371"/>
            <a:ext cx="1076379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формулировать цель, задачи и ожидаемые результаты интегрированного занятия по речевому развитию с дидактической игрой для подгруппы детей;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вид интеграции;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разрабатывать технологическую карту занятия;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методы и приемы организации деятельности детей на интегрированном занятии с использованием ИКТ оборудования; 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использовать развивающие (дидактические) материалы или компьютерные программы.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исполнять литературный текст, используя все средства выразительности художественного чтения так, чтобы дети поняли основное содержание, идею и эмоционально пережили прослушанное (прочувствовали его); </a:t>
            </a:r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методики представления выразительного чтения; 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виды упражнений, направленных на усвоение норм литературного произношения; </a:t>
            </a:r>
          </a:p>
        </p:txBody>
      </p:sp>
    </p:spTree>
    <p:extLst>
      <p:ext uri="{BB962C8B-B14F-4D97-AF65-F5344CB8AC3E}">
        <p14:creationId xmlns:p14="http://schemas.microsoft.com/office/powerpoint/2010/main" val="319873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39091" y="193964"/>
            <a:ext cx="1083425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•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упражнения, 	направленные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различных характеристик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голоса и дыхания;  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применять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паузы; 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применять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виды артикуляционной гимнастики;  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анализировать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художественные тексты разных родов и жанров; 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обоснованно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выбор произведения в соответствии с разработанными критериями (художественный уровень, воспитательное значение, возраст детей, время года, выбор методов работы с книгой); 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определять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содержание: литературную и воспитательную задачи; 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логично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последовательно предлагать детям рассмотреть иллюстрации к книге в соответствии: с целями, задачами; возрастными особенностями детей; с особенностями литературного произведения (жанра, объема, качества иллюстрации). </a:t>
            </a:r>
          </a:p>
        </p:txBody>
      </p:sp>
    </p:spTree>
    <p:extLst>
      <p:ext uri="{BB962C8B-B14F-4D97-AF65-F5344CB8AC3E}">
        <p14:creationId xmlns:p14="http://schemas.microsoft.com/office/powerpoint/2010/main" val="70872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88720" y="222069"/>
            <a:ext cx="90656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</a:t>
            </a:r>
            <a:r>
              <a:rPr lang="ru-RU" sz="28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интегрированного </a:t>
            </a:r>
            <a:r>
              <a:rPr lang="ru-RU" sz="28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по познавательному развитию (виртуальная экскурсия в мобильном куполе) и робототехнике</a:t>
            </a:r>
            <a:r>
              <a:rPr lang="ru-RU" sz="28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i="1" dirty="0">
              <a:solidFill>
                <a:srgbClr val="000F2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93668" y="1607064"/>
            <a:ext cx="8516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Специалист должен знать и понимать: 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2777" y="2338251"/>
            <a:ext cx="10972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конструирования;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	занятия 	по 	конструированию 	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конструктора LegoEducationWedодля детей дошкольного возраста;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терминологию LegoEducationWedо;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 детей дошкольного возраста;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конструирования 	и 	разработку 	(инструкции)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LegoEducationWedо; </a:t>
            </a:r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проблемного обучения и экспериментирования с детьми дошкольного возраста;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технику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и правила СанПин; </a:t>
            </a:r>
            <a:endParaRPr lang="ru-RU" sz="24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данной формы работы в образовательной деятельности; </a:t>
            </a:r>
          </a:p>
          <a:p>
            <a:pPr algn="just"/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767" y="716280"/>
            <a:ext cx="1808644" cy="1098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000F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79714" y="235131"/>
            <a:ext cx="107768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гигиенические требования к проведению экскурсий;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компоненты экскурсии;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 особенности детей дошкольного возраста;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экскурсии в разных возрастных группах;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экскурсии в развитии детей дошкольного возраста.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9977" y="2468880"/>
            <a:ext cx="8961119" cy="786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25095" indent="444500" algn="ctr">
              <a:lnSpc>
                <a:spcPct val="161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Специалист должен уметь: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9714" y="3409405"/>
            <a:ext cx="106854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формулировать цели и задачи занятия по конструированию с использованием конструктора LegoEducationWedо;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методы и приемы работы с конструктором Lego Education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Wedо на занятиях с детьми дошкольного возраста;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владеть специальной терминологий;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распределять обязанности по созданию конструкции между детьми и взрослым; </a:t>
            </a:r>
          </a:p>
        </p:txBody>
      </p:sp>
    </p:spTree>
    <p:extLst>
      <p:ext uri="{BB962C8B-B14F-4D97-AF65-F5344CB8AC3E}">
        <p14:creationId xmlns:p14="http://schemas.microsoft.com/office/powerpoint/2010/main" val="78114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5406</Words>
  <Application>Microsoft Office PowerPoint</Application>
  <PresentationFormat>Широкоэкранный</PresentationFormat>
  <Paragraphs>635</Paragraphs>
  <Slides>36</Slides>
  <Notes>26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Palatino Linotype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ГПОАУ АО «АМУРСКИЙ ПЕДАГОГИЧЕСКИЙ КОЛЛЕДЖ».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технологической карты  НОД по развитию речи и ознакомлению с окружающим детей дошкольного возраста» (на примере открытого регионального чемпионата «Молодые профессионалы» (WorldSkills Russia). </dc:title>
  <dc:subject>Методические рекомендации по организации самостоятельной внеаудиторной работы студентов к учебно - методическому комплексу ПМ03 Организация занятий по основным общеобразовательным программам  дошкольного образования.</dc:subject>
  <dc:creator>преподаватель высшей квалификационной категории Преподаватель высшей квалификационной категории Гольская Оксана Геннадьевна.</dc:creator>
  <cp:keywords/>
  <cp:lastModifiedBy>Admin</cp:lastModifiedBy>
  <cp:revision>140</cp:revision>
  <dcterms:created xsi:type="dcterms:W3CDTF">2019-11-20T11:05:40Z</dcterms:created>
  <dcterms:modified xsi:type="dcterms:W3CDTF">2020-01-07T08:07:14Z</dcterms:modified>
</cp:coreProperties>
</file>