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  <p:sldId id="265" r:id="rId11"/>
    <p:sldId id="267" r:id="rId12"/>
    <p:sldId id="268" r:id="rId13"/>
    <p:sldId id="271" r:id="rId14"/>
    <p:sldId id="274" r:id="rId15"/>
    <p:sldId id="276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F08B2D-DFD8-4868-9D62-122F481A503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034A2D-C0BB-4A11-B5AF-218510DF8B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7757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034A2D-C0BB-4A11-B5AF-218510DF8B4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6665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D9541CD0-E0C5-489C-A8C5-8989261E20B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19407F60-0743-4A6E-8F7C-FF0A6936EBF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2093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41CD0-E0C5-489C-A8C5-8989261E20B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07F60-0743-4A6E-8F7C-FF0A6936EB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553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41CD0-E0C5-489C-A8C5-8989261E20B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07F60-0743-4A6E-8F7C-FF0A6936EBF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71743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41CD0-E0C5-489C-A8C5-8989261E20B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07F60-0743-4A6E-8F7C-FF0A6936EBF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87756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41CD0-E0C5-489C-A8C5-8989261E20B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07F60-0743-4A6E-8F7C-FF0A6936EB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3039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41CD0-E0C5-489C-A8C5-8989261E20B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07F60-0743-4A6E-8F7C-FF0A6936EBF3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90097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41CD0-E0C5-489C-A8C5-8989261E20B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07F60-0743-4A6E-8F7C-FF0A6936EBF3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55971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41CD0-E0C5-489C-A8C5-8989261E20B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07F60-0743-4A6E-8F7C-FF0A6936EBF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69712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41CD0-E0C5-489C-A8C5-8989261E20B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07F60-0743-4A6E-8F7C-FF0A6936EBF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01724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41CD0-E0C5-489C-A8C5-8989261E20B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07F60-0743-4A6E-8F7C-FF0A6936EB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452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41CD0-E0C5-489C-A8C5-8989261E20B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07F60-0743-4A6E-8F7C-FF0A6936EBF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8653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41CD0-E0C5-489C-A8C5-8989261E20B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07F60-0743-4A6E-8F7C-FF0A6936EB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385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41CD0-E0C5-489C-A8C5-8989261E20B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07F60-0743-4A6E-8F7C-FF0A6936EBF3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8698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41CD0-E0C5-489C-A8C5-8989261E20B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07F60-0743-4A6E-8F7C-FF0A6936EBF3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5300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41CD0-E0C5-489C-A8C5-8989261E20B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07F60-0743-4A6E-8F7C-FF0A6936EB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5179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41CD0-E0C5-489C-A8C5-8989261E20B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07F60-0743-4A6E-8F7C-FF0A6936EBF3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3529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41CD0-E0C5-489C-A8C5-8989261E20B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07F60-0743-4A6E-8F7C-FF0A6936EB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484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9541CD0-E0C5-489C-A8C5-8989261E20B7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9407F60-0743-4A6E-8F7C-FF0A6936EB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226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FDCFAC-01BC-4011-B68C-1BD4351F25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421255" y="1077971"/>
            <a:ext cx="7349490" cy="3246120"/>
          </a:xfrm>
        </p:spPr>
        <p:txBody>
          <a:bodyPr/>
          <a:lstStyle/>
          <a:p>
            <a:pPr algn="r"/>
            <a:r>
              <a:rPr lang="ru-RU" sz="6000" dirty="0"/>
              <a:t>Заседание научно-литературного клуба «Хочу все знать»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E79614B-D80F-441A-98A5-9221C92D64F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3754" y="2849733"/>
            <a:ext cx="2782308" cy="37013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594231" y="5627076"/>
            <a:ext cx="53808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Автор: Курбатова Елена Васильевна, учитель начальных классов МОУ СШ № 118 г. Волгограда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60330" y="342900"/>
            <a:ext cx="104719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Очерк Соколова – Микитова «О Родине»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3298704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5D4C8F-7F1C-48AC-9CA6-71639FEDD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Вид жанра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7B5A111-F8ED-4BCD-B7D1-5F4071E26CDF}"/>
              </a:ext>
            </a:extLst>
          </p:cNvPr>
          <p:cNvSpPr/>
          <p:nvPr/>
        </p:nvSpPr>
        <p:spPr>
          <a:xfrm>
            <a:off x="1295401" y="2556932"/>
            <a:ext cx="2618912" cy="130386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lang="ru-RU" sz="2800" dirty="0"/>
              <a:t>Достоверная информация.</a:t>
            </a:r>
          </a:p>
          <a:p>
            <a:r>
              <a:rPr lang="ru-RU" sz="2800" dirty="0"/>
              <a:t>Реальные факты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50C36929-F6CF-4DA1-8C42-BFE939A75EF1}"/>
              </a:ext>
            </a:extLst>
          </p:cNvPr>
          <p:cNvSpPr/>
          <p:nvPr/>
        </p:nvSpPr>
        <p:spPr>
          <a:xfrm>
            <a:off x="8105313" y="2556932"/>
            <a:ext cx="2524955" cy="130386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/>
              <a:t>Художественные выразительные средства</a:t>
            </a:r>
          </a:p>
        </p:txBody>
      </p:sp>
      <p:cxnSp>
        <p:nvCxnSpPr>
          <p:cNvPr id="7" name="Прямая со стрелкой 6">
            <a:extLst>
              <a:ext uri="{FF2B5EF4-FFF2-40B4-BE49-F238E27FC236}">
                <a16:creationId xmlns:a16="http://schemas.microsoft.com/office/drawing/2014/main" id="{BD405C3E-BC04-425A-8E14-58CE485F181D}"/>
              </a:ext>
            </a:extLst>
          </p:cNvPr>
          <p:cNvCxnSpPr/>
          <p:nvPr/>
        </p:nvCxnSpPr>
        <p:spPr>
          <a:xfrm flipH="1">
            <a:off x="3914313" y="1837678"/>
            <a:ext cx="950650" cy="71925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89D155B1-DB29-4A03-AD3D-EB1EC1EDC576}"/>
              </a:ext>
            </a:extLst>
          </p:cNvPr>
          <p:cNvCxnSpPr/>
          <p:nvPr/>
        </p:nvCxnSpPr>
        <p:spPr>
          <a:xfrm>
            <a:off x="7306322" y="1837678"/>
            <a:ext cx="798991" cy="7192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DC1FE0A0-4B52-43E8-BD2D-987EC8F097AE}"/>
              </a:ext>
            </a:extLst>
          </p:cNvPr>
          <p:cNvSpPr/>
          <p:nvPr/>
        </p:nvSpPr>
        <p:spPr>
          <a:xfrm>
            <a:off x="4389638" y="4301071"/>
            <a:ext cx="3219634" cy="7192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rgbClr val="FF0000"/>
                </a:solidFill>
              </a:rPr>
              <a:t>Научно-художественный</a:t>
            </a:r>
          </a:p>
        </p:txBody>
      </p:sp>
      <p:sp>
        <p:nvSpPr>
          <p:cNvPr id="11" name="Объект 10">
            <a:extLst>
              <a:ext uri="{FF2B5EF4-FFF2-40B4-BE49-F238E27FC236}">
                <a16:creationId xmlns:a16="http://schemas.microsoft.com/office/drawing/2014/main" id="{E25EE8C6-609E-4311-894E-BF8316BF32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1495" y="5521909"/>
            <a:ext cx="2183168" cy="62489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4000" b="1" dirty="0">
                <a:solidFill>
                  <a:srgbClr val="FF0000"/>
                </a:solidFill>
              </a:rPr>
              <a:t>Очерк</a:t>
            </a:r>
          </a:p>
        </p:txBody>
      </p:sp>
      <p:cxnSp>
        <p:nvCxnSpPr>
          <p:cNvPr id="15" name="Прямая со стрелкой 14">
            <a:extLst>
              <a:ext uri="{FF2B5EF4-FFF2-40B4-BE49-F238E27FC236}">
                <a16:creationId xmlns:a16="http://schemas.microsoft.com/office/drawing/2014/main" id="{A1F0D302-DF4A-46D8-984A-8ED57774186D}"/>
              </a:ext>
            </a:extLst>
          </p:cNvPr>
          <p:cNvCxnSpPr/>
          <p:nvPr/>
        </p:nvCxnSpPr>
        <p:spPr>
          <a:xfrm>
            <a:off x="3914313" y="3860799"/>
            <a:ext cx="1057182" cy="71120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 стрелкой 15">
            <a:extLst>
              <a:ext uri="{FF2B5EF4-FFF2-40B4-BE49-F238E27FC236}">
                <a16:creationId xmlns:a16="http://schemas.microsoft.com/office/drawing/2014/main" id="{99ABD171-ED81-4A73-99F8-EAD00BBCABAE}"/>
              </a:ext>
            </a:extLst>
          </p:cNvPr>
          <p:cNvCxnSpPr>
            <a:cxnSpLocks/>
          </p:cNvCxnSpPr>
          <p:nvPr/>
        </p:nvCxnSpPr>
        <p:spPr>
          <a:xfrm flipH="1">
            <a:off x="7154663" y="3860798"/>
            <a:ext cx="929936" cy="71120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 стрелкой 31">
            <a:extLst>
              <a:ext uri="{FF2B5EF4-FFF2-40B4-BE49-F238E27FC236}">
                <a16:creationId xmlns:a16="http://schemas.microsoft.com/office/drawing/2014/main" id="{E524CEE4-7D36-4E12-9055-DB587C2AD163}"/>
              </a:ext>
            </a:extLst>
          </p:cNvPr>
          <p:cNvCxnSpPr>
            <a:stCxn id="10" idx="2"/>
          </p:cNvCxnSpPr>
          <p:nvPr/>
        </p:nvCxnSpPr>
        <p:spPr>
          <a:xfrm>
            <a:off x="5999455" y="5020325"/>
            <a:ext cx="0" cy="5015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76096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A920B6-0F1B-47FB-B991-A1BFE0224A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689169"/>
            <a:ext cx="9601196" cy="1303867"/>
          </a:xfrm>
        </p:spPr>
        <p:txBody>
          <a:bodyPr/>
          <a:lstStyle/>
          <a:p>
            <a:r>
              <a:rPr lang="ru-RU" dirty="0"/>
              <a:t>Россия – </a:t>
            </a:r>
            <a:r>
              <a:rPr lang="ru-RU" dirty="0" smtClean="0"/>
              <a:t>Родина </a:t>
            </a:r>
            <a:r>
              <a:rPr lang="ru-RU" dirty="0"/>
              <a:t>моя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F93C413C-7F49-4F55-ACF0-03B79C89624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3907" y="1993036"/>
            <a:ext cx="7562651" cy="4253992"/>
          </a:xfrm>
        </p:spPr>
      </p:pic>
    </p:spTree>
    <p:extLst>
      <p:ext uri="{BB962C8B-B14F-4D97-AF65-F5344CB8AC3E}">
        <p14:creationId xmlns:p14="http://schemas.microsoft.com/office/powerpoint/2010/main" val="30368522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DA2617-8680-4AE1-869B-DA48A6F9D5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181DE9E-B122-4E80-A159-A069146F23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4873"/>
            <a:ext cx="12192000" cy="6882873"/>
          </a:xfrm>
        </p:spPr>
      </p:pic>
    </p:spTree>
    <p:extLst>
      <p:ext uri="{BB962C8B-B14F-4D97-AF65-F5344CB8AC3E}">
        <p14:creationId xmlns:p14="http://schemas.microsoft.com/office/powerpoint/2010/main" val="38530708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F8A367-A58A-40EE-99A5-9F4B05688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A45823B6-E0B3-4DD8-9121-CF94AE2C34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2"/>
            <a:ext cx="12192001" cy="6880194"/>
          </a:xfrm>
        </p:spPr>
      </p:pic>
    </p:spTree>
    <p:extLst>
      <p:ext uri="{BB962C8B-B14F-4D97-AF65-F5344CB8AC3E}">
        <p14:creationId xmlns:p14="http://schemas.microsoft.com/office/powerpoint/2010/main" val="5486155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57E153-0E47-4000-BF9C-D789622BCB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82DEADF9-01B4-4F21-8F68-9F41761E77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191999" cy="6858000"/>
          </a:xfrm>
        </p:spPr>
      </p:pic>
    </p:spTree>
    <p:extLst>
      <p:ext uri="{BB962C8B-B14F-4D97-AF65-F5344CB8AC3E}">
        <p14:creationId xmlns:p14="http://schemas.microsoft.com/office/powerpoint/2010/main" val="16348509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FDA52B-319F-43A8-9BB7-60193498C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3868646-43B2-42D9-9AD5-4B1DD8AE92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ÐÐ¾ÑÐ¾Ð¶ÐµÐµ Ð¸Ð·Ð¾Ð±ÑÐ°Ð¶ÐµÐ½Ð¸Ðµ">
            <a:extLst>
              <a:ext uri="{FF2B5EF4-FFF2-40B4-BE49-F238E27FC236}">
                <a16:creationId xmlns:a16="http://schemas.microsoft.com/office/drawing/2014/main" id="{3DE63320-E84E-42FD-B53B-D505680092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74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6095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DE97C22-5328-48B0-A03A-6536D2D4BF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Жанры литературных произведений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915C51B1-4835-4C60-B277-AB181D58AB5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41095026"/>
              </p:ext>
            </p:extLst>
          </p:nvPr>
        </p:nvGraphicFramePr>
        <p:xfrm>
          <a:off x="1295400" y="2557463"/>
          <a:ext cx="9601200" cy="29850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00600">
                  <a:extLst>
                    <a:ext uri="{9D8B030D-6E8A-4147-A177-3AD203B41FA5}">
                      <a16:colId xmlns:a16="http://schemas.microsoft.com/office/drawing/2014/main" val="1137443408"/>
                    </a:ext>
                  </a:extLst>
                </a:gridCol>
                <a:gridCol w="4800600">
                  <a:extLst>
                    <a:ext uri="{9D8B030D-6E8A-4147-A177-3AD203B41FA5}">
                      <a16:colId xmlns:a16="http://schemas.microsoft.com/office/drawing/2014/main" val="294897608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Вид жанра</a:t>
                      </a: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/>
                        <a:t>Условное обозначение</a:t>
                      </a:r>
                    </a:p>
                  </a:txBody>
                  <a:tcPr>
                    <a:solidFill>
                      <a:schemeClr val="tx1">
                        <a:lumMod val="75000"/>
                        <a:lumOff val="2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4212781"/>
                  </a:ext>
                </a:extLst>
              </a:tr>
              <a:tr h="471845">
                <a:tc>
                  <a:txBody>
                    <a:bodyPr/>
                    <a:lstStyle/>
                    <a:p>
                      <a:r>
                        <a:rPr lang="ru-RU" sz="2800" dirty="0"/>
                        <a:t>Рассказ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8001983"/>
                  </a:ext>
                </a:extLst>
              </a:tr>
              <a:tr h="488271">
                <a:tc>
                  <a:txBody>
                    <a:bodyPr/>
                    <a:lstStyle/>
                    <a:p>
                      <a:r>
                        <a:rPr lang="ru-RU" sz="2800" dirty="0"/>
                        <a:t>Стихотворение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6849163"/>
                  </a:ext>
                </a:extLst>
              </a:tr>
              <a:tr h="479395">
                <a:tc>
                  <a:txBody>
                    <a:bodyPr/>
                    <a:lstStyle/>
                    <a:p>
                      <a:r>
                        <a:rPr lang="ru-RU" sz="2800" dirty="0"/>
                        <a:t>Басня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7251284"/>
                  </a:ext>
                </a:extLst>
              </a:tr>
              <a:tr h="470516">
                <a:tc>
                  <a:txBody>
                    <a:bodyPr/>
                    <a:lstStyle/>
                    <a:p>
                      <a:r>
                        <a:rPr lang="ru-RU" sz="2800" dirty="0"/>
                        <a:t>Сказка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1919120"/>
                  </a:ext>
                </a:extLst>
              </a:tr>
              <a:tr h="541538">
                <a:tc>
                  <a:txBody>
                    <a:bodyPr/>
                    <a:lstStyle/>
                    <a:p>
                      <a:r>
                        <a:rPr lang="ru-RU" sz="2800" dirty="0"/>
                        <a:t>Очерк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19741887"/>
                  </a:ext>
                </a:extLst>
              </a:tr>
            </a:tbl>
          </a:graphicData>
        </a:graphic>
      </p:graphicFrame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8205FA5-752B-4D07-A917-0CEDDC16B8FC}"/>
              </a:ext>
            </a:extLst>
          </p:cNvPr>
          <p:cNvSpPr/>
          <p:nvPr/>
        </p:nvSpPr>
        <p:spPr>
          <a:xfrm>
            <a:off x="8060925" y="3018408"/>
            <a:ext cx="727969" cy="30184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>
            <a:extLst>
              <a:ext uri="{FF2B5EF4-FFF2-40B4-BE49-F238E27FC236}">
                <a16:creationId xmlns:a16="http://schemas.microsoft.com/office/drawing/2014/main" id="{08439CD6-9D74-4B21-B017-4D338D546DC1}"/>
              </a:ext>
            </a:extLst>
          </p:cNvPr>
          <p:cNvSpPr/>
          <p:nvPr/>
        </p:nvSpPr>
        <p:spPr>
          <a:xfrm>
            <a:off x="8242917" y="3542591"/>
            <a:ext cx="363984" cy="301841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>
            <a:extLst>
              <a:ext uri="{FF2B5EF4-FFF2-40B4-BE49-F238E27FC236}">
                <a16:creationId xmlns:a16="http://schemas.microsoft.com/office/drawing/2014/main" id="{CB80933D-64DB-46A5-A192-217EDACB7B7B}"/>
              </a:ext>
            </a:extLst>
          </p:cNvPr>
          <p:cNvSpPr/>
          <p:nvPr/>
        </p:nvSpPr>
        <p:spPr>
          <a:xfrm rot="10800000">
            <a:off x="8242917" y="4089792"/>
            <a:ext cx="363984" cy="310739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CFDDE97D-8D69-4F94-9B7B-BB2D5F74C288}"/>
              </a:ext>
            </a:extLst>
          </p:cNvPr>
          <p:cNvSpPr/>
          <p:nvPr/>
        </p:nvSpPr>
        <p:spPr>
          <a:xfrm>
            <a:off x="8242916" y="4509164"/>
            <a:ext cx="406153" cy="399495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2A03B425-AB1D-4DE0-AD15-A5217D4DB138}"/>
              </a:ext>
            </a:extLst>
          </p:cNvPr>
          <p:cNvSpPr/>
          <p:nvPr/>
        </p:nvSpPr>
        <p:spPr>
          <a:xfrm>
            <a:off x="8242916" y="5097538"/>
            <a:ext cx="406153" cy="3994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52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DFEFE3-CD72-405C-8167-BB2033F6A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7200" dirty="0"/>
              <a:t>Рубрика «Хочу все знать» 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0D483DE-9E21-4A86-806B-855566D852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9911" y="2485911"/>
            <a:ext cx="9946687" cy="3318936"/>
          </a:xfrm>
        </p:spPr>
        <p:txBody>
          <a:bodyPr>
            <a:noAutofit/>
          </a:bodyPr>
          <a:lstStyle/>
          <a:p>
            <a:r>
              <a:rPr lang="ru-RU" sz="2800" b="1" dirty="0"/>
              <a:t>Что</a:t>
            </a:r>
            <a:r>
              <a:rPr lang="ru-RU" sz="2800" dirty="0"/>
              <a:t> такое очерк?</a:t>
            </a:r>
          </a:p>
          <a:p>
            <a:r>
              <a:rPr lang="ru-RU" sz="2800" b="1" dirty="0"/>
              <a:t>Кто</a:t>
            </a:r>
            <a:r>
              <a:rPr lang="ru-RU" sz="2800" dirty="0"/>
              <a:t> пишет очерк?</a:t>
            </a:r>
          </a:p>
          <a:p>
            <a:r>
              <a:rPr lang="ru-RU" sz="2800" b="1" dirty="0"/>
              <a:t>Как</a:t>
            </a:r>
            <a:r>
              <a:rPr lang="ru-RU" sz="2800" dirty="0"/>
              <a:t> называют автора очерка?</a:t>
            </a:r>
          </a:p>
          <a:p>
            <a:r>
              <a:rPr lang="ru-RU" sz="2800" b="1" dirty="0"/>
              <a:t>О чем </a:t>
            </a:r>
            <a:r>
              <a:rPr lang="ru-RU" sz="2800" dirty="0"/>
              <a:t>пишутся очерки?</a:t>
            </a:r>
          </a:p>
          <a:p>
            <a:r>
              <a:rPr lang="ru-RU" sz="2800" b="1" dirty="0"/>
              <a:t>С какой целью </a:t>
            </a:r>
            <a:r>
              <a:rPr lang="ru-RU" sz="2800" dirty="0"/>
              <a:t>пишутся очерки?</a:t>
            </a:r>
          </a:p>
          <a:p>
            <a:r>
              <a:rPr lang="ru-RU" sz="2800" b="1" dirty="0"/>
              <a:t>Чем отличается </a:t>
            </a:r>
            <a:r>
              <a:rPr lang="ru-RU" sz="2800" dirty="0"/>
              <a:t>очерк от рассказа?</a:t>
            </a:r>
          </a:p>
        </p:txBody>
      </p:sp>
    </p:spTree>
    <p:extLst>
      <p:ext uri="{BB962C8B-B14F-4D97-AF65-F5344CB8AC3E}">
        <p14:creationId xmlns:p14="http://schemas.microsoft.com/office/powerpoint/2010/main" val="2872783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E51FFB-8D06-4F76-B14A-4C1A5D84C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dirty="0"/>
              <a:t>Карта рассуждения</a:t>
            </a:r>
          </a:p>
        </p:txBody>
      </p:sp>
      <p:graphicFrame>
        <p:nvGraphicFramePr>
          <p:cNvPr id="7" name="Объект 6">
            <a:extLst>
              <a:ext uri="{FF2B5EF4-FFF2-40B4-BE49-F238E27FC236}">
                <a16:creationId xmlns:a16="http://schemas.microsoft.com/office/drawing/2014/main" id="{0EA67E32-E7D3-4B3B-9524-135740BB25B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46618598"/>
              </p:ext>
            </p:extLst>
          </p:nvPr>
        </p:nvGraphicFramePr>
        <p:xfrm>
          <a:off x="1295400" y="2405849"/>
          <a:ext cx="9601198" cy="3393371"/>
        </p:xfrm>
        <a:graphic>
          <a:graphicData uri="http://schemas.openxmlformats.org/drawingml/2006/table">
            <a:tbl>
              <a:tblPr firstRow="1" bandRow="1">
                <a:tableStyleId>{08FB837D-C827-4EFA-A057-4D05807E0F7C}</a:tableStyleId>
              </a:tblPr>
              <a:tblGrid>
                <a:gridCol w="4697465">
                  <a:extLst>
                    <a:ext uri="{9D8B030D-6E8A-4147-A177-3AD203B41FA5}">
                      <a16:colId xmlns:a16="http://schemas.microsoft.com/office/drawing/2014/main" val="91663522"/>
                    </a:ext>
                  </a:extLst>
                </a:gridCol>
                <a:gridCol w="4903733">
                  <a:extLst>
                    <a:ext uri="{9D8B030D-6E8A-4147-A177-3AD203B41FA5}">
                      <a16:colId xmlns:a16="http://schemas.microsoft.com/office/drawing/2014/main" val="735064399"/>
                    </a:ext>
                  </a:extLst>
                </a:gridCol>
              </a:tblGrid>
              <a:tr h="58907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РАССКАЗ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ОЧЕРК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5578728"/>
                  </a:ext>
                </a:extLst>
              </a:tr>
              <a:tr h="851995">
                <a:tc>
                  <a:txBody>
                    <a:bodyPr/>
                    <a:lstStyle/>
                    <a:p>
                      <a:r>
                        <a:rPr lang="ru-RU" sz="3200" dirty="0"/>
                        <a:t>Есть вымысел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/>
                        <a:t>Нет вымысла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8608543"/>
                  </a:ext>
                </a:extLst>
              </a:tr>
              <a:tr h="865310">
                <a:tc>
                  <a:txBody>
                    <a:bodyPr/>
                    <a:lstStyle/>
                    <a:p>
                      <a:r>
                        <a:rPr lang="ru-RU" sz="3200" dirty="0"/>
                        <a:t>Художественные средства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/>
                        <a:t>Точная информация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7305900"/>
                  </a:ext>
                </a:extLst>
              </a:tr>
              <a:tr h="1086990">
                <a:tc>
                  <a:txBody>
                    <a:bodyPr/>
                    <a:lstStyle/>
                    <a:p>
                      <a:r>
                        <a:rPr lang="ru-RU" sz="3200" dirty="0"/>
                        <a:t>Точность фактов необязательна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/>
                        <a:t>Достоверные реальные факты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02718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12515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41431F34-0736-4077-849B-AFBEAE308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7950" y="6335945"/>
            <a:ext cx="3718455" cy="377708"/>
          </a:xfrm>
        </p:spPr>
        <p:txBody>
          <a:bodyPr>
            <a:noAutofit/>
          </a:bodyPr>
          <a:lstStyle/>
          <a:p>
            <a:r>
              <a:rPr lang="ru-RU" sz="2800" dirty="0"/>
              <a:t>1892 – 1975 гг. </a:t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8" name="Объект 7">
            <a:extLst>
              <a:ext uri="{FF2B5EF4-FFF2-40B4-BE49-F238E27FC236}">
                <a16:creationId xmlns:a16="http://schemas.microsoft.com/office/drawing/2014/main" id="{AB32EF8D-976B-434E-BC27-1384A00903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1720" y="982131"/>
            <a:ext cx="4336414" cy="4893735"/>
          </a:xfrm>
        </p:spPr>
        <p:txBody>
          <a:bodyPr anchor="t">
            <a:normAutofit fontScale="32500" lnSpcReduction="20000"/>
          </a:bodyPr>
          <a:lstStyle/>
          <a:p>
            <a:r>
              <a:rPr lang="ru-RU" sz="8600" dirty="0"/>
              <a:t>Иван Сергеевич Соколов-Микитов — известный русский писатель, натуралист и путешественник. </a:t>
            </a:r>
            <a:br>
              <a:rPr lang="ru-RU" sz="8600" dirty="0"/>
            </a:br>
            <a:r>
              <a:rPr lang="ru-RU" sz="8600" dirty="0"/>
              <a:t>В книжном издательстве выходили его книги «Первая охота», «</a:t>
            </a:r>
            <a:r>
              <a:rPr lang="ru-RU" sz="8600" dirty="0" err="1"/>
              <a:t>Листопадничек</a:t>
            </a:r>
            <a:r>
              <a:rPr lang="ru-RU" sz="8600" dirty="0"/>
              <a:t>», «Рассказы о Родине», литературно-художественный альманах «Родной край» </a:t>
            </a:r>
            <a:r>
              <a:rPr lang="ru-RU" sz="3700" dirty="0"/>
              <a:t/>
            </a:r>
            <a:br>
              <a:rPr lang="ru-RU" sz="3700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sp>
        <p:nvSpPr>
          <p:cNvPr id="9" name="Текст 8">
            <a:extLst>
              <a:ext uri="{FF2B5EF4-FFF2-40B4-BE49-F238E27FC236}">
                <a16:creationId xmlns:a16="http://schemas.microsoft.com/office/drawing/2014/main" id="{EA6E27D6-0BF2-4477-865B-F4EEBD667E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757949" y="4677133"/>
            <a:ext cx="3718455" cy="684405"/>
          </a:xfrm>
        </p:spPr>
        <p:txBody>
          <a:bodyPr>
            <a:noAutofit/>
          </a:bodyPr>
          <a:lstStyle/>
          <a:p>
            <a:r>
              <a:rPr lang="ru-RU" sz="3600" dirty="0"/>
              <a:t>Иван Сергеевич Соколов-Микитов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E719A66-F66E-4FB3-B65C-64A40231A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3851" y="867133"/>
            <a:ext cx="5026652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1199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B531FA1A-B43D-4B5E-842B-7969DD9EC2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88165" y="2076871"/>
            <a:ext cx="6815669" cy="1515533"/>
          </a:xfrm>
        </p:spPr>
        <p:txBody>
          <a:bodyPr/>
          <a:lstStyle/>
          <a:p>
            <a:r>
              <a:rPr lang="ru-RU" sz="5500" b="1" dirty="0"/>
              <a:t>Моделирование схем</a:t>
            </a:r>
          </a:p>
        </p:txBody>
      </p:sp>
    </p:spTree>
    <p:extLst>
      <p:ext uri="{BB962C8B-B14F-4D97-AF65-F5344CB8AC3E}">
        <p14:creationId xmlns:p14="http://schemas.microsoft.com/office/powerpoint/2010/main" val="26535410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A1FB397-4F2D-414F-B0E3-FAA086B8282B}"/>
              </a:ext>
            </a:extLst>
          </p:cNvPr>
          <p:cNvSpPr/>
          <p:nvPr/>
        </p:nvSpPr>
        <p:spPr>
          <a:xfrm>
            <a:off x="1485900" y="1108710"/>
            <a:ext cx="2308860" cy="12115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/>
              <a:t>Снежные вершины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C16F4F2E-04CB-4872-AC9B-DB190CCD07D7}"/>
              </a:ext>
            </a:extLst>
          </p:cNvPr>
          <p:cNvSpPr/>
          <p:nvPr/>
        </p:nvSpPr>
        <p:spPr>
          <a:xfrm>
            <a:off x="8397240" y="1108710"/>
            <a:ext cx="2308860" cy="12115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/>
              <a:t>Яркое солнце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DF52CA97-6833-4A5B-A7C3-6523BA7139D6}"/>
              </a:ext>
            </a:extLst>
          </p:cNvPr>
          <p:cNvSpPr/>
          <p:nvPr/>
        </p:nvSpPr>
        <p:spPr>
          <a:xfrm>
            <a:off x="1485900" y="2823210"/>
            <a:ext cx="2308860" cy="12115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/>
              <a:t>Теплый ветер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4B6F3EE-2106-4C78-A511-919BAAD9F961}"/>
              </a:ext>
            </a:extLst>
          </p:cNvPr>
          <p:cNvSpPr/>
          <p:nvPr/>
        </p:nvSpPr>
        <p:spPr>
          <a:xfrm>
            <a:off x="1485900" y="4537710"/>
            <a:ext cx="2308860" cy="12115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/>
              <a:t>Величественная страна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CDCFBDC-721F-4762-8B9F-748ED7BA1CF1}"/>
              </a:ext>
            </a:extLst>
          </p:cNvPr>
          <p:cNvSpPr/>
          <p:nvPr/>
        </p:nvSpPr>
        <p:spPr>
          <a:xfrm>
            <a:off x="8397240" y="2667000"/>
            <a:ext cx="2308860" cy="12115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/>
              <a:t>Чудесные песни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8817FF0E-FE27-4A19-9C42-88DC4457CA2C}"/>
              </a:ext>
            </a:extLst>
          </p:cNvPr>
          <p:cNvSpPr/>
          <p:nvPr/>
        </p:nvSpPr>
        <p:spPr>
          <a:xfrm>
            <a:off x="4389119" y="4034790"/>
            <a:ext cx="3200399" cy="173347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/>
              <a:t>Многолюдные и многочисленные  города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CED2E8F5-53EB-4311-8567-7639887066C0}"/>
              </a:ext>
            </a:extLst>
          </p:cNvPr>
          <p:cNvSpPr/>
          <p:nvPr/>
        </p:nvSpPr>
        <p:spPr>
          <a:xfrm>
            <a:off x="4389120" y="2823210"/>
            <a:ext cx="3200400" cy="8001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Родина</a:t>
            </a:r>
            <a:r>
              <a:rPr lang="ru-RU" sz="3600" dirty="0"/>
              <a:t> – это…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B30F3155-6AA4-492E-8139-9DBD984105AB}"/>
              </a:ext>
            </a:extLst>
          </p:cNvPr>
          <p:cNvSpPr/>
          <p:nvPr/>
        </p:nvSpPr>
        <p:spPr>
          <a:xfrm>
            <a:off x="8397240" y="4537710"/>
            <a:ext cx="2308860" cy="12115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/>
              <a:t>Синие дали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7B44CA5-DF35-44B2-AA72-CCE2C18386D5}"/>
              </a:ext>
            </a:extLst>
          </p:cNvPr>
          <p:cNvSpPr txBox="1"/>
          <p:nvPr/>
        </p:nvSpPr>
        <p:spPr>
          <a:xfrm>
            <a:off x="4244340" y="1289357"/>
            <a:ext cx="3703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Группа литературоведов</a:t>
            </a:r>
          </a:p>
        </p:txBody>
      </p:sp>
    </p:spTree>
    <p:extLst>
      <p:ext uri="{BB962C8B-B14F-4D97-AF65-F5344CB8AC3E}">
        <p14:creationId xmlns:p14="http://schemas.microsoft.com/office/powerpoint/2010/main" val="1403514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EBC4506-2E19-4664-9905-405BAF0E73B7}"/>
              </a:ext>
            </a:extLst>
          </p:cNvPr>
          <p:cNvSpPr/>
          <p:nvPr/>
        </p:nvSpPr>
        <p:spPr>
          <a:xfrm>
            <a:off x="4549140" y="1245870"/>
            <a:ext cx="3211830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Родина</a:t>
            </a:r>
            <a:r>
              <a:rPr lang="ru-RU" sz="3600" dirty="0"/>
              <a:t> – это…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FA7ABD4B-B0CE-4EA8-AB70-44FC6807BD23}"/>
              </a:ext>
            </a:extLst>
          </p:cNvPr>
          <p:cNvSpPr/>
          <p:nvPr/>
        </p:nvSpPr>
        <p:spPr>
          <a:xfrm>
            <a:off x="4941570" y="2937510"/>
            <a:ext cx="2308860" cy="6858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/>
              <a:t>Степи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3D1E6241-AF37-431C-A6D0-43EE5A116B42}"/>
              </a:ext>
            </a:extLst>
          </p:cNvPr>
          <p:cNvSpPr/>
          <p:nvPr/>
        </p:nvSpPr>
        <p:spPr>
          <a:xfrm>
            <a:off x="4941570" y="5452109"/>
            <a:ext cx="2308860" cy="68580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/>
              <a:t>Тайга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0E7AA6B2-93CB-4C5C-9376-87B2F123D357}"/>
              </a:ext>
            </a:extLst>
          </p:cNvPr>
          <p:cNvSpPr/>
          <p:nvPr/>
        </p:nvSpPr>
        <p:spPr>
          <a:xfrm>
            <a:off x="2240280" y="4309110"/>
            <a:ext cx="2308860" cy="7772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/>
              <a:t>Леса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99C2E307-7F41-43B7-8E11-B17D89828B47}"/>
              </a:ext>
            </a:extLst>
          </p:cNvPr>
          <p:cNvSpPr/>
          <p:nvPr/>
        </p:nvSpPr>
        <p:spPr>
          <a:xfrm>
            <a:off x="8191500" y="4309110"/>
            <a:ext cx="2308860" cy="7772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/>
              <a:t>Горы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455391F4-0FEE-4FE7-9DB2-29255AD648F0}"/>
              </a:ext>
            </a:extLst>
          </p:cNvPr>
          <p:cNvSpPr/>
          <p:nvPr/>
        </p:nvSpPr>
        <p:spPr>
          <a:xfrm>
            <a:off x="1085850" y="2937510"/>
            <a:ext cx="2308860" cy="7772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/>
              <a:t>Поля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66506496-0490-437F-9B99-06D2A65625C7}"/>
              </a:ext>
            </a:extLst>
          </p:cNvPr>
          <p:cNvSpPr/>
          <p:nvPr/>
        </p:nvSpPr>
        <p:spPr>
          <a:xfrm>
            <a:off x="8797290" y="2937510"/>
            <a:ext cx="2308860" cy="7772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/>
              <a:t>Реки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7F1B5A-5B40-423E-855A-A3DA4ACF7A0F}"/>
              </a:ext>
            </a:extLst>
          </p:cNvPr>
          <p:cNvSpPr txBox="1"/>
          <p:nvPr/>
        </p:nvSpPr>
        <p:spPr>
          <a:xfrm>
            <a:off x="1234440" y="1040130"/>
            <a:ext cx="2800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Группа географов</a:t>
            </a:r>
          </a:p>
        </p:txBody>
      </p:sp>
    </p:spTree>
    <p:extLst>
      <p:ext uri="{BB962C8B-B14F-4D97-AF65-F5344CB8AC3E}">
        <p14:creationId xmlns:p14="http://schemas.microsoft.com/office/powerpoint/2010/main" val="29838572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F9DE937-D1DC-48B3-A48B-BE60B4830426}"/>
              </a:ext>
            </a:extLst>
          </p:cNvPr>
          <p:cNvSpPr/>
          <p:nvPr/>
        </p:nvSpPr>
        <p:spPr>
          <a:xfrm>
            <a:off x="4941570" y="777240"/>
            <a:ext cx="2308860" cy="7772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РОДИНА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2A6CA7D-BECC-4237-9656-84B8765D6FC4}"/>
              </a:ext>
            </a:extLst>
          </p:cNvPr>
          <p:cNvSpPr/>
          <p:nvPr/>
        </p:nvSpPr>
        <p:spPr>
          <a:xfrm>
            <a:off x="4286250" y="1737360"/>
            <a:ext cx="3817620" cy="56007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/>
              <a:t>Слово глубокого смысла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8B66DCE6-963E-4C24-8B4B-9B85216B1710}"/>
              </a:ext>
            </a:extLst>
          </p:cNvPr>
          <p:cNvSpPr/>
          <p:nvPr/>
        </p:nvSpPr>
        <p:spPr>
          <a:xfrm>
            <a:off x="4301490" y="2621280"/>
            <a:ext cx="3817620" cy="56007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/>
              <a:t>Обширна и многообразна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E1367446-74ED-493A-AF7F-24D22DD856AE}"/>
              </a:ext>
            </a:extLst>
          </p:cNvPr>
          <p:cNvSpPr/>
          <p:nvPr/>
        </p:nvSpPr>
        <p:spPr>
          <a:xfrm>
            <a:off x="1421130" y="3505200"/>
            <a:ext cx="1070610" cy="56007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/>
              <a:t>Поля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AE6F1038-A1CA-4E01-A1A6-91497C2DE932}"/>
              </a:ext>
            </a:extLst>
          </p:cNvPr>
          <p:cNvSpPr/>
          <p:nvPr/>
        </p:nvSpPr>
        <p:spPr>
          <a:xfrm>
            <a:off x="3116580" y="3505200"/>
            <a:ext cx="1070610" cy="56007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/>
              <a:t>Реки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D91FEA9A-2A81-426A-89E4-1A64B55FFBA6}"/>
              </a:ext>
            </a:extLst>
          </p:cNvPr>
          <p:cNvSpPr/>
          <p:nvPr/>
        </p:nvSpPr>
        <p:spPr>
          <a:xfrm>
            <a:off x="4812030" y="3505200"/>
            <a:ext cx="1283970" cy="56007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/>
              <a:t>Горы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44E24AF2-DD77-41A7-8F8E-03C64A1FFEC7}"/>
              </a:ext>
            </a:extLst>
          </p:cNvPr>
          <p:cNvSpPr/>
          <p:nvPr/>
        </p:nvSpPr>
        <p:spPr>
          <a:xfrm>
            <a:off x="6715124" y="3505200"/>
            <a:ext cx="3274696" cy="56007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/>
              <a:t>Леса и степи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DA1D4908-F408-4EFF-A0CD-4AB03D7C5C2B}"/>
              </a:ext>
            </a:extLst>
          </p:cNvPr>
          <p:cNvSpPr/>
          <p:nvPr/>
        </p:nvSpPr>
        <p:spPr>
          <a:xfrm>
            <a:off x="1421130" y="4389120"/>
            <a:ext cx="3390900" cy="56007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/>
              <a:t>Многолюдные города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E44C1BDF-889D-4621-B80F-388E9F2E8961}"/>
              </a:ext>
            </a:extLst>
          </p:cNvPr>
          <p:cNvSpPr/>
          <p:nvPr/>
        </p:nvSpPr>
        <p:spPr>
          <a:xfrm>
            <a:off x="6130290" y="4389120"/>
            <a:ext cx="3390900" cy="56007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/>
              <a:t>Чудесные песни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EA8590EB-1460-4624-8D5C-E09B23378BEC}"/>
              </a:ext>
            </a:extLst>
          </p:cNvPr>
          <p:cNvSpPr/>
          <p:nvPr/>
        </p:nvSpPr>
        <p:spPr>
          <a:xfrm>
            <a:off x="4806314" y="5372100"/>
            <a:ext cx="4394835" cy="70866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rgbClr val="FF0000"/>
                </a:solidFill>
              </a:rPr>
              <a:t>ВЕЛИЧЕСТВЕННАЯ СТРАНА</a:t>
            </a:r>
          </a:p>
        </p:txBody>
      </p:sp>
    </p:spTree>
    <p:extLst>
      <p:ext uri="{BB962C8B-B14F-4D97-AF65-F5344CB8AC3E}">
        <p14:creationId xmlns:p14="http://schemas.microsoft.com/office/powerpoint/2010/main" val="260613906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156</TotalTime>
  <Words>190</Words>
  <Application>Microsoft Office PowerPoint</Application>
  <PresentationFormat>Широкоэкранный</PresentationFormat>
  <Paragraphs>66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Garamond</vt:lpstr>
      <vt:lpstr>Натуральные материалы</vt:lpstr>
      <vt:lpstr>Заседание научно-литературного клуба «Хочу все знать»</vt:lpstr>
      <vt:lpstr>Жанры литературных произведений</vt:lpstr>
      <vt:lpstr>Рубрика «Хочу все знать» </vt:lpstr>
      <vt:lpstr>Карта рассуждения</vt:lpstr>
      <vt:lpstr>1892 – 1975 гг.  </vt:lpstr>
      <vt:lpstr>Моделирование схем</vt:lpstr>
      <vt:lpstr>Презентация PowerPoint</vt:lpstr>
      <vt:lpstr>Презентация PowerPoint</vt:lpstr>
      <vt:lpstr>Презентация PowerPoint</vt:lpstr>
      <vt:lpstr>Вид жанра</vt:lpstr>
      <vt:lpstr>Россия – Родина моя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Виталий Юрин</dc:creator>
  <cp:lastModifiedBy>Виталий Юрин</cp:lastModifiedBy>
  <cp:revision>20</cp:revision>
  <dcterms:created xsi:type="dcterms:W3CDTF">2018-11-05T16:15:29Z</dcterms:created>
  <dcterms:modified xsi:type="dcterms:W3CDTF">2020-01-07T11:00:11Z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1668302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S8.2.3</vt:lpwstr>
  </property>
</Properties>
</file>