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321" r:id="rId3"/>
    <p:sldId id="300" r:id="rId4"/>
    <p:sldId id="311" r:id="rId5"/>
    <p:sldId id="301" r:id="rId6"/>
    <p:sldId id="312" r:id="rId7"/>
    <p:sldId id="302" r:id="rId8"/>
    <p:sldId id="303" r:id="rId9"/>
    <p:sldId id="313" r:id="rId10"/>
    <p:sldId id="304" r:id="rId11"/>
    <p:sldId id="314" r:id="rId12"/>
    <p:sldId id="305" r:id="rId13"/>
    <p:sldId id="315" r:id="rId14"/>
    <p:sldId id="307" r:id="rId15"/>
    <p:sldId id="316" r:id="rId16"/>
    <p:sldId id="318" r:id="rId17"/>
    <p:sldId id="319" r:id="rId18"/>
    <p:sldId id="320" r:id="rId19"/>
    <p:sldId id="308" r:id="rId20"/>
    <p:sldId id="317" r:id="rId21"/>
    <p:sldId id="309" r:id="rId22"/>
    <p:sldId id="31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9" autoAdjust="0"/>
  </p:normalViewPr>
  <p:slideViewPr>
    <p:cSldViewPr>
      <p:cViewPr varScale="1">
        <p:scale>
          <a:sx n="70" d="100"/>
          <a:sy n="70" d="100"/>
        </p:scale>
        <p:origin x="11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A5D8D-9D68-4593-97C8-36DF72A981E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458B-9F08-4559-9D78-E13BBA0A4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97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08535-0554-4CF8-ADC8-FFDAC8F55A45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6154A-AB06-4DEE-8DDD-A8697F0B5D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70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50737-0904-4F8E-8A5B-F878578C68C2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ADF36-D4B9-4E68-958E-6354C548ED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82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7CA74-0E1B-46C2-8D47-EAED5C83DCBE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0A334-5DAB-446E-8199-937B5ED6A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2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FE80C2-E441-4BE8-813C-BA426E437687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A98A1-8958-49DA-AFEA-106B37FF59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67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21FCC1-3DFE-4F0B-9A52-B19CBF2FEDBC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50C5C-BA89-4018-8AF3-34A4CF6BA7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2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1676D4-CDD4-4962-BF2D-F6BB1E98F5AE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A1937-929A-43DD-823A-1ADEF8FEAC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67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9AF391-96FD-4608-A53C-B93599584F32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ECF0BE-6702-4165-AABB-3705637421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57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1E847-DC59-4389-97A4-12F04C21151E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4B8974-5F40-4618-9CBB-B3F5621A2C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31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8E2C39-8448-42C1-90D0-E02349438A0C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10A12B-995A-472F-80A2-F5BCCCA9C7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29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B0FF13-E9ED-4157-B3D8-56A8D0666277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944024-EDE9-4DBF-A329-53AA29B504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158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1AB363-B321-4C07-B14D-1AC383065CC5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138D44-1826-4740-AF9D-5DD51CA6D3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80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2EEB85-7C3C-45B1-8FCC-A792F535DB5B}" type="datetimeFigureOut">
              <a:rPr lang="ru-RU" smtClean="0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DD4288-C39E-47E6-8097-D378A6543D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7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kpolyakov.spb.ru/school/oge.htm" TargetMode="External"/><Relationship Id="rId2" Type="http://schemas.openxmlformats.org/officeDocument/2006/relationships/hyperlink" Target="http://fip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f-oge.sdamgia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inij-fon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6672" y="1397843"/>
            <a:ext cx="7990656" cy="2060909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Особенности </a:t>
            </a: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решения задач 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I </a:t>
            </a: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части ОГЭ-2020 по 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информатике</a:t>
            </a:r>
            <a:endParaRPr lang="ru-RU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071942"/>
            <a:ext cx="4786314" cy="2143140"/>
          </a:xfrm>
        </p:spPr>
        <p:txBody>
          <a:bodyPr rtlCol="0">
            <a:normAutofit fontScale="92500"/>
          </a:bodyPr>
          <a:lstStyle/>
          <a:p>
            <a:pPr algn="l"/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Хитрова Надежда Владимировна,</a:t>
            </a:r>
          </a:p>
          <a:p>
            <a:pPr algn="l"/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информатики,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"Лицей №14 имени Заслуженного учителя Российской Федерации А.М. Кузьмина"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43306" y="62865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Тамбов,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5. </a:t>
            </a:r>
            <a:r>
              <a:rPr lang="ru-RU" sz="4000" b="1" dirty="0" smtClean="0">
                <a:solidFill>
                  <a:schemeClr val="tx2"/>
                </a:solidFill>
              </a:rPr>
              <a:t>Простой линейный алгоритм для формального исполнителя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36504"/>
          </a:xfrm>
        </p:spPr>
        <p:txBody>
          <a:bodyPr>
            <a:normAutofit fontScale="92500" lnSpcReduction="10000"/>
          </a:bodyPr>
          <a:lstStyle/>
          <a:p>
            <a:pPr marL="0" indent="457200" algn="just">
              <a:buNone/>
            </a:pPr>
            <a:r>
              <a:rPr lang="ru-RU" sz="2800" dirty="0">
                <a:solidFill>
                  <a:srgbClr val="000000"/>
                </a:solidFill>
              </a:rPr>
              <a:t>У исполнителя Альфа две команды, которым присвоены номера:</a:t>
            </a:r>
          </a:p>
          <a:p>
            <a:pPr marL="0" indent="457200" algn="just">
              <a:buNone/>
            </a:pPr>
            <a:r>
              <a:rPr lang="ru-RU" sz="2800" b="1" dirty="0">
                <a:solidFill>
                  <a:srgbClr val="000000"/>
                </a:solidFill>
              </a:rPr>
              <a:t>1. прибавь 1;</a:t>
            </a:r>
            <a:endParaRPr lang="ru-RU" sz="2800" dirty="0">
              <a:solidFill>
                <a:srgbClr val="000000"/>
              </a:solidFill>
            </a:endParaRPr>
          </a:p>
          <a:p>
            <a:pPr marL="0" indent="457200" algn="just">
              <a:buNone/>
            </a:pPr>
            <a:r>
              <a:rPr lang="ru-RU" sz="2800" b="1" dirty="0">
                <a:solidFill>
                  <a:srgbClr val="000000"/>
                </a:solidFill>
              </a:rPr>
              <a:t>2. умножь на b</a:t>
            </a:r>
            <a:endParaRPr lang="ru-RU" sz="2800" dirty="0">
              <a:solidFill>
                <a:srgbClr val="000000"/>
              </a:solidFill>
            </a:endParaRPr>
          </a:p>
          <a:p>
            <a:pPr marL="0" indent="457200" algn="just">
              <a:buNone/>
            </a:pPr>
            <a:r>
              <a:rPr lang="ru-RU" sz="2800" dirty="0">
                <a:solidFill>
                  <a:srgbClr val="000000"/>
                </a:solidFill>
              </a:rPr>
              <a:t>(</a:t>
            </a:r>
            <a:r>
              <a:rPr lang="ru-RU" sz="2800" i="1" dirty="0">
                <a:solidFill>
                  <a:srgbClr val="000000"/>
                </a:solidFill>
              </a:rPr>
              <a:t>b</a:t>
            </a:r>
            <a:r>
              <a:rPr lang="ru-RU" sz="2800" dirty="0">
                <a:solidFill>
                  <a:srgbClr val="000000"/>
                </a:solidFill>
              </a:rPr>
              <a:t> — неизвестное натуральное число; </a:t>
            </a:r>
            <a:r>
              <a:rPr lang="ru-RU" sz="2800" i="1" dirty="0">
                <a:solidFill>
                  <a:srgbClr val="000000"/>
                </a:solidFill>
              </a:rPr>
              <a:t>b</a:t>
            </a:r>
            <a:r>
              <a:rPr lang="ru-RU" sz="2800" dirty="0">
                <a:solidFill>
                  <a:srgbClr val="000000"/>
                </a:solidFill>
              </a:rPr>
              <a:t> ≥ 2).</a:t>
            </a:r>
          </a:p>
          <a:p>
            <a:pPr marL="0" indent="457200" algn="just">
              <a:buNone/>
            </a:pPr>
            <a:r>
              <a:rPr lang="ru-RU" sz="2800" dirty="0">
                <a:solidFill>
                  <a:srgbClr val="000000"/>
                </a:solidFill>
              </a:rPr>
              <a:t>Выполняя первую из них, Альфа увеличивает число на экране на 1, а выполняя вторую, умножает это число на </a:t>
            </a:r>
            <a:r>
              <a:rPr lang="ru-RU" sz="2800" i="1" dirty="0">
                <a:solidFill>
                  <a:srgbClr val="000000"/>
                </a:solidFill>
              </a:rPr>
              <a:t>b</a:t>
            </a:r>
            <a:r>
              <a:rPr lang="ru-RU" sz="2800" dirty="0">
                <a:solidFill>
                  <a:srgbClr val="000000"/>
                </a:solidFill>
              </a:rPr>
              <a:t>. Программа для исполнителя Альфа — это последовательность номеров команд. Известно, что программа </a:t>
            </a:r>
            <a:r>
              <a:rPr lang="ru-RU" sz="2800" b="1" dirty="0">
                <a:solidFill>
                  <a:srgbClr val="000000"/>
                </a:solidFill>
              </a:rPr>
              <a:t>11211</a:t>
            </a:r>
            <a:r>
              <a:rPr lang="ru-RU" sz="2800" dirty="0">
                <a:solidFill>
                  <a:srgbClr val="000000"/>
                </a:solidFill>
              </a:rPr>
              <a:t> переводит число </a:t>
            </a:r>
            <a:r>
              <a:rPr lang="ru-RU" sz="2800" b="1" dirty="0">
                <a:solidFill>
                  <a:srgbClr val="000000"/>
                </a:solidFill>
              </a:rPr>
              <a:t>3</a:t>
            </a:r>
            <a:r>
              <a:rPr lang="ru-RU" sz="2800" dirty="0">
                <a:solidFill>
                  <a:srgbClr val="000000"/>
                </a:solidFill>
              </a:rPr>
              <a:t> в число </a:t>
            </a:r>
            <a:r>
              <a:rPr lang="ru-RU" sz="2800" b="1" dirty="0">
                <a:solidFill>
                  <a:srgbClr val="000000"/>
                </a:solidFill>
              </a:rPr>
              <a:t>62</a:t>
            </a:r>
            <a:r>
              <a:rPr lang="ru-RU" sz="2800" dirty="0">
                <a:solidFill>
                  <a:srgbClr val="000000"/>
                </a:solidFill>
              </a:rPr>
              <a:t>. Определите значение </a:t>
            </a:r>
            <a:r>
              <a:rPr lang="ru-RU" sz="2800" i="1" dirty="0">
                <a:solidFill>
                  <a:srgbClr val="000000"/>
                </a:solidFill>
              </a:rPr>
              <a:t>b</a:t>
            </a:r>
            <a:r>
              <a:rPr lang="ru-RU" sz="28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5. Простой линейный алгоритм для формального исполнителя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</a:rPr>
              <a:t>Решение</a:t>
            </a:r>
            <a:r>
              <a:rPr lang="ru-RU" sz="2800" b="1" dirty="0" smtClean="0">
                <a:solidFill>
                  <a:srgbClr val="000000"/>
                </a:solidFill>
              </a:rPr>
              <a:t>.</a:t>
            </a:r>
          </a:p>
          <a:p>
            <a:pPr marL="0" indent="457200" algn="just">
              <a:buNone/>
            </a:pPr>
            <a:r>
              <a:rPr lang="ru-RU" sz="2800" b="1" dirty="0">
                <a:solidFill>
                  <a:srgbClr val="000000"/>
                </a:solidFill>
              </a:rPr>
              <a:t>1. прибавь 1;</a:t>
            </a:r>
            <a:endParaRPr lang="ru-RU" sz="2800" dirty="0">
              <a:solidFill>
                <a:srgbClr val="000000"/>
              </a:solidFill>
            </a:endParaRPr>
          </a:p>
          <a:p>
            <a:pPr marL="0" indent="457200" algn="just">
              <a:buNone/>
            </a:pPr>
            <a:r>
              <a:rPr lang="ru-RU" sz="2800" b="1" dirty="0">
                <a:solidFill>
                  <a:srgbClr val="000000"/>
                </a:solidFill>
              </a:rPr>
              <a:t>2. умножь на b</a:t>
            </a:r>
            <a:endParaRPr lang="ru-RU" sz="2800" dirty="0">
              <a:solidFill>
                <a:srgbClr val="000000"/>
              </a:solidFill>
            </a:endParaRPr>
          </a:p>
          <a:p>
            <a:pPr marL="0" indent="457200" algn="just">
              <a:buNone/>
            </a:pPr>
            <a:r>
              <a:rPr lang="ru-RU" sz="3600" b="1" dirty="0" smtClean="0"/>
              <a:t>1 1 2 1 1</a:t>
            </a:r>
            <a:endParaRPr lang="en-US" sz="3600" b="1" dirty="0"/>
          </a:p>
          <a:p>
            <a:pPr marL="0" indent="457200" algn="just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После </a:t>
            </a:r>
            <a:r>
              <a:rPr lang="ru-RU" sz="2400" dirty="0">
                <a:solidFill>
                  <a:srgbClr val="000000"/>
                </a:solidFill>
              </a:rPr>
              <a:t>выполнения первых двух команд мы получаем число 5. Далее, составим и решим уравнение:</a:t>
            </a:r>
          </a:p>
          <a:p>
            <a:pPr marL="0" indent="0" algn="ctr">
              <a:buNone/>
            </a:pPr>
            <a:r>
              <a:rPr lang="ru-RU" sz="3600" b="1" dirty="0" smtClean="0"/>
              <a:t>5×</a:t>
            </a:r>
            <a:r>
              <a:rPr lang="en-US" sz="3600" b="1" dirty="0" smtClean="0"/>
              <a:t>b+2=62</a:t>
            </a:r>
            <a:r>
              <a:rPr lang="ru-RU" sz="2400" dirty="0">
                <a:solidFill>
                  <a:srgbClr val="000000"/>
                </a:solidFill>
              </a:rPr>
              <a:t>, </a:t>
            </a:r>
            <a:r>
              <a:rPr lang="ru-RU" sz="2400" dirty="0" smtClean="0">
                <a:solidFill>
                  <a:srgbClr val="000000"/>
                </a:solidFill>
              </a:rPr>
              <a:t>следовательно  </a:t>
            </a:r>
            <a:r>
              <a:rPr lang="en-US" sz="3600" b="1" dirty="0" smtClean="0"/>
              <a:t>b=12</a:t>
            </a:r>
          </a:p>
          <a:p>
            <a:pPr marL="0" indent="0">
              <a:buNone/>
            </a:pPr>
            <a:r>
              <a:rPr lang="ru-RU" sz="2800" b="1" dirty="0" smtClean="0"/>
              <a:t>Ответ: 12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8025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tx2"/>
                </a:solidFill>
              </a:rPr>
              <a:t>6</a:t>
            </a:r>
            <a:r>
              <a:rPr lang="ru-RU" b="1" dirty="0" smtClean="0">
                <a:solidFill>
                  <a:schemeClr val="tx2"/>
                </a:solidFill>
              </a:rPr>
              <a:t>. </a:t>
            </a:r>
            <a:r>
              <a:rPr lang="ru-RU" sz="4000" b="1" dirty="0" smtClean="0">
                <a:solidFill>
                  <a:schemeClr val="tx2"/>
                </a:solidFill>
              </a:rPr>
              <a:t>Программа с условным оператором</a:t>
            </a: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18952"/>
            <a:ext cx="4320480" cy="5564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1443950"/>
            <a:ext cx="40324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dirty="0">
                <a:latin typeface="+mn-lt"/>
              </a:rPr>
              <a:t>Было проведено 9 запусков программы, при которых в качестве значений переменных n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и m вводились следующие пары чисел:</a:t>
            </a:r>
            <a:br>
              <a:rPr lang="ru-RU" sz="2400" dirty="0">
                <a:latin typeface="+mn-lt"/>
              </a:rPr>
            </a:br>
            <a:r>
              <a:rPr lang="ru-RU" sz="2400" b="1" dirty="0">
                <a:latin typeface="+mn-lt"/>
              </a:rPr>
              <a:t>(15, 22); (84, -20); (73, 45); (34, 41); (14, 98); (-20, 24); (91, 44); (65, 65); (44, -31). </a:t>
            </a:r>
          </a:p>
          <a:p>
            <a:pPr indent="457200"/>
            <a:r>
              <a:rPr lang="ru-RU" sz="2400" dirty="0" smtClean="0">
                <a:latin typeface="+mn-lt"/>
              </a:rPr>
              <a:t>Сколько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было запусков, при </a:t>
            </a:r>
            <a:r>
              <a:rPr lang="ru-RU" sz="2400" dirty="0">
                <a:latin typeface="+mn-lt"/>
              </a:rPr>
              <a:t>которых программа напечатала «ДА»? 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90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88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6. </a:t>
            </a:r>
            <a:r>
              <a:rPr lang="ru-RU" sz="4000" b="1" dirty="0" smtClean="0">
                <a:solidFill>
                  <a:schemeClr val="tx2"/>
                </a:solidFill>
              </a:rPr>
              <a:t>Программа с условным оператором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5432" y="2190162"/>
            <a:ext cx="4032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+mn-lt"/>
              </a:rPr>
              <a:t>(15</a:t>
            </a:r>
            <a:r>
              <a:rPr lang="ru-RU" sz="3200" b="1" dirty="0">
                <a:latin typeface="+mn-lt"/>
              </a:rPr>
              <a:t>, </a:t>
            </a:r>
            <a:r>
              <a:rPr lang="ru-RU" sz="3200" b="1" dirty="0" smtClean="0">
                <a:latin typeface="+mn-lt"/>
              </a:rPr>
              <a:t>22); </a:t>
            </a:r>
            <a:r>
              <a:rPr lang="ru-RU" sz="3200" b="1" dirty="0">
                <a:latin typeface="+mn-lt"/>
              </a:rPr>
              <a:t>(84, -20</a:t>
            </a:r>
            <a:r>
              <a:rPr lang="ru-RU" sz="3200" b="1" dirty="0" smtClean="0">
                <a:latin typeface="+mn-lt"/>
              </a:rPr>
              <a:t>);</a:t>
            </a:r>
          </a:p>
          <a:p>
            <a:r>
              <a:rPr lang="ru-RU" sz="3200" b="1" dirty="0" smtClean="0">
                <a:latin typeface="+mn-lt"/>
              </a:rPr>
              <a:t>(</a:t>
            </a:r>
            <a:r>
              <a:rPr lang="ru-RU" sz="3200" b="1" dirty="0">
                <a:latin typeface="+mn-lt"/>
              </a:rPr>
              <a:t>73, 45); (34, 41</a:t>
            </a:r>
            <a:r>
              <a:rPr lang="ru-RU" sz="3200" b="1" dirty="0" smtClean="0">
                <a:latin typeface="+mn-lt"/>
              </a:rPr>
              <a:t>);</a:t>
            </a:r>
          </a:p>
          <a:p>
            <a:r>
              <a:rPr lang="ru-RU" sz="3200" b="1" dirty="0" smtClean="0">
                <a:latin typeface="+mn-lt"/>
              </a:rPr>
              <a:t>(</a:t>
            </a:r>
            <a:r>
              <a:rPr lang="ru-RU" sz="3200" b="1" dirty="0">
                <a:latin typeface="+mn-lt"/>
              </a:rPr>
              <a:t>14, 98); (-20, </a:t>
            </a:r>
            <a:r>
              <a:rPr lang="ru-RU" sz="3200" b="1" dirty="0" smtClean="0">
                <a:latin typeface="+mn-lt"/>
              </a:rPr>
              <a:t>24); </a:t>
            </a:r>
          </a:p>
          <a:p>
            <a:r>
              <a:rPr lang="ru-RU" sz="3200" b="1" dirty="0" smtClean="0">
                <a:latin typeface="+mn-lt"/>
              </a:rPr>
              <a:t>(</a:t>
            </a:r>
            <a:r>
              <a:rPr lang="ru-RU" sz="3200" b="1" dirty="0">
                <a:latin typeface="+mn-lt"/>
              </a:rPr>
              <a:t>91, 44); (65, 65</a:t>
            </a:r>
            <a:r>
              <a:rPr lang="ru-RU" sz="3200" b="1" dirty="0" smtClean="0">
                <a:latin typeface="+mn-lt"/>
              </a:rPr>
              <a:t>);</a:t>
            </a:r>
          </a:p>
          <a:p>
            <a:r>
              <a:rPr lang="ru-RU" sz="3200" b="1" dirty="0" smtClean="0">
                <a:latin typeface="+mn-lt"/>
              </a:rPr>
              <a:t>(</a:t>
            </a:r>
            <a:r>
              <a:rPr lang="ru-RU" sz="3200" b="1" dirty="0">
                <a:latin typeface="+mn-lt"/>
              </a:rPr>
              <a:t>44, -31).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66" y="2181880"/>
            <a:ext cx="3828318" cy="35513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8" y="508518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Ответ: 5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538149"/>
            <a:ext cx="16851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Решение: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5432" y="2190162"/>
            <a:ext cx="4032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(15, 22)</a:t>
            </a:r>
            <a:r>
              <a:rPr lang="ru-RU" sz="3200" b="1" dirty="0" smtClean="0">
                <a:latin typeface="+mn-lt"/>
              </a:rPr>
              <a:t>;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b="1" dirty="0">
                <a:latin typeface="+mn-lt"/>
              </a:rPr>
              <a:t>(84, -20);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73, 45)</a:t>
            </a:r>
            <a:r>
              <a:rPr lang="ru-RU" sz="3200" b="1" dirty="0">
                <a:latin typeface="+mn-lt"/>
              </a:rPr>
              <a:t>; (34, 41</a:t>
            </a:r>
            <a:r>
              <a:rPr lang="ru-RU" sz="3200" b="1" dirty="0" smtClean="0">
                <a:latin typeface="+mn-lt"/>
              </a:rPr>
              <a:t>);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14, 98)</a:t>
            </a:r>
            <a:r>
              <a:rPr lang="ru-RU" sz="3200" b="1" dirty="0">
                <a:latin typeface="+mn-lt"/>
              </a:rPr>
              <a:t>;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(-20,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24)</a:t>
            </a:r>
            <a:r>
              <a:rPr lang="ru-RU" sz="3200" b="1" dirty="0" smtClean="0">
                <a:latin typeface="+mn-lt"/>
              </a:rPr>
              <a:t>; </a:t>
            </a:r>
          </a:p>
          <a:p>
            <a:r>
              <a:rPr lang="ru-RU" sz="3200" b="1" dirty="0" smtClean="0">
                <a:latin typeface="+mn-lt"/>
              </a:rPr>
              <a:t>(</a:t>
            </a:r>
            <a:r>
              <a:rPr lang="ru-RU" sz="3200" b="1" dirty="0">
                <a:latin typeface="+mn-lt"/>
              </a:rPr>
              <a:t>91, 44);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(65, 65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)</a:t>
            </a:r>
            <a:r>
              <a:rPr lang="ru-RU" sz="3200" b="1" dirty="0" smtClean="0">
                <a:latin typeface="+mn-lt"/>
              </a:rPr>
              <a:t>;</a:t>
            </a:r>
          </a:p>
          <a:p>
            <a:r>
              <a:rPr lang="ru-RU" sz="3200" b="1" dirty="0" smtClean="0">
                <a:latin typeface="+mn-lt"/>
              </a:rPr>
              <a:t>(</a:t>
            </a:r>
            <a:r>
              <a:rPr lang="ru-RU" sz="3200" b="1" dirty="0">
                <a:latin typeface="+mn-lt"/>
              </a:rPr>
              <a:t>44, -31). </a:t>
            </a:r>
          </a:p>
        </p:txBody>
      </p:sp>
    </p:spTree>
    <p:extLst>
      <p:ext uri="{BB962C8B-B14F-4D97-AF65-F5344CB8AC3E}">
        <p14:creationId xmlns:p14="http://schemas.microsoft.com/office/powerpoint/2010/main" val="3008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86732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7. Информационно-коммуникационные технологии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5630"/>
            <a:ext cx="8435280" cy="2011362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Доступ к файлу </a:t>
            </a:r>
            <a:r>
              <a:rPr lang="ru-RU" sz="2400" b="1" dirty="0" smtClean="0">
                <a:solidFill>
                  <a:srgbClr val="000000"/>
                </a:solidFill>
              </a:rPr>
              <a:t>https.ru</a:t>
            </a:r>
            <a:r>
              <a:rPr lang="ru-RU" sz="2400" dirty="0" smtClean="0">
                <a:solidFill>
                  <a:srgbClr val="000000"/>
                </a:solidFill>
              </a:rPr>
              <a:t>, находящемуся на сервере </a:t>
            </a:r>
            <a:r>
              <a:rPr lang="ru-RU" sz="2400" b="1" dirty="0" smtClean="0">
                <a:solidFill>
                  <a:srgbClr val="000000"/>
                </a:solidFill>
              </a:rPr>
              <a:t>com.org</a:t>
            </a:r>
            <a:r>
              <a:rPr lang="ru-RU" sz="2400" dirty="0" smtClean="0">
                <a:solidFill>
                  <a:srgbClr val="000000"/>
                </a:solidFill>
              </a:rPr>
              <a:t>, осуществляется по протоколу </a:t>
            </a:r>
            <a:r>
              <a:rPr lang="ru-RU" sz="2400" b="1" dirty="0" err="1" smtClean="0">
                <a:solidFill>
                  <a:srgbClr val="000000"/>
                </a:solidFill>
              </a:rPr>
              <a:t>ftp</a:t>
            </a:r>
            <a:r>
              <a:rPr lang="ru-RU" sz="2400" dirty="0" smtClean="0">
                <a:solidFill>
                  <a:srgbClr val="000000"/>
                </a:solidFill>
              </a:rPr>
              <a:t>. Фрагменты адреса файла закодированы цифрами от 1 до 7. </a:t>
            </a:r>
          </a:p>
          <a:p>
            <a:pPr marL="0" indent="457200" algn="just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Запишите в ответе последовательность этих цифр, кодирующую адрес указанного файла в сети Интернет.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573016"/>
            <a:ext cx="1905000" cy="2800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9" y="3429000"/>
            <a:ext cx="633670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+mn-lt"/>
              </a:rPr>
              <a:t>Решение:</a:t>
            </a:r>
            <a:endParaRPr lang="en-US" sz="2800" b="1" dirty="0" smtClean="0">
              <a:solidFill>
                <a:srgbClr val="000000"/>
              </a:solidFill>
              <a:latin typeface="+mn-lt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+mn-lt"/>
              </a:rPr>
              <a:t>При формирования адреса 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в сети </a:t>
            </a:r>
            <a:r>
              <a:rPr lang="ru-RU" sz="2400" dirty="0" smtClean="0">
                <a:solidFill>
                  <a:srgbClr val="000000"/>
                </a:solidFill>
                <a:latin typeface="+mn-lt"/>
              </a:rPr>
              <a:t>Интернет, сна­ча­ла 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ука­зы­ва­ет­ся про­то­кол, потом «://», потом сервер, затем «/», на­зва­ние файла ука­зы­ва­ет­ся в конце. Таким образом, адрес будет </a:t>
            </a:r>
            <a:r>
              <a:rPr lang="ru-RU" sz="2400" dirty="0" smtClean="0">
                <a:solidFill>
                  <a:srgbClr val="000000"/>
                </a:solidFill>
                <a:latin typeface="+mn-lt"/>
              </a:rPr>
              <a:t>следующим: </a:t>
            </a:r>
            <a:r>
              <a:rPr lang="en-US" sz="2800" b="1" dirty="0" smtClean="0">
                <a:solidFill>
                  <a:srgbClr val="000000"/>
                </a:solidFill>
                <a:latin typeface="+mn-lt"/>
              </a:rPr>
              <a:t>ftp://com.org/https</a:t>
            </a:r>
            <a:r>
              <a:rPr lang="ru-RU" sz="2800" b="1" dirty="0">
                <a:solidFill>
                  <a:srgbClr val="000000"/>
                </a:solidFill>
                <a:latin typeface="+mn-lt"/>
              </a:rPr>
              <a:t>.</a:t>
            </a:r>
            <a:r>
              <a:rPr lang="en-US" sz="2800" b="1" dirty="0" err="1" smtClean="0">
                <a:solidFill>
                  <a:srgbClr val="000000"/>
                </a:solidFill>
                <a:latin typeface="+mn-lt"/>
              </a:rPr>
              <a:t>ru</a:t>
            </a:r>
            <a:r>
              <a:rPr lang="ru-RU" sz="2800" dirty="0" smtClean="0">
                <a:solidFill>
                  <a:srgbClr val="000000"/>
                </a:solidFill>
                <a:latin typeface="+mn-lt"/>
              </a:rPr>
              <a:t>.</a:t>
            </a:r>
          </a:p>
          <a:p>
            <a:endParaRPr lang="en-US" sz="2800" b="1" dirty="0" smtClean="0">
              <a:solidFill>
                <a:srgbClr val="000000"/>
              </a:solidFill>
              <a:latin typeface="+mn-lt"/>
            </a:endParaRPr>
          </a:p>
          <a:p>
            <a:r>
              <a:rPr lang="ru-RU" sz="2800" b="1" dirty="0" smtClean="0"/>
              <a:t>Ответ: 1736452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980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8. Запросы для поисковых систем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1196752"/>
            <a:ext cx="8507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/>
              <a:t>В языке запросов поискового сервера для обозначения логической операции «</a:t>
            </a:r>
            <a:r>
              <a:rPr lang="ru-RU" sz="2400" dirty="0" smtClean="0"/>
              <a:t>ИЛИ» используется </a:t>
            </a:r>
            <a:r>
              <a:rPr lang="ru-RU" sz="2400" dirty="0"/>
              <a:t>символ «|», а для логической операции «И» – символ «&amp;». В </a:t>
            </a:r>
            <a:r>
              <a:rPr lang="ru-RU" sz="2400" dirty="0" smtClean="0"/>
              <a:t>таблице приведены запросы </a:t>
            </a:r>
            <a:r>
              <a:rPr lang="ru-RU" sz="2400" dirty="0"/>
              <a:t>и количество найденных по ним страниц некоторого сегмента сети Интернет.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54" y="3123182"/>
            <a:ext cx="7329670" cy="13139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57200" y="4577108"/>
            <a:ext cx="85072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000000"/>
                </a:solidFill>
                <a:latin typeface="+mn-lt"/>
              </a:rPr>
              <a:t>Какое количество страниц (в тысячах) будет найдено </a:t>
            </a:r>
            <a:r>
              <a:rPr lang="ru-RU" sz="2400" dirty="0" smtClean="0">
                <a:solidFill>
                  <a:srgbClr val="000000"/>
                </a:solidFill>
                <a:latin typeface="+mn-lt"/>
              </a:rPr>
              <a:t>по запросу </a:t>
            </a:r>
            <a:r>
              <a:rPr lang="ru-RU" sz="2400" b="1" i="1" dirty="0" err="1" smtClean="0">
                <a:solidFill>
                  <a:srgbClr val="000000"/>
                </a:solidFill>
                <a:latin typeface="+mn-lt"/>
              </a:rPr>
              <a:t>Футбол&amp;Баскетбол</a:t>
            </a:r>
            <a:r>
              <a:rPr lang="ru-RU" sz="2400" b="1" i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? </a:t>
            </a:r>
            <a:endParaRPr lang="ru-RU" sz="2400" dirty="0" smtClean="0">
              <a:solidFill>
                <a:srgbClr val="000000"/>
              </a:solidFill>
              <a:latin typeface="+mn-lt"/>
            </a:endParaRPr>
          </a:p>
          <a:p>
            <a:pPr indent="457200" algn="just"/>
            <a:r>
              <a:rPr lang="ru-RU" sz="2000" i="1" dirty="0" smtClean="0">
                <a:solidFill>
                  <a:srgbClr val="000000"/>
                </a:solidFill>
                <a:latin typeface="+mn-lt"/>
              </a:rPr>
              <a:t>Считается</a:t>
            </a:r>
            <a:r>
              <a:rPr lang="ru-RU" sz="2000" i="1" dirty="0">
                <a:solidFill>
                  <a:srgbClr val="000000"/>
                </a:solidFill>
                <a:latin typeface="+mn-lt"/>
              </a:rPr>
              <a:t>, что все запросы выполнялись практически одновременно, так что набор страниц, содержащих все искомые слова, </a:t>
            </a:r>
            <a:r>
              <a:rPr lang="ru-RU" sz="2000" i="1" dirty="0" smtClean="0">
                <a:solidFill>
                  <a:srgbClr val="000000"/>
                </a:solidFill>
                <a:latin typeface="+mn-lt"/>
              </a:rPr>
              <a:t>не изменялся за время </a:t>
            </a:r>
            <a:r>
              <a:rPr lang="ru-RU" sz="2000" i="1" dirty="0">
                <a:solidFill>
                  <a:srgbClr val="000000"/>
                </a:solidFill>
                <a:latin typeface="+mn-lt"/>
              </a:rPr>
              <a:t>выполнения запросов.</a:t>
            </a:r>
            <a:r>
              <a:rPr lang="ru-RU" sz="2000" i="1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82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8. Запросы для поисковых систем 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009" y="1381657"/>
            <a:ext cx="7329670" cy="13139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140968"/>
            <a:ext cx="2920200" cy="22865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27607" y="465313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Ф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2991085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1972" y="3140968"/>
            <a:ext cx="3922036" cy="2112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800" b="1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2800" b="1" baseline="-25000" dirty="0">
                <a:ea typeface="Calibri" panose="020F0502020204030204" pitchFamily="34" charset="0"/>
                <a:cs typeface="Calibri" panose="020F0502020204030204" pitchFamily="34" charset="0"/>
              </a:rPr>
              <a:t>˅</a:t>
            </a:r>
            <a:r>
              <a:rPr lang="ru-RU" sz="2800" b="1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800" b="1" baseline="-25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Б </a:t>
            </a:r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800" b="1" baseline="-25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Ф </a:t>
            </a:r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800" b="1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2800" b="1" baseline="-25000" dirty="0">
                <a:ea typeface="Calibri" panose="020F0502020204030204" pitchFamily="34" charset="0"/>
                <a:cs typeface="Calibri" panose="020F0502020204030204" pitchFamily="34" charset="0"/>
              </a:rPr>
              <a:t>˄</a:t>
            </a:r>
            <a:r>
              <a:rPr lang="ru-RU" sz="2800" b="1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endParaRPr lang="ru-RU" sz="2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800" b="1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2800" b="1" baseline="-25000" dirty="0">
                <a:ea typeface="Calibri" panose="020F0502020204030204" pitchFamily="34" charset="0"/>
                <a:cs typeface="Calibri" panose="020F0502020204030204" pitchFamily="34" charset="0"/>
              </a:rPr>
              <a:t>˄</a:t>
            </a:r>
            <a:r>
              <a:rPr lang="ru-RU" sz="2800" b="1" baseline="-25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Ф </a:t>
            </a:r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= 235+470-595 =110</a:t>
            </a:r>
            <a:endParaRPr lang="ru-RU" sz="2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Ответ: 110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48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8. Запросы для поисковых систем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9675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000000"/>
                </a:solidFill>
                <a:latin typeface="+mn-lt"/>
              </a:rPr>
              <a:t>В языке за­про­сов по­ис­ко­во­го сер­ве­ра для обо­зна­че­ния ло­ги­че­ской опе­ра­ции «ИЛИ» ис­поль­зу­ет­ся сим­вол «|», а для ло­ги­че­ской опе­ра­ции «И» — сим­вол «&amp;».</a:t>
            </a:r>
          </a:p>
          <a:p>
            <a:pPr indent="457200" algn="just"/>
            <a:r>
              <a:rPr lang="ru-RU" sz="2400" dirty="0">
                <a:solidFill>
                  <a:srgbClr val="000000"/>
                </a:solidFill>
                <a:latin typeface="+mn-lt"/>
              </a:rPr>
              <a:t>В таб­ли­це при­ве­де­ны за­про­сы и ко­ли­че­ство най­ден­ных по ним стра­ниц не­ко­то­ро­го сег­мен­та сети Ин­тер­нет.</a:t>
            </a:r>
            <a:endParaRPr lang="ru-RU" sz="2400" b="0" i="0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581128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000000"/>
                </a:solidFill>
                <a:latin typeface="+mn-lt"/>
              </a:rPr>
              <a:t>Какое количество страниц (в тысячах) будет найдено по запросу </a:t>
            </a:r>
            <a:r>
              <a:rPr lang="ru-RU" sz="2400" b="1" i="1" dirty="0">
                <a:solidFill>
                  <a:srgbClr val="000000"/>
                </a:solidFill>
                <a:latin typeface="+mn-lt"/>
              </a:rPr>
              <a:t>Вега &amp; Арктур 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?</a:t>
            </a:r>
          </a:p>
          <a:p>
            <a:pPr indent="457200" algn="just"/>
            <a:r>
              <a:rPr lang="ru-RU" sz="2000" i="1" dirty="0" smtClean="0">
                <a:solidFill>
                  <a:srgbClr val="000000"/>
                </a:solidFill>
                <a:latin typeface="+mn-lt"/>
              </a:rPr>
              <a:t>Считается</a:t>
            </a:r>
            <a:r>
              <a:rPr lang="ru-RU" sz="2000" i="1" dirty="0">
                <a:solidFill>
                  <a:srgbClr val="000000"/>
                </a:solidFill>
                <a:latin typeface="+mn-lt"/>
              </a:rPr>
              <a:t>, что все запросы выполнялись практически одновременно, так что набор страниц, содержащих все искомые слова, не изменялся за время выполнения запросов.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00" y="3104753"/>
            <a:ext cx="80105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8. Запросы для поисковых систем 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4355"/>
            <a:ext cx="7768939" cy="14453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258" y="3933056"/>
            <a:ext cx="2486025" cy="21240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" y="2595604"/>
            <a:ext cx="728315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solidFill>
                  <a:srgbClr val="000000"/>
                </a:solidFill>
                <a:latin typeface="+mn-lt"/>
              </a:rPr>
              <a:t>Количество запросов в данной области будем обозначать </a:t>
            </a:r>
            <a:r>
              <a:rPr lang="ru-RU" sz="2200" dirty="0" err="1">
                <a:solidFill>
                  <a:srgbClr val="000000"/>
                </a:solidFill>
                <a:latin typeface="+mn-lt"/>
              </a:rPr>
              <a:t>N</a:t>
            </a:r>
            <a:r>
              <a:rPr lang="ru-RU" sz="2200" baseline="-25000" dirty="0" err="1">
                <a:solidFill>
                  <a:srgbClr val="000000"/>
                </a:solidFill>
                <a:latin typeface="+mn-lt"/>
              </a:rPr>
              <a:t>i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. Цель — найти N</a:t>
            </a:r>
            <a:r>
              <a:rPr lang="ru-RU" sz="2200" baseline="-25000" dirty="0">
                <a:solidFill>
                  <a:srgbClr val="000000"/>
                </a:solidFill>
                <a:latin typeface="+mn-lt"/>
              </a:rPr>
              <a:t>5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 + N</a:t>
            </a:r>
            <a:r>
              <a:rPr lang="ru-RU" sz="2200" baseline="-25000" dirty="0">
                <a:solidFill>
                  <a:srgbClr val="000000"/>
                </a:solidFill>
                <a:latin typeface="+mn-lt"/>
              </a:rPr>
              <a:t>6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. При этом круг 1 соответствует Веге, круг 2 — Сириусу, круг 3 — Арктуру.</a:t>
            </a:r>
          </a:p>
          <a:p>
            <a:pPr algn="just"/>
            <a:r>
              <a:rPr lang="ru-RU" sz="2200" dirty="0">
                <a:solidFill>
                  <a:srgbClr val="000000"/>
                </a:solidFill>
                <a:latin typeface="+mn-lt"/>
              </a:rPr>
              <a:t> </a:t>
            </a:r>
            <a:r>
              <a:rPr lang="ru-RU" sz="2200" dirty="0" smtClean="0">
                <a:solidFill>
                  <a:srgbClr val="000000"/>
                </a:solidFill>
                <a:latin typeface="+mn-lt"/>
              </a:rPr>
              <a:t>Из 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таблицы находим, что:</a:t>
            </a:r>
          </a:p>
          <a:p>
            <a:pPr algn="just"/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N</a:t>
            </a:r>
            <a:r>
              <a:rPr lang="ru-RU" sz="2200" b="1" baseline="-25000" dirty="0" smtClean="0">
                <a:solidFill>
                  <a:srgbClr val="000000"/>
                </a:solidFill>
                <a:latin typeface="+mn-lt"/>
              </a:rPr>
              <a:t>5</a:t>
            </a:r>
            <a:r>
              <a:rPr lang="ru-RU" sz="2200" b="1" dirty="0">
                <a:solidFill>
                  <a:srgbClr val="000000"/>
                </a:solidFill>
                <a:latin typeface="+mn-lt"/>
              </a:rPr>
              <a:t> + N</a:t>
            </a:r>
            <a:r>
              <a:rPr lang="ru-RU" sz="2200" b="1" baseline="-25000" dirty="0">
                <a:solidFill>
                  <a:srgbClr val="000000"/>
                </a:solidFill>
                <a:latin typeface="+mn-lt"/>
              </a:rPr>
              <a:t>4</a:t>
            </a:r>
            <a:r>
              <a:rPr lang="ru-RU" sz="2200" b="1" dirty="0">
                <a:solidFill>
                  <a:srgbClr val="000000"/>
                </a:solidFill>
                <a:latin typeface="+mn-lt"/>
              </a:rPr>
              <a:t> = 260</a:t>
            </a:r>
          </a:p>
          <a:p>
            <a:pPr algn="just"/>
            <a:r>
              <a:rPr lang="ru-RU" sz="2200" b="1" dirty="0">
                <a:solidFill>
                  <a:srgbClr val="000000"/>
                </a:solidFill>
                <a:latin typeface="+mn-lt"/>
              </a:rPr>
              <a:t>N</a:t>
            </a:r>
            <a:r>
              <a:rPr lang="ru-RU" sz="2200" b="1" baseline="-25000" dirty="0">
                <a:solidFill>
                  <a:srgbClr val="000000"/>
                </a:solidFill>
                <a:latin typeface="+mn-lt"/>
              </a:rPr>
              <a:t>4</a:t>
            </a:r>
            <a:r>
              <a:rPr lang="ru-RU" sz="2200" b="1" dirty="0">
                <a:solidFill>
                  <a:srgbClr val="000000"/>
                </a:solidFill>
                <a:latin typeface="+mn-lt"/>
              </a:rPr>
              <a:t> + N</a:t>
            </a:r>
            <a:r>
              <a:rPr lang="ru-RU" sz="2200" b="1" baseline="-25000" dirty="0">
                <a:solidFill>
                  <a:srgbClr val="000000"/>
                </a:solidFill>
                <a:latin typeface="+mn-lt"/>
              </a:rPr>
              <a:t>5</a:t>
            </a:r>
            <a:r>
              <a:rPr lang="ru-RU" sz="2200" b="1" dirty="0">
                <a:solidFill>
                  <a:srgbClr val="000000"/>
                </a:solidFill>
                <a:latin typeface="+mn-lt"/>
              </a:rPr>
              <a:t> + N</a:t>
            </a:r>
            <a:r>
              <a:rPr lang="ru-RU" sz="2200" b="1" baseline="-25000" dirty="0">
                <a:solidFill>
                  <a:srgbClr val="000000"/>
                </a:solidFill>
                <a:latin typeface="+mn-lt"/>
              </a:rPr>
              <a:t>6</a:t>
            </a:r>
            <a:r>
              <a:rPr lang="ru-RU" sz="2200" b="1" dirty="0">
                <a:solidFill>
                  <a:srgbClr val="000000"/>
                </a:solidFill>
                <a:latin typeface="+mn-lt"/>
              </a:rPr>
              <a:t> = 467</a:t>
            </a:r>
          </a:p>
          <a:p>
            <a:pPr algn="just"/>
            <a:r>
              <a:rPr lang="ru-RU" sz="2200" b="1" dirty="0">
                <a:solidFill>
                  <a:srgbClr val="000000"/>
                </a:solidFill>
                <a:latin typeface="+mn-lt"/>
              </a:rPr>
              <a:t>N</a:t>
            </a:r>
            <a:r>
              <a:rPr lang="ru-RU" sz="2200" b="1" baseline="-25000" dirty="0">
                <a:solidFill>
                  <a:srgbClr val="000000"/>
                </a:solidFill>
                <a:latin typeface="+mn-lt"/>
              </a:rPr>
              <a:t>5</a:t>
            </a:r>
            <a:r>
              <a:rPr lang="ru-RU" sz="2200" b="1" dirty="0">
                <a:solidFill>
                  <a:srgbClr val="000000"/>
                </a:solidFill>
                <a:latin typeface="+mn-lt"/>
              </a:rPr>
              <a:t> = 131</a:t>
            </a:r>
          </a:p>
          <a:p>
            <a:pPr algn="just"/>
            <a:r>
              <a:rPr lang="ru-RU" sz="2200" dirty="0">
                <a:solidFill>
                  <a:srgbClr val="000000"/>
                </a:solidFill>
                <a:latin typeface="+mn-lt"/>
              </a:rPr>
              <a:t> </a:t>
            </a:r>
            <a:r>
              <a:rPr lang="ru-RU" sz="2200" dirty="0" smtClean="0">
                <a:solidFill>
                  <a:srgbClr val="000000"/>
                </a:solidFill>
                <a:latin typeface="+mn-lt"/>
              </a:rPr>
              <a:t>Тогда 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находим:</a:t>
            </a:r>
          </a:p>
          <a:p>
            <a:pPr algn="just"/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N</a:t>
            </a:r>
            <a:r>
              <a:rPr lang="ru-RU" sz="2200" b="1" baseline="-25000" dirty="0" smtClean="0">
                <a:solidFill>
                  <a:srgbClr val="000000"/>
                </a:solidFill>
                <a:latin typeface="+mn-lt"/>
              </a:rPr>
              <a:t>4</a:t>
            </a:r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 = 129</a:t>
            </a:r>
          </a:p>
          <a:p>
            <a:pPr algn="just"/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N</a:t>
            </a:r>
            <a:r>
              <a:rPr lang="ru-RU" sz="2200" b="1" baseline="-25000" dirty="0" smtClean="0">
                <a:solidFill>
                  <a:srgbClr val="000000"/>
                </a:solidFill>
                <a:latin typeface="+mn-lt"/>
              </a:rPr>
              <a:t>6</a:t>
            </a:r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 = 207</a:t>
            </a:r>
          </a:p>
          <a:p>
            <a:pPr algn="just"/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N</a:t>
            </a:r>
            <a:r>
              <a:rPr lang="ru-RU" sz="2200" b="1" baseline="-25000" dirty="0" smtClean="0">
                <a:solidFill>
                  <a:srgbClr val="000000"/>
                </a:solidFill>
                <a:latin typeface="+mn-lt"/>
              </a:rPr>
              <a:t>5</a:t>
            </a:r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 + N</a:t>
            </a:r>
            <a:r>
              <a:rPr lang="ru-RU" sz="2200" b="1" baseline="-25000" dirty="0" smtClean="0">
                <a:solidFill>
                  <a:srgbClr val="000000"/>
                </a:solidFill>
                <a:latin typeface="+mn-lt"/>
              </a:rPr>
              <a:t>6</a:t>
            </a:r>
            <a:r>
              <a:rPr lang="ru-RU" sz="2200" b="1" dirty="0" smtClean="0">
                <a:solidFill>
                  <a:srgbClr val="000000"/>
                </a:solidFill>
                <a:latin typeface="+mn-lt"/>
              </a:rPr>
              <a:t> = 131 + 207 = 338</a:t>
            </a:r>
          </a:p>
          <a:p>
            <a:pPr algn="just"/>
            <a:r>
              <a:rPr lang="ru-RU" sz="2200" dirty="0">
                <a:solidFill>
                  <a:srgbClr val="000000"/>
                </a:solidFill>
                <a:latin typeface="+mn-lt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latin typeface="+mn-lt"/>
              </a:rPr>
              <a:t>Ответ</a:t>
            </a:r>
            <a:r>
              <a:rPr lang="ru-RU" sz="2400" b="1" dirty="0">
                <a:solidFill>
                  <a:srgbClr val="000000"/>
                </a:solidFill>
                <a:latin typeface="+mn-lt"/>
              </a:rPr>
              <a:t>: 338.</a:t>
            </a:r>
            <a:endParaRPr lang="ru-RU" sz="2400" b="1" i="0" dirty="0">
              <a:solidFill>
                <a:srgbClr val="00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52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9</a:t>
            </a:r>
            <a:r>
              <a:rPr lang="ru-RU" sz="4000" b="1" dirty="0" smtClean="0">
                <a:solidFill>
                  <a:schemeClr val="tx2"/>
                </a:solidFill>
              </a:rPr>
              <a:t>. Анализ информации, представленной в виде схем 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200" y="1556791"/>
            <a:ext cx="8229600" cy="2189801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ru-RU" sz="2400" dirty="0">
                <a:solidFill>
                  <a:srgbClr val="000000"/>
                </a:solidFill>
              </a:rPr>
              <a:t>На рисунке – схема дорог, связывающих города А, Б, В, Г, Д, Е, Ж, З, И. По </a:t>
            </a:r>
            <a:r>
              <a:rPr lang="ru-RU" sz="2400" dirty="0" smtClean="0">
                <a:solidFill>
                  <a:srgbClr val="000000"/>
                </a:solidFill>
              </a:rPr>
              <a:t>каждой дороге </a:t>
            </a:r>
            <a:r>
              <a:rPr lang="ru-RU" sz="2400" dirty="0">
                <a:solidFill>
                  <a:srgbClr val="000000"/>
                </a:solidFill>
              </a:rPr>
              <a:t>можно </a:t>
            </a:r>
            <a:r>
              <a:rPr lang="ru-RU" sz="2400" dirty="0" smtClean="0">
                <a:solidFill>
                  <a:srgbClr val="000000"/>
                </a:solidFill>
              </a:rPr>
              <a:t>двигаться только </a:t>
            </a:r>
            <a:r>
              <a:rPr lang="ru-RU" sz="2400" dirty="0">
                <a:solidFill>
                  <a:srgbClr val="000000"/>
                </a:solidFill>
              </a:rPr>
              <a:t>в одном направлении, указанном </a:t>
            </a:r>
            <a:r>
              <a:rPr lang="ru-RU" sz="2400" dirty="0" smtClean="0">
                <a:solidFill>
                  <a:srgbClr val="000000"/>
                </a:solidFill>
              </a:rPr>
              <a:t>стрелкой.</a:t>
            </a:r>
          </a:p>
          <a:p>
            <a:pPr marL="0" indent="457200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Сколько существует различных </a:t>
            </a:r>
            <a:r>
              <a:rPr lang="ru-RU" sz="2400" dirty="0">
                <a:solidFill>
                  <a:srgbClr val="000000"/>
                </a:solidFill>
              </a:rPr>
              <a:t>путей из города А в город И, </a:t>
            </a:r>
            <a:r>
              <a:rPr lang="ru-RU" sz="2400" b="1" i="1" dirty="0">
                <a:solidFill>
                  <a:srgbClr val="000000"/>
                </a:solidFill>
              </a:rPr>
              <a:t>проходящих</a:t>
            </a:r>
            <a:r>
              <a:rPr lang="ru-RU" sz="2400" dirty="0">
                <a:solidFill>
                  <a:srgbClr val="000000"/>
                </a:solidFill>
              </a:rPr>
              <a:t> через город Е?</a:t>
            </a: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306" t="4025" r="5437" b="7413"/>
          <a:stretch/>
        </p:blipFill>
        <p:spPr>
          <a:xfrm>
            <a:off x="1763687" y="3573016"/>
            <a:ext cx="5688633" cy="3168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8" y="563163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96" y="364037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56705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5916" y="523970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501314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6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4248" y="387121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6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614958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26306" y="4926359"/>
            <a:ext cx="55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12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7802" y="6093296"/>
            <a:ext cx="1610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Ответ: 12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030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tx2"/>
                </a:solidFill>
              </a:rPr>
              <a:t>Основные</a:t>
            </a:r>
            <a:r>
              <a:rPr lang="ru-RU" dirty="0" smtClean="0"/>
              <a:t> </a:t>
            </a:r>
            <a:r>
              <a:rPr lang="ru-RU" sz="3600" b="1" dirty="0">
                <a:solidFill>
                  <a:schemeClr val="tx2"/>
                </a:solidFill>
              </a:rPr>
              <a:t>отличия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700926"/>
              </p:ext>
            </p:extLst>
          </p:nvPr>
        </p:nvGraphicFramePr>
        <p:xfrm>
          <a:off x="1170939" y="1389467"/>
          <a:ext cx="7488834" cy="3405982"/>
        </p:xfrm>
        <a:graphic>
          <a:graphicData uri="http://schemas.openxmlformats.org/drawingml/2006/table">
            <a:tbl>
              <a:tblPr/>
              <a:tblGrid>
                <a:gridCol w="2496278">
                  <a:extLst>
                    <a:ext uri="{9D8B030D-6E8A-4147-A177-3AD203B41FA5}">
                      <a16:colId xmlns:a16="http://schemas.microsoft.com/office/drawing/2014/main" val="1499495985"/>
                    </a:ext>
                  </a:extLst>
                </a:gridCol>
                <a:gridCol w="2496278">
                  <a:extLst>
                    <a:ext uri="{9D8B030D-6E8A-4147-A177-3AD203B41FA5}">
                      <a16:colId xmlns:a16="http://schemas.microsoft.com/office/drawing/2014/main" val="164599775"/>
                    </a:ext>
                  </a:extLst>
                </a:gridCol>
                <a:gridCol w="2496278">
                  <a:extLst>
                    <a:ext uri="{9D8B030D-6E8A-4147-A177-3AD203B41FA5}">
                      <a16:colId xmlns:a16="http://schemas.microsoft.com/office/drawing/2014/main" val="2048634832"/>
                    </a:ext>
                  </a:extLst>
                </a:gridCol>
              </a:tblGrid>
              <a:tr h="590370">
                <a:tc>
                  <a:txBody>
                    <a:bodyPr/>
                    <a:lstStyle/>
                    <a:p>
                      <a:r>
                        <a:rPr lang="ru-RU" sz="2400" b="1" kern="120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Тип задания 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2019 год 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2020г.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989292"/>
                  </a:ext>
                </a:extLst>
              </a:tr>
              <a:tr h="590370"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Выбор ответа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257039"/>
                  </a:ext>
                </a:extLst>
              </a:tr>
              <a:tr h="590370"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Краткий ответ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208296"/>
                  </a:ext>
                </a:extLst>
              </a:tr>
              <a:tr h="1044502"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Развернутый</a:t>
                      </a:r>
                      <a:b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ответ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709404"/>
                  </a:ext>
                </a:extLst>
              </a:tr>
              <a:tr h="590370">
                <a:tc>
                  <a:txBody>
                    <a:bodyPr/>
                    <a:lstStyle/>
                    <a:p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Всего 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 </a:t>
                      </a:r>
                      <a:endParaRPr lang="ru-RU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480822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14500" y="2719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52523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b="1" dirty="0">
                <a:solidFill>
                  <a:prstClr val="black"/>
                </a:solidFill>
                <a:latin typeface="Calibri"/>
              </a:rPr>
              <a:t>ОГЭ по информатике 9-классники станут сдавать на компьютерах. </a:t>
            </a:r>
          </a:p>
        </p:txBody>
      </p:sp>
    </p:spTree>
    <p:extLst>
      <p:ext uri="{BB962C8B-B14F-4D97-AF65-F5344CB8AC3E}">
        <p14:creationId xmlns:p14="http://schemas.microsoft.com/office/powerpoint/2010/main" val="3107487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9. </a:t>
            </a:r>
            <a:r>
              <a:rPr lang="ru-RU" sz="4000" b="1" dirty="0" smtClean="0">
                <a:solidFill>
                  <a:schemeClr val="tx2"/>
                </a:solidFill>
              </a:rPr>
              <a:t>Анализ информации, представленной в виде схем 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200" y="1556792"/>
            <a:ext cx="8229600" cy="2088232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2400" dirty="0">
                <a:solidFill>
                  <a:srgbClr val="000000"/>
                </a:solidFill>
              </a:rPr>
              <a:t>На рисунке – схема дорог, связывающих города А, Б, В, Г, Д, Е, Ж, З, И, К, </a:t>
            </a:r>
            <a:r>
              <a:rPr lang="ru-RU" sz="2400" dirty="0" smtClean="0">
                <a:solidFill>
                  <a:srgbClr val="000000"/>
                </a:solidFill>
              </a:rPr>
              <a:t>Л, М </a:t>
            </a:r>
            <a:r>
              <a:rPr lang="ru-RU" sz="2400" dirty="0">
                <a:solidFill>
                  <a:srgbClr val="000000"/>
                </a:solidFill>
              </a:rPr>
              <a:t>и Н. По каждой дороге можно двигаться только в одном направлении, указанном </a:t>
            </a:r>
            <a:r>
              <a:rPr lang="ru-RU" sz="2400" dirty="0" smtClean="0">
                <a:solidFill>
                  <a:srgbClr val="000000"/>
                </a:solidFill>
              </a:rPr>
              <a:t>стрелкой. Сколько </a:t>
            </a:r>
            <a:r>
              <a:rPr lang="ru-RU" sz="2400" dirty="0">
                <a:solidFill>
                  <a:srgbClr val="000000"/>
                </a:solidFill>
              </a:rPr>
              <a:t>существует различных путей из города А в город Н, </a:t>
            </a:r>
            <a:r>
              <a:rPr lang="ru-RU" sz="2400" b="1" i="1" dirty="0">
                <a:solidFill>
                  <a:srgbClr val="000000"/>
                </a:solidFill>
              </a:rPr>
              <a:t>не проходящих </a:t>
            </a:r>
            <a:r>
              <a:rPr lang="ru-RU" sz="2400" dirty="0">
                <a:solidFill>
                  <a:srgbClr val="000000"/>
                </a:solidFill>
              </a:rPr>
              <a:t>через город Е?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382" y="3573016"/>
            <a:ext cx="5918914" cy="3284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436510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4848" y="436913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4868" y="623731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95593" y="520342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1960" y="400506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76839" y="580310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79052" y="364021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4808" y="4493234"/>
            <a:ext cx="680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22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3867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40434" y="5592786"/>
            <a:ext cx="531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10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60414" y="455419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60414" y="504573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0684" y="6094312"/>
            <a:ext cx="1610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Ответ</a:t>
            </a:r>
            <a:r>
              <a:rPr lang="ru-RU" sz="2800" b="1"/>
              <a:t>: </a:t>
            </a:r>
            <a:r>
              <a:rPr lang="ru-RU" sz="2800" b="1" smtClean="0"/>
              <a:t>22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3905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10. </a:t>
            </a:r>
            <a:r>
              <a:rPr lang="ru-RU" sz="4000" b="1" dirty="0" smtClean="0">
                <a:solidFill>
                  <a:schemeClr val="tx2"/>
                </a:solidFill>
              </a:rPr>
              <a:t>Сравнение чисел в различных системах счисления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2664296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2400" dirty="0"/>
              <a:t>Среди приведённых ниже трёх </a:t>
            </a:r>
            <a:r>
              <a:rPr lang="ru-RU" sz="2400" dirty="0" smtClean="0"/>
              <a:t>чисел, записанных </a:t>
            </a:r>
            <a:r>
              <a:rPr lang="ru-RU" sz="2400" dirty="0"/>
              <a:t>в различных системах </a:t>
            </a:r>
            <a:r>
              <a:rPr lang="ru-RU" sz="2400" dirty="0" smtClean="0"/>
              <a:t>счисления, найдите </a:t>
            </a:r>
            <a:r>
              <a:rPr lang="ru-RU" sz="2400" dirty="0"/>
              <a:t>максимальное и запишите его в ответе в десятичной </a:t>
            </a:r>
            <a:r>
              <a:rPr lang="ru-RU" sz="2400" dirty="0" smtClean="0"/>
              <a:t>системе счисления</a:t>
            </a:r>
            <a:r>
              <a:rPr lang="ru-RU" sz="2400" dirty="0"/>
              <a:t>. В ответе запишите только число, основание системы счисления указывать не </a:t>
            </a:r>
            <a:r>
              <a:rPr lang="ru-RU" sz="2400" dirty="0" smtClean="0"/>
              <a:t>нужно.</a:t>
            </a:r>
          </a:p>
          <a:p>
            <a:pPr marL="0" indent="457200" algn="ctr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r>
              <a:rPr lang="ru-RU" sz="2800" b="1" baseline="-250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ru-RU" sz="2800" b="1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26</a:t>
            </a:r>
            <a:r>
              <a:rPr lang="ru-RU" sz="2800" b="1" baseline="-250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2800" b="1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11000</a:t>
            </a:r>
            <a:r>
              <a:rPr lang="ru-RU" sz="2800" b="1" baseline="-250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3717032"/>
            <a:ext cx="7445821" cy="33855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</a:pPr>
            <a:r>
              <a:rPr lang="ru-RU" sz="3000" b="1" dirty="0">
                <a:solidFill>
                  <a:prstClr val="black"/>
                </a:solidFill>
                <a:latin typeface="Calibri"/>
              </a:rPr>
              <a:t>Решение</a:t>
            </a:r>
            <a:r>
              <a:rPr lang="ru-RU" sz="30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r>
              <a:rPr lang="ru-RU" sz="2400" dirty="0"/>
              <a:t>Переведём все числа в десятичную систему счисления:</a:t>
            </a:r>
          </a:p>
          <a:p>
            <a:r>
              <a:rPr lang="ru-RU" sz="2400" dirty="0"/>
              <a:t>1. 14</a:t>
            </a:r>
            <a:r>
              <a:rPr lang="ru-RU" sz="2400" baseline="-25000" dirty="0"/>
              <a:t>16</a:t>
            </a:r>
            <a:r>
              <a:rPr lang="ru-RU" sz="2400" dirty="0"/>
              <a:t> = 20</a:t>
            </a:r>
            <a:r>
              <a:rPr lang="ru-RU" sz="2400" baseline="-25000" dirty="0"/>
              <a:t>10</a:t>
            </a:r>
            <a:r>
              <a:rPr lang="ru-RU" sz="2400" dirty="0"/>
              <a:t>;</a:t>
            </a:r>
          </a:p>
          <a:p>
            <a:r>
              <a:rPr lang="ru-RU" sz="2400" dirty="0"/>
              <a:t>2. 26</a:t>
            </a:r>
            <a:r>
              <a:rPr lang="ru-RU" sz="2400" baseline="-25000" dirty="0"/>
              <a:t>8</a:t>
            </a:r>
            <a:r>
              <a:rPr lang="ru-RU" sz="2400" dirty="0"/>
              <a:t> = 22</a:t>
            </a:r>
            <a:r>
              <a:rPr lang="ru-RU" sz="2400" baseline="-25000" dirty="0"/>
              <a:t>10</a:t>
            </a:r>
            <a:r>
              <a:rPr lang="ru-RU" sz="2400" dirty="0"/>
              <a:t>;</a:t>
            </a:r>
          </a:p>
          <a:p>
            <a:r>
              <a:rPr lang="ru-RU" sz="2400" dirty="0"/>
              <a:t>3. 11000</a:t>
            </a:r>
            <a:r>
              <a:rPr lang="ru-RU" sz="2400" baseline="-25000" dirty="0"/>
              <a:t>2</a:t>
            </a:r>
            <a:r>
              <a:rPr lang="ru-RU" sz="2400" dirty="0"/>
              <a:t> = 24</a:t>
            </a:r>
            <a:r>
              <a:rPr lang="ru-RU" sz="2400" baseline="-25000" dirty="0"/>
              <a:t>10</a:t>
            </a:r>
            <a:r>
              <a:rPr lang="ru-RU" sz="2400" dirty="0"/>
              <a:t>.</a:t>
            </a:r>
          </a:p>
          <a:p>
            <a:r>
              <a:rPr lang="ru-RU" sz="2400" dirty="0" smtClean="0"/>
              <a:t>Максимальное число - 24</a:t>
            </a:r>
            <a:r>
              <a:rPr lang="ru-RU" sz="2400" dirty="0"/>
              <a:t>.</a:t>
            </a:r>
          </a:p>
          <a:p>
            <a:r>
              <a:rPr lang="ru-RU" sz="2400" dirty="0"/>
              <a:t> </a:t>
            </a:r>
            <a:r>
              <a:rPr lang="ru-RU" sz="2800" b="1" dirty="0" smtClean="0"/>
              <a:t>Ответ</a:t>
            </a:r>
            <a:r>
              <a:rPr lang="ru-RU" sz="2800" b="1" dirty="0"/>
              <a:t>: 24.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</a:pPr>
            <a:endParaRPr lang="ru-RU" sz="30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79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2"/>
                </a:solidFill>
              </a:rPr>
              <a:t>Информационные источники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hlinkClick r:id="rId2"/>
              </a:rPr>
              <a:t>http://fipi.ru/</a:t>
            </a:r>
            <a:endParaRPr lang="ru-RU" dirty="0" smtClean="0">
              <a:hlinkClick r:id="rId3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://kpolyakov.spb.ru/school/oge.htm</a:t>
            </a:r>
            <a:endParaRPr lang="ru-RU" dirty="0" smtClean="0">
              <a:hlinkClick r:id="rId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://inf-oge.sdamgia.ru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83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1. </a:t>
            </a:r>
            <a:r>
              <a:rPr lang="ru-RU" sz="4000" b="1" dirty="0" smtClean="0">
                <a:solidFill>
                  <a:schemeClr val="tx2"/>
                </a:solidFill>
              </a:rPr>
              <a:t>Количественные </a:t>
            </a:r>
            <a:r>
              <a:rPr lang="ru-RU" sz="4000" b="1" dirty="0">
                <a:solidFill>
                  <a:schemeClr val="tx2"/>
                </a:solidFill>
              </a:rPr>
              <a:t>параметры информационных объектов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400" dirty="0"/>
              <a:t>В одной из кодировок </a:t>
            </a:r>
            <a:r>
              <a:rPr lang="ru-RU" sz="2400" dirty="0" err="1"/>
              <a:t>Unicode</a:t>
            </a:r>
            <a:r>
              <a:rPr lang="ru-RU" sz="2400" dirty="0"/>
              <a:t> каждый символ кодируется 16 битами. Петя написал текст (в нём нет лишних пробелов</a:t>
            </a:r>
            <a:r>
              <a:rPr lang="ru-RU" sz="2400" dirty="0" smtClean="0"/>
              <a:t>):</a:t>
            </a:r>
          </a:p>
          <a:p>
            <a:pPr marL="0" indent="0" algn="just">
              <a:buNone/>
            </a:pPr>
            <a:r>
              <a:rPr lang="ru-RU" sz="2400" b="1" dirty="0" smtClean="0"/>
              <a:t>«</a:t>
            </a:r>
            <a:r>
              <a:rPr lang="ru-RU" sz="2400" b="1" dirty="0"/>
              <a:t>Ель, кедр, сосна, кипарис, </a:t>
            </a:r>
            <a:r>
              <a:rPr lang="ru-RU" sz="2400" b="1" dirty="0" smtClean="0"/>
              <a:t>лиственница, можжевельник </a:t>
            </a:r>
            <a:r>
              <a:rPr lang="ru-RU" sz="2400" b="1" dirty="0"/>
              <a:t>— хвойные растения».</a:t>
            </a:r>
          </a:p>
          <a:p>
            <a:pPr marL="0" indent="457200" algn="just">
              <a:buNone/>
            </a:pPr>
            <a:r>
              <a:rPr lang="ru-RU" sz="2400" dirty="0" smtClean="0"/>
              <a:t>Ученик </a:t>
            </a:r>
            <a:r>
              <a:rPr lang="ru-RU" sz="2400" dirty="0"/>
              <a:t>вычеркнул из списка название одного из растений. Заодно он вычеркнул ставшие лишними запятые и пробелы — два пробела не должны идти подряд.</a:t>
            </a:r>
          </a:p>
          <a:p>
            <a:pPr marL="0" indent="457200" algn="just">
              <a:buNone/>
            </a:pPr>
            <a:r>
              <a:rPr lang="ru-RU" sz="2400" dirty="0" smtClean="0"/>
              <a:t>При </a:t>
            </a:r>
            <a:r>
              <a:rPr lang="ru-RU" sz="2400" dirty="0"/>
              <a:t>этом размер нового предложения в данной кодировке оказался на 26 байт меньше, чем размер исходного предложения. Напишите в ответе вычеркнутое название хвойного растения.</a:t>
            </a:r>
          </a:p>
        </p:txBody>
      </p:sp>
    </p:spTree>
    <p:extLst>
      <p:ext uri="{BB962C8B-B14F-4D97-AF65-F5344CB8AC3E}">
        <p14:creationId xmlns:p14="http://schemas.microsoft.com/office/powerpoint/2010/main" val="113694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1. </a:t>
            </a:r>
            <a:r>
              <a:rPr lang="ru-RU" sz="4000" b="1" dirty="0" smtClean="0">
                <a:solidFill>
                  <a:schemeClr val="tx2"/>
                </a:solidFill>
              </a:rPr>
              <a:t>Количественные </a:t>
            </a:r>
            <a:r>
              <a:rPr lang="ru-RU" sz="4000" b="1" dirty="0">
                <a:solidFill>
                  <a:schemeClr val="tx2"/>
                </a:solidFill>
              </a:rPr>
              <a:t>параметры информационных объектов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36504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800" b="1" dirty="0" smtClean="0"/>
              <a:t>Решение:</a:t>
            </a:r>
          </a:p>
          <a:p>
            <a:pPr marL="0" indent="457200">
              <a:buNone/>
            </a:pPr>
            <a:r>
              <a:rPr lang="ru-RU" sz="2400" dirty="0" smtClean="0"/>
              <a:t>Один </a:t>
            </a:r>
            <a:r>
              <a:rPr lang="ru-RU" sz="2400" dirty="0"/>
              <a:t>сим­вол ко­ди­ру­ет­ся 2</a:t>
            </a:r>
            <a:r>
              <a:rPr lang="ru-RU" sz="2400" dirty="0" smtClean="0"/>
              <a:t> бай­та­ми. </a:t>
            </a:r>
            <a:r>
              <a:rPr lang="ru-RU" sz="2400" dirty="0"/>
              <a:t>И</a:t>
            </a:r>
            <a:r>
              <a:rPr lang="ru-RU" sz="2400" dirty="0" smtClean="0"/>
              <a:t>з </a:t>
            </a:r>
            <a:r>
              <a:rPr lang="ru-RU" sz="2400" dirty="0"/>
              <a:t>тек­ста уда­ли­ли 13 сим­во­лов. </a:t>
            </a:r>
            <a:r>
              <a:rPr lang="ru-RU" sz="2400" dirty="0" smtClean="0"/>
              <a:t>Лиш­ние </a:t>
            </a:r>
            <a:r>
              <a:rPr lang="ru-RU" sz="2400" dirty="0"/>
              <a:t>за­пя­тая и про­бел за­ни­ма­ют </a:t>
            </a:r>
            <a:r>
              <a:rPr lang="ru-RU" sz="2400" dirty="0" smtClean="0"/>
              <a:t>4 </a:t>
            </a:r>
            <a:r>
              <a:rPr lang="ru-RU" sz="2400" dirty="0"/>
              <a:t>байта. Зна­чит, на­зва­ние рас­те­ния, ко­то­рое уда­ли­ли из спис­ка, долж­но со­сто­ять из 11 букв, </a:t>
            </a:r>
            <a:r>
              <a:rPr lang="ru-RU" sz="2400" dirty="0" smtClean="0"/>
              <a:t>т.к.</a:t>
            </a:r>
          </a:p>
          <a:p>
            <a:pPr marL="0" indent="457200">
              <a:buNone/>
            </a:pPr>
            <a:r>
              <a:rPr lang="ru-RU" sz="2400" dirty="0" smtClean="0"/>
              <a:t> </a:t>
            </a:r>
            <a:r>
              <a:rPr lang="ru-RU" sz="2400" b="1" dirty="0"/>
              <a:t>(26 − 4) : 2 = 11 сим­во­лов. </a:t>
            </a:r>
            <a:endParaRPr lang="ru-RU" sz="2400" b="1" dirty="0" smtClean="0"/>
          </a:p>
          <a:p>
            <a:pPr marL="0" indent="457200">
              <a:buNone/>
            </a:pPr>
            <a:r>
              <a:rPr lang="ru-RU" sz="2400" dirty="0" smtClean="0"/>
              <a:t>Из </a:t>
            </a:r>
            <a:r>
              <a:rPr lang="ru-RU" sz="2400" dirty="0"/>
              <a:t>всего спис­ка толь­ко одно на­зва­ние рас­те­ния со­сто­ит из 11 букв — лист­вен­ни­ца.</a:t>
            </a:r>
          </a:p>
          <a:p>
            <a:pPr marL="0" indent="457200">
              <a:buNone/>
            </a:pPr>
            <a:r>
              <a:rPr lang="ru-RU" sz="2400" dirty="0"/>
              <a:t> </a:t>
            </a:r>
          </a:p>
          <a:p>
            <a:pPr marL="0" indent="0">
              <a:buNone/>
            </a:pPr>
            <a:r>
              <a:rPr lang="ru-RU" sz="2800" b="1" dirty="0"/>
              <a:t>Ответ: лист­вен­ни­ца.</a:t>
            </a:r>
          </a:p>
        </p:txBody>
      </p:sp>
    </p:spTree>
    <p:extLst>
      <p:ext uri="{BB962C8B-B14F-4D97-AF65-F5344CB8AC3E}">
        <p14:creationId xmlns:p14="http://schemas.microsoft.com/office/powerpoint/2010/main" val="117817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2. </a:t>
            </a:r>
            <a:r>
              <a:rPr lang="ru-RU" sz="4000" b="1" dirty="0" smtClean="0">
                <a:solidFill>
                  <a:schemeClr val="tx2"/>
                </a:solidFill>
              </a:rPr>
              <a:t>Кодирование и декодирование информации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592288"/>
          </a:xfrm>
        </p:spPr>
        <p:txBody>
          <a:bodyPr>
            <a:normAutofit fontScale="92500" lnSpcReduction="20000"/>
          </a:bodyPr>
          <a:lstStyle/>
          <a:p>
            <a:pPr marL="0" indent="457200">
              <a:buNone/>
            </a:pPr>
            <a:r>
              <a:rPr lang="ru-RU" sz="2400" dirty="0"/>
              <a:t>От разведчика было получено сообщение: </a:t>
            </a:r>
            <a:br>
              <a:rPr lang="ru-RU" sz="2400" dirty="0"/>
            </a:br>
            <a:r>
              <a:rPr lang="ru-RU" sz="3600" b="1" dirty="0"/>
              <a:t>1110010000100000111000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dirty="0"/>
              <a:t>В этом сообщении зашифрован пароль – последовательность русских букв. В </a:t>
            </a:r>
            <a:r>
              <a:rPr lang="ru-RU" sz="2400" dirty="0" smtClean="0"/>
              <a:t>пароле использовались </a:t>
            </a:r>
            <a:r>
              <a:rPr lang="ru-RU" sz="2400" dirty="0"/>
              <a:t>только буквы </a:t>
            </a:r>
            <a:endParaRPr lang="ru-RU" sz="2400" dirty="0" smtClean="0"/>
          </a:p>
          <a:p>
            <a:pPr marL="0" indent="457200">
              <a:buNone/>
            </a:pPr>
            <a:r>
              <a:rPr lang="ru-RU" sz="3600" b="1" dirty="0"/>
              <a:t>А, Б, К, Л, Й, Я; </a:t>
            </a:r>
          </a:p>
          <a:p>
            <a:pPr marL="0" indent="0">
              <a:buNone/>
            </a:pPr>
            <a:r>
              <a:rPr lang="ru-RU" sz="2400" dirty="0" smtClean="0"/>
              <a:t>каждая </a:t>
            </a:r>
            <a:r>
              <a:rPr lang="ru-RU" sz="2400" dirty="0"/>
              <a:t>буква кодировалась двоичным </a:t>
            </a:r>
            <a:r>
              <a:rPr lang="ru-RU" sz="2400" dirty="0" smtClean="0"/>
              <a:t>словом по </a:t>
            </a:r>
            <a:r>
              <a:rPr lang="ru-RU" sz="2400" dirty="0"/>
              <a:t>такой таблице: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8193"/>
          <a:stretch/>
        </p:blipFill>
        <p:spPr>
          <a:xfrm>
            <a:off x="459488" y="4221088"/>
            <a:ext cx="7948389" cy="7920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3" y="5229200"/>
            <a:ext cx="758029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+mn-lt"/>
              </a:rPr>
              <a:t>Расшифруйте сообщение. Запишите в ответе пароль.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584754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NewRomanPSMT"/>
              </a:rPr>
              <a:t>Ответ: БАЛАЛАЙКА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107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2. </a:t>
            </a:r>
            <a:r>
              <a:rPr lang="ru-RU" sz="4000" b="1" dirty="0" smtClean="0">
                <a:solidFill>
                  <a:schemeClr val="tx2"/>
                </a:solidFill>
              </a:rPr>
              <a:t>Кодирование и декодирование информации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12132"/>
            <a:ext cx="8507288" cy="1296144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400" dirty="0">
                <a:solidFill>
                  <a:srgbClr val="000000"/>
                </a:solidFill>
              </a:rPr>
              <a:t>Сообщение было зашифровано кодом. Использовались только буквы, приведённые в таблице: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0993" y="4165108"/>
            <a:ext cx="83632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800" b="1" dirty="0" smtClean="0">
                <a:solidFill>
                  <a:srgbClr val="000000"/>
                </a:solidFill>
                <a:latin typeface="+mn-lt"/>
              </a:rPr>
              <a:t>Решение:</a:t>
            </a:r>
          </a:p>
          <a:p>
            <a:pPr indent="457200"/>
            <a:r>
              <a:rPr lang="ru-RU" sz="2400" dirty="0" smtClean="0">
                <a:solidFill>
                  <a:srgbClr val="000000"/>
                </a:solidFill>
                <a:latin typeface="+mn-lt"/>
              </a:rPr>
              <a:t>Данный 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код рас­шиф­ро­вы­ва­ет­ся однозначно, рас­шиф­ров­кой является слово </a:t>
            </a:r>
            <a:r>
              <a:rPr lang="ru-RU" sz="2400" b="1" dirty="0">
                <a:solidFill>
                  <a:srgbClr val="000000"/>
                </a:solidFill>
                <a:latin typeface="+mn-lt"/>
              </a:rPr>
              <a:t>БЕБАА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. </a:t>
            </a:r>
            <a:endParaRPr lang="ru-RU" sz="2400" dirty="0" smtClean="0">
              <a:solidFill>
                <a:srgbClr val="000000"/>
              </a:solidFill>
              <a:latin typeface="+mn-lt"/>
            </a:endParaRPr>
          </a:p>
          <a:p>
            <a:pPr indent="457200"/>
            <a:r>
              <a:rPr lang="ru-RU" sz="2400" dirty="0" smtClean="0">
                <a:solidFill>
                  <a:srgbClr val="000000"/>
                </a:solidFill>
                <a:latin typeface="+mn-lt"/>
              </a:rPr>
              <a:t>Следовательно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, в принятом сообщении повторяются буквы </a:t>
            </a:r>
            <a:r>
              <a:rPr lang="ru-RU" sz="2400" b="1" dirty="0">
                <a:solidFill>
                  <a:srgbClr val="000000"/>
                </a:solidFill>
                <a:latin typeface="+mn-lt"/>
              </a:rPr>
              <a:t>А и Б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.</a:t>
            </a:r>
          </a:p>
          <a:p>
            <a:r>
              <a:rPr lang="ru-RU" sz="2800" b="1" dirty="0" smtClean="0"/>
              <a:t>Ответ: </a:t>
            </a:r>
            <a:r>
              <a:rPr lang="ru-RU" sz="2800" b="1" dirty="0">
                <a:solidFill>
                  <a:srgbClr val="000000"/>
                </a:solidFill>
              </a:rPr>
              <a:t>БЕБАА.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541182"/>
            <a:ext cx="6912768" cy="10635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1488" y="3568700"/>
            <a:ext cx="8075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solidFill>
                  <a:srgbClr val="000000"/>
                </a:solidFill>
                <a:latin typeface="+mn-lt"/>
              </a:rPr>
              <a:t>Определите, какие буквы в сообщении повторяются, и запишите их в ответе.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b="31228"/>
          <a:stretch/>
        </p:blipFill>
        <p:spPr>
          <a:xfrm>
            <a:off x="3419872" y="3996696"/>
            <a:ext cx="4181475" cy="50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5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3. </a:t>
            </a:r>
            <a:r>
              <a:rPr lang="ru-RU" sz="4000" b="1" dirty="0" smtClean="0">
                <a:solidFill>
                  <a:schemeClr val="tx2"/>
                </a:solidFill>
              </a:rPr>
              <a:t>Значение логического выражения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792088"/>
          </a:xfrm>
        </p:spPr>
        <p:txBody>
          <a:bodyPr>
            <a:noAutofit/>
          </a:bodyPr>
          <a:lstStyle/>
          <a:p>
            <a:pPr marL="0" indent="457200">
              <a:buNone/>
            </a:pPr>
            <a:r>
              <a:rPr lang="ru-RU" sz="2400" dirty="0">
                <a:solidFill>
                  <a:srgbClr val="000000"/>
                </a:solidFill>
              </a:rPr>
              <a:t>Напишите наименьшее целое число </a:t>
            </a:r>
            <a:r>
              <a:rPr lang="ru-RU" sz="2400" i="1" dirty="0">
                <a:solidFill>
                  <a:srgbClr val="000000"/>
                </a:solidFill>
              </a:rPr>
              <a:t>x</a:t>
            </a:r>
            <a:r>
              <a:rPr lang="ru-RU" sz="2400" dirty="0">
                <a:solidFill>
                  <a:srgbClr val="000000"/>
                </a:solidFill>
              </a:rPr>
              <a:t>, для которого истинно высказывание: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037" y="2491556"/>
            <a:ext cx="4733925" cy="8667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7888" y="3212976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+mn-lt"/>
              </a:rPr>
              <a:t>Решение.</a:t>
            </a:r>
          </a:p>
          <a:p>
            <a:pPr indent="457200"/>
            <a:r>
              <a:rPr lang="ru-RU" sz="2400" dirty="0">
                <a:solidFill>
                  <a:srgbClr val="000000"/>
                </a:solidFill>
                <a:latin typeface="+mn-lt"/>
              </a:rPr>
              <a:t>Логическое «И» ложно тогда, когда ложно одно из высказываний. За­пи­шем выражение в виде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+mn-lt"/>
              </a:rPr>
              <a:t>(</a:t>
            </a:r>
            <a:r>
              <a:rPr lang="ru-RU" sz="3200" b="1" dirty="0">
                <a:solidFill>
                  <a:srgbClr val="000000"/>
                </a:solidFill>
                <a:latin typeface="+mn-lt"/>
              </a:rPr>
              <a:t>X &gt;= 7) И (X чётное</a:t>
            </a:r>
            <a:r>
              <a:rPr lang="ru-RU" sz="3200" b="1" dirty="0" smtClean="0">
                <a:solidFill>
                  <a:srgbClr val="000000"/>
                </a:solidFill>
                <a:latin typeface="+mn-lt"/>
              </a:rPr>
              <a:t>).</a:t>
            </a:r>
            <a:endParaRPr lang="ru-RU" sz="3200" b="1" dirty="0">
              <a:solidFill>
                <a:srgbClr val="000000"/>
              </a:solidFill>
              <a:latin typeface="+mn-lt"/>
            </a:endParaRPr>
          </a:p>
          <a:p>
            <a:pPr indent="457200"/>
            <a:r>
              <a:rPr lang="ru-RU" sz="2400" dirty="0">
                <a:solidFill>
                  <a:srgbClr val="000000"/>
                </a:solidFill>
                <a:latin typeface="+mn-lt"/>
              </a:rPr>
              <a:t>Значит, наименьшее число, для которого высказывание будет истинным — 8.</a:t>
            </a:r>
          </a:p>
          <a:p>
            <a:r>
              <a:rPr lang="ru-RU" sz="2800" b="1" dirty="0" smtClean="0">
                <a:latin typeface="+mn-lt"/>
              </a:rPr>
              <a:t>Ответ</a:t>
            </a:r>
            <a:r>
              <a:rPr lang="ru-RU" sz="2800" b="1" dirty="0">
                <a:latin typeface="+mn-lt"/>
              </a:rPr>
              <a:t>: 8.</a:t>
            </a:r>
          </a:p>
        </p:txBody>
      </p:sp>
    </p:spTree>
    <p:extLst>
      <p:ext uri="{BB962C8B-B14F-4D97-AF65-F5344CB8AC3E}">
        <p14:creationId xmlns:p14="http://schemas.microsoft.com/office/powerpoint/2010/main" val="131082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tx2"/>
                </a:solidFill>
              </a:rPr>
              <a:t>4</a:t>
            </a:r>
            <a:r>
              <a:rPr lang="ru-RU" b="1" dirty="0" smtClean="0">
                <a:solidFill>
                  <a:schemeClr val="tx2"/>
                </a:solidFill>
              </a:rPr>
              <a:t>. </a:t>
            </a:r>
            <a:r>
              <a:rPr lang="ru-RU" sz="4000" b="1" dirty="0" smtClean="0">
                <a:solidFill>
                  <a:schemeClr val="tx2"/>
                </a:solidFill>
              </a:rPr>
              <a:t>Формальные описания реальных объектов и процессов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328" y="1628800"/>
            <a:ext cx="8285472" cy="936104"/>
          </a:xfrm>
        </p:spPr>
        <p:txBody>
          <a:bodyPr>
            <a:normAutofit fontScale="92500" lnSpcReduction="20000"/>
          </a:bodyPr>
          <a:lstStyle/>
          <a:p>
            <a:pPr marL="0" indent="457200" algn="just">
              <a:buNone/>
            </a:pPr>
            <a:r>
              <a:rPr lang="ru-RU" sz="2400" dirty="0">
                <a:solidFill>
                  <a:srgbClr val="000000"/>
                </a:solidFill>
              </a:rPr>
              <a:t>Между населёнными пунктами A, B, C, D, E построены дороги, </a:t>
            </a:r>
            <a:r>
              <a:rPr lang="ru-RU" sz="2400" dirty="0" smtClean="0">
                <a:solidFill>
                  <a:srgbClr val="000000"/>
                </a:solidFill>
              </a:rPr>
              <a:t>протяжённость которых </a:t>
            </a:r>
            <a:r>
              <a:rPr lang="ru-RU" sz="2400" dirty="0">
                <a:solidFill>
                  <a:srgbClr val="000000"/>
                </a:solidFill>
              </a:rPr>
              <a:t>(в километрах) приведена </a:t>
            </a:r>
            <a:r>
              <a:rPr lang="ru-RU" sz="2400" dirty="0" smtClean="0">
                <a:solidFill>
                  <a:srgbClr val="000000"/>
                </a:solidFill>
              </a:rPr>
              <a:t>в таблице</a:t>
            </a:r>
            <a:r>
              <a:rPr lang="ru-RU" sz="2400" dirty="0">
                <a:solidFill>
                  <a:srgbClr val="000000"/>
                </a:solidFill>
              </a:rPr>
              <a:t>.</a:t>
            </a: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708920"/>
            <a:ext cx="6912768" cy="20162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524" y="4725144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solidFill>
                  <a:srgbClr val="000000"/>
                </a:solidFill>
                <a:latin typeface="+mn-lt"/>
              </a:rPr>
              <a:t>Определите длину кратчайшего простого пути между пунктами A и D, </a:t>
            </a:r>
            <a:r>
              <a:rPr lang="ru-RU" sz="2200" dirty="0" smtClean="0">
                <a:solidFill>
                  <a:srgbClr val="000000"/>
                </a:solidFill>
                <a:latin typeface="+mn-lt"/>
              </a:rPr>
              <a:t>проходящего через 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пункт С. </a:t>
            </a:r>
            <a:r>
              <a:rPr lang="ru-RU" sz="2200" dirty="0" smtClean="0">
                <a:solidFill>
                  <a:srgbClr val="000000"/>
                </a:solidFill>
                <a:latin typeface="+mn-lt"/>
              </a:rPr>
              <a:t>Передвигаться 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можно только по </a:t>
            </a:r>
            <a:r>
              <a:rPr lang="ru-RU" sz="2200" dirty="0" smtClean="0">
                <a:solidFill>
                  <a:srgbClr val="000000"/>
                </a:solidFill>
                <a:latin typeface="+mn-lt"/>
              </a:rPr>
              <a:t>дорогам, протяжённость 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которых указана </a:t>
            </a:r>
            <a:r>
              <a:rPr lang="ru-RU" sz="2200" dirty="0" smtClean="0">
                <a:solidFill>
                  <a:srgbClr val="000000"/>
                </a:solidFill>
                <a:latin typeface="+mn-lt"/>
              </a:rPr>
              <a:t>в таблице</a:t>
            </a:r>
            <a:r>
              <a:rPr lang="ru-RU" sz="2200" dirty="0">
                <a:solidFill>
                  <a:srgbClr val="000000"/>
                </a:solidFill>
                <a:latin typeface="+mn-lt"/>
              </a:rPr>
              <a:t>.</a:t>
            </a:r>
            <a:r>
              <a:rPr lang="ru-RU" sz="2200" dirty="0">
                <a:latin typeface="+mn-lt"/>
              </a:rPr>
              <a:t> </a:t>
            </a:r>
            <a:br>
              <a:rPr lang="ru-RU" sz="2200" dirty="0">
                <a:latin typeface="+mn-lt"/>
              </a:rPr>
            </a:b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126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tx2"/>
                </a:solidFill>
              </a:rPr>
              <a:t>4</a:t>
            </a:r>
            <a:r>
              <a:rPr lang="ru-RU" b="1" dirty="0" smtClean="0">
                <a:solidFill>
                  <a:schemeClr val="tx2"/>
                </a:solidFill>
              </a:rPr>
              <a:t>. </a:t>
            </a:r>
            <a:r>
              <a:rPr lang="ru-RU" sz="4000" b="1" dirty="0" smtClean="0">
                <a:solidFill>
                  <a:schemeClr val="tx2"/>
                </a:solidFill>
              </a:rPr>
              <a:t>Формальные описания реальных объектов и процессов</a:t>
            </a: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88840"/>
            <a:ext cx="6912768" cy="2016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02384" y="1465620"/>
            <a:ext cx="1681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Решение.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47839" y="5575428"/>
            <a:ext cx="5414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 → B → E</a:t>
            </a:r>
            <a:r>
              <a:rPr lang="en-US" sz="3200" b="1" dirty="0"/>
              <a:t> </a:t>
            </a:r>
            <a:r>
              <a:rPr lang="en-US" sz="3200" b="1" dirty="0" smtClean="0"/>
              <a:t>→C</a:t>
            </a:r>
            <a:r>
              <a:rPr lang="en-US" sz="3200" b="1" dirty="0"/>
              <a:t> </a:t>
            </a:r>
            <a:r>
              <a:rPr lang="en-US" sz="3200" b="1" dirty="0" smtClean="0"/>
              <a:t>→D</a:t>
            </a:r>
            <a:r>
              <a:rPr lang="ru-RU" sz="3200" b="1" dirty="0" smtClean="0"/>
              <a:t>, длина - 10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7839" y="4990653"/>
            <a:ext cx="4943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A → B → </a:t>
            </a:r>
            <a:r>
              <a:rPr lang="en-US" sz="3200" b="1" dirty="0" smtClean="0"/>
              <a:t>C </a:t>
            </a:r>
            <a:r>
              <a:rPr lang="en-US" sz="3200" b="1" dirty="0"/>
              <a:t>→</a:t>
            </a:r>
            <a:r>
              <a:rPr lang="en-US" sz="3200" b="1" dirty="0" smtClean="0"/>
              <a:t>D</a:t>
            </a:r>
            <a:r>
              <a:rPr lang="ru-RU" sz="3200" b="1" dirty="0" smtClean="0"/>
              <a:t> , длина  - 14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02384" y="4129350"/>
            <a:ext cx="692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Рассмотрим маршруты, по которым можно попасть из пункта </a:t>
            </a:r>
            <a:r>
              <a:rPr lang="en-US" sz="2400" dirty="0" smtClean="0"/>
              <a:t>A </a:t>
            </a:r>
            <a:r>
              <a:rPr lang="ru-RU" sz="2400" dirty="0" smtClean="0"/>
              <a:t>в пункт </a:t>
            </a:r>
            <a:r>
              <a:rPr lang="en-US" sz="2400" dirty="0" smtClean="0"/>
              <a:t>D </a:t>
            </a:r>
            <a:r>
              <a:rPr lang="ru-RU" sz="2400" dirty="0" smtClean="0"/>
              <a:t>через пункт </a:t>
            </a:r>
            <a:r>
              <a:rPr lang="en-US" sz="2400" dirty="0" smtClean="0"/>
              <a:t>C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47839" y="6145574"/>
            <a:ext cx="1610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Ответ: 10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560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2796</TotalTime>
  <Words>1201</Words>
  <Application>Microsoft Office PowerPoint</Application>
  <PresentationFormat>Экран (4:3)</PresentationFormat>
  <Paragraphs>170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TimesNewRomanPSMT</vt:lpstr>
      <vt:lpstr>Verdana</vt:lpstr>
      <vt:lpstr>Тема Office</vt:lpstr>
      <vt:lpstr>Особенности решения задач I части ОГЭ-2020 по информатике</vt:lpstr>
      <vt:lpstr>Основные отличия</vt:lpstr>
      <vt:lpstr>1. Количественные параметры информационных объектов</vt:lpstr>
      <vt:lpstr>1. Количественные параметры информационных объектов</vt:lpstr>
      <vt:lpstr>2. Кодирование и декодирование информации</vt:lpstr>
      <vt:lpstr>2. Кодирование и декодирование информации</vt:lpstr>
      <vt:lpstr>3. Значение логического выражения</vt:lpstr>
      <vt:lpstr>4. Формальные описания реальных объектов и процессов</vt:lpstr>
      <vt:lpstr>4. Формальные описания реальных объектов и процессов</vt:lpstr>
      <vt:lpstr>5. Простой линейный алгоритм для формального исполнителя</vt:lpstr>
      <vt:lpstr>5. Простой линейный алгоритм для формального исполнителя</vt:lpstr>
      <vt:lpstr>6. Программа с условным оператором</vt:lpstr>
      <vt:lpstr>6. Программа с условным оператором</vt:lpstr>
      <vt:lpstr>7. Информационно-коммуникационные технологии</vt:lpstr>
      <vt:lpstr>8. Запросы для поисковых систем </vt:lpstr>
      <vt:lpstr>8. Запросы для поисковых систем </vt:lpstr>
      <vt:lpstr>8. Запросы для поисковых систем </vt:lpstr>
      <vt:lpstr>8. Запросы для поисковых систем </vt:lpstr>
      <vt:lpstr>9. Анализ информации, представленной в виде схем </vt:lpstr>
      <vt:lpstr>9. Анализ информации, представленной в виде схем </vt:lpstr>
      <vt:lpstr>10. Сравнение чисел в различных системах счисления</vt:lpstr>
      <vt:lpstr>Информационные источники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3-D моделирование как средство развития творческого мышления школьников</dc:title>
  <dc:creator>Надюша</dc:creator>
  <cp:lastModifiedBy>Надюша</cp:lastModifiedBy>
  <cp:revision>215</cp:revision>
  <dcterms:created xsi:type="dcterms:W3CDTF">2014-10-15T17:09:33Z</dcterms:created>
  <dcterms:modified xsi:type="dcterms:W3CDTF">2020-01-07T17:24:26Z</dcterms:modified>
</cp:coreProperties>
</file>