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62" r:id="rId5"/>
    <p:sldId id="259" r:id="rId6"/>
    <p:sldId id="261" r:id="rId7"/>
    <p:sldId id="264" r:id="rId8"/>
    <p:sldId id="266" r:id="rId9"/>
    <p:sldId id="267" r:id="rId10"/>
    <p:sldId id="268" r:id="rId11"/>
    <p:sldId id="269" r:id="rId12"/>
    <p:sldId id="270" r:id="rId13"/>
    <p:sldId id="272" r:id="rId14"/>
    <p:sldId id="273" r:id="rId15"/>
    <p:sldId id="275" r:id="rId16"/>
    <p:sldId id="271" r:id="rId1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CCFF"/>
    <a:srgbClr val="FFCCCC"/>
    <a:srgbClr val="FF9999"/>
    <a:srgbClr val="A50021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1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61BBF7-A240-4837-95B3-A50445A0D60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E6A499-4BD3-4987-9546-A7C85B0D8E1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5597F-7EDD-4CD0-8125-3646D0B398C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92B46-52BC-46F7-A736-83AF8593DC4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E381E8-811E-4889-8FAB-C6C81813613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F46DE-F199-4FD8-A362-42EA70AFCEF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5F9B40-6A56-4325-AAD9-D2E7AB3309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C8FF1-C6B7-43D8-86E4-BF25C747482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FF3BD2-6487-4421-8908-26916D8A3A73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F716A-EBE5-4C16-BB99-C0572B0730B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74585-0BF8-4EEB-A515-10365492BA3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2931E1C-9D55-44DE-9142-924DC50A6230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00108"/>
            <a:ext cx="8280920" cy="3500462"/>
          </a:xfrm>
        </p:spPr>
        <p:txBody>
          <a:bodyPr/>
          <a:lstStyle/>
          <a:p>
            <a:r>
              <a:rPr lang="ru-RU" dirty="0" smtClean="0">
                <a:solidFill>
                  <a:srgbClr val="A50021"/>
                </a:solidFill>
              </a:rPr>
              <a:t/>
            </a:r>
            <a:br>
              <a:rPr lang="ru-RU" dirty="0" smtClean="0">
                <a:solidFill>
                  <a:srgbClr val="A50021"/>
                </a:solidFill>
              </a:rPr>
            </a:br>
            <a:r>
              <a:rPr lang="ru-RU" sz="4000" dirty="0" smtClean="0">
                <a:solidFill>
                  <a:srgbClr val="A50021"/>
                </a:solidFill>
              </a:rPr>
              <a:t>«Технология создания учебных заданий как средства достижения планируемых результатов»</a:t>
            </a:r>
            <a:r>
              <a:rPr lang="ru-RU" dirty="0" smtClean="0">
                <a:solidFill>
                  <a:srgbClr val="A50021"/>
                </a:solidFill>
              </a:rPr>
              <a:t/>
            </a:r>
            <a:br>
              <a:rPr lang="ru-RU" dirty="0" smtClean="0">
                <a:solidFill>
                  <a:srgbClr val="A50021"/>
                </a:solidFill>
              </a:rPr>
            </a:br>
            <a:r>
              <a:rPr lang="ru-RU" sz="2800" dirty="0" smtClean="0">
                <a:solidFill>
                  <a:srgbClr val="A50021"/>
                </a:solidFill>
              </a:rPr>
              <a:t>Педагогическая Мастерская</a:t>
            </a:r>
            <a:br>
              <a:rPr lang="ru-RU" sz="2800" dirty="0" smtClean="0">
                <a:solidFill>
                  <a:srgbClr val="A50021"/>
                </a:solidFill>
              </a:rPr>
            </a:br>
            <a:endParaRPr lang="ru-RU" sz="2800" dirty="0">
              <a:solidFill>
                <a:srgbClr val="A5002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4797152"/>
            <a:ext cx="5534926" cy="1752600"/>
          </a:xfrm>
        </p:spPr>
        <p:txBody>
          <a:bodyPr/>
          <a:lstStyle/>
          <a:p>
            <a:pPr algn="r"/>
            <a:r>
              <a:rPr lang="ru-RU" sz="2400" dirty="0" err="1" smtClean="0"/>
              <a:t>Столярова</a:t>
            </a:r>
            <a:r>
              <a:rPr lang="ru-RU" sz="2400" dirty="0" smtClean="0"/>
              <a:t> А.Ф., учитель географии</a:t>
            </a:r>
          </a:p>
          <a:p>
            <a:pPr algn="r"/>
            <a:r>
              <a:rPr lang="ru-RU" sz="2400" dirty="0" smtClean="0"/>
              <a:t>МБОУ «</a:t>
            </a:r>
            <a:r>
              <a:rPr lang="ru-RU" sz="2400" dirty="0" err="1" smtClean="0"/>
              <a:t>Боханская</a:t>
            </a:r>
            <a:r>
              <a:rPr lang="ru-RU" sz="2400" dirty="0" smtClean="0"/>
              <a:t> СОШ № 1»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3"/>
          <p:cNvSpPr txBox="1">
            <a:spLocks noChangeArrowheads="1"/>
          </p:cNvSpPr>
          <p:nvPr/>
        </p:nvSpPr>
        <p:spPr bwMode="auto">
          <a:xfrm>
            <a:off x="9813925" y="6518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30723" name="Rectangle 5"/>
          <p:cNvSpPr>
            <a:spLocks noChangeArrowheads="1"/>
          </p:cNvSpPr>
          <p:nvPr/>
        </p:nvSpPr>
        <p:spPr bwMode="auto">
          <a:xfrm>
            <a:off x="0" y="260350"/>
            <a:ext cx="9144000" cy="1276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80000"/>
              </a:lnSpc>
            </a:pPr>
            <a:r>
              <a:rPr lang="ru-RU" sz="3200" b="1" dirty="0" smtClean="0">
                <a:solidFill>
                  <a:schemeClr val="tx2"/>
                </a:solidFill>
              </a:rPr>
              <a:t>Оценка учебных заданий:</a:t>
            </a:r>
          </a:p>
          <a:p>
            <a:pPr algn="ctr" eaLnBrk="0" hangingPunct="0">
              <a:lnSpc>
                <a:spcPct val="80000"/>
              </a:lnSpc>
            </a:pPr>
            <a:r>
              <a:rPr lang="ru-RU" sz="3200" b="1" dirty="0" smtClean="0">
                <a:solidFill>
                  <a:schemeClr val="tx2"/>
                </a:solidFill>
              </a:rPr>
              <a:t>самостоятельное </a:t>
            </a:r>
            <a:r>
              <a:rPr lang="ru-RU" sz="3200" b="1" dirty="0">
                <a:solidFill>
                  <a:schemeClr val="tx2"/>
                </a:solidFill>
              </a:rPr>
              <a:t>освоение, приобретение, перенос и интеграция </a:t>
            </a:r>
            <a:r>
              <a:rPr lang="ru-RU" sz="3200" b="1" dirty="0" smtClean="0">
                <a:solidFill>
                  <a:schemeClr val="tx2"/>
                </a:solidFill>
              </a:rPr>
              <a:t>знаний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454660" name="Text Box 4"/>
          <p:cNvSpPr txBox="1">
            <a:spLocks noChangeArrowheads="1"/>
          </p:cNvSpPr>
          <p:nvPr/>
        </p:nvSpPr>
        <p:spPr bwMode="auto">
          <a:xfrm>
            <a:off x="971550" y="2349500"/>
            <a:ext cx="18002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0" hangingPunct="0"/>
            <a:r>
              <a:rPr lang="ru-RU" b="1"/>
              <a:t>Требует</a:t>
            </a:r>
          </a:p>
          <a:p>
            <a:pPr algn="ctr" eaLnBrk="0" hangingPunct="0"/>
            <a:r>
              <a:rPr lang="ru-RU" b="1"/>
              <a:t>приобретения</a:t>
            </a:r>
          </a:p>
          <a:p>
            <a:pPr algn="ctr" eaLnBrk="0" hangingPunct="0"/>
            <a:r>
              <a:rPr lang="ru-RU" b="1"/>
              <a:t>знаний?</a:t>
            </a:r>
          </a:p>
        </p:txBody>
      </p:sp>
      <p:sp>
        <p:nvSpPr>
          <p:cNvPr id="454661" name="Text Box 5"/>
          <p:cNvSpPr txBox="1">
            <a:spLocks noChangeArrowheads="1"/>
          </p:cNvSpPr>
          <p:nvPr/>
        </p:nvSpPr>
        <p:spPr bwMode="auto">
          <a:xfrm>
            <a:off x="3024188" y="3608388"/>
            <a:ext cx="17049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0" hangingPunct="0"/>
            <a:r>
              <a:rPr lang="ru-RU" b="1"/>
              <a:t>Приобрете-</a:t>
            </a:r>
          </a:p>
          <a:p>
            <a:pPr algn="ctr" eaLnBrk="0" hangingPunct="0"/>
            <a:r>
              <a:rPr lang="ru-RU" b="1"/>
              <a:t>ние знаний – </a:t>
            </a:r>
          </a:p>
          <a:p>
            <a:pPr algn="ctr" eaLnBrk="0" hangingPunct="0"/>
            <a:r>
              <a:rPr lang="ru-RU" b="1"/>
              <a:t>основное</a:t>
            </a:r>
          </a:p>
          <a:p>
            <a:pPr algn="ctr" eaLnBrk="0" hangingPunct="0"/>
            <a:r>
              <a:rPr lang="ru-RU" b="1"/>
              <a:t>требование?</a:t>
            </a:r>
          </a:p>
        </p:txBody>
      </p:sp>
      <p:sp>
        <p:nvSpPr>
          <p:cNvPr id="454662" name="Text Box 6"/>
          <p:cNvSpPr txBox="1">
            <a:spLocks noChangeArrowheads="1"/>
          </p:cNvSpPr>
          <p:nvPr/>
        </p:nvSpPr>
        <p:spPr bwMode="auto">
          <a:xfrm>
            <a:off x="5076825" y="5049838"/>
            <a:ext cx="1728788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b="1"/>
              <a:t>Задание</a:t>
            </a:r>
          </a:p>
          <a:p>
            <a:pPr algn="ctr" eaLnBrk="0" hangingPunct="0"/>
            <a:r>
              <a:rPr lang="ru-RU" b="1"/>
              <a:t>междисци-</a:t>
            </a:r>
          </a:p>
          <a:p>
            <a:pPr algn="ctr" eaLnBrk="0" hangingPunct="0"/>
            <a:r>
              <a:rPr lang="ru-RU" b="1"/>
              <a:t>плинарное?</a:t>
            </a:r>
          </a:p>
        </p:txBody>
      </p:sp>
      <p:sp>
        <p:nvSpPr>
          <p:cNvPr id="454663" name="AutoShape 7"/>
          <p:cNvSpPr>
            <a:spLocks noChangeArrowheads="1"/>
          </p:cNvSpPr>
          <p:nvPr/>
        </p:nvSpPr>
        <p:spPr bwMode="auto">
          <a:xfrm rot="2038797">
            <a:off x="684213" y="1952625"/>
            <a:ext cx="2397125" cy="1584325"/>
          </a:xfrm>
          <a:prstGeom prst="parallelogram">
            <a:avLst>
              <a:gd name="adj" fmla="val 37826"/>
            </a:avLst>
          </a:prstGeom>
          <a:solidFill>
            <a:schemeClr val="tx2">
              <a:alpha val="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eaLnBrk="0" hangingPunct="0"/>
            <a:endParaRPr lang="ru-RU" sz="2800"/>
          </a:p>
        </p:txBody>
      </p:sp>
      <p:sp>
        <p:nvSpPr>
          <p:cNvPr id="454664" name="AutoShape 8"/>
          <p:cNvSpPr>
            <a:spLocks noChangeArrowheads="1"/>
          </p:cNvSpPr>
          <p:nvPr/>
        </p:nvSpPr>
        <p:spPr bwMode="auto">
          <a:xfrm rot="2038797">
            <a:off x="2663825" y="3465513"/>
            <a:ext cx="2397125" cy="1584325"/>
          </a:xfrm>
          <a:prstGeom prst="parallelogram">
            <a:avLst>
              <a:gd name="adj" fmla="val 37826"/>
            </a:avLst>
          </a:prstGeom>
          <a:solidFill>
            <a:schemeClr val="tx2">
              <a:alpha val="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eaLnBrk="0" hangingPunct="0"/>
            <a:endParaRPr lang="ru-RU" sz="2800"/>
          </a:p>
        </p:txBody>
      </p:sp>
      <p:sp>
        <p:nvSpPr>
          <p:cNvPr id="454665" name="AutoShape 9"/>
          <p:cNvSpPr>
            <a:spLocks noChangeArrowheads="1"/>
          </p:cNvSpPr>
          <p:nvPr/>
        </p:nvSpPr>
        <p:spPr bwMode="auto">
          <a:xfrm rot="2038797">
            <a:off x="4679950" y="4797425"/>
            <a:ext cx="2397125" cy="1584325"/>
          </a:xfrm>
          <a:prstGeom prst="parallelogram">
            <a:avLst>
              <a:gd name="adj" fmla="val 37826"/>
            </a:avLst>
          </a:prstGeom>
          <a:solidFill>
            <a:schemeClr val="tx2">
              <a:alpha val="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eaLnBrk="0" hangingPunct="0"/>
            <a:endParaRPr lang="ru-RU" sz="2800"/>
          </a:p>
        </p:txBody>
      </p:sp>
      <p:sp>
        <p:nvSpPr>
          <p:cNvPr id="454666" name="AutoShape 10"/>
          <p:cNvSpPr>
            <a:spLocks noChangeArrowheads="1"/>
          </p:cNvSpPr>
          <p:nvPr/>
        </p:nvSpPr>
        <p:spPr bwMode="auto">
          <a:xfrm>
            <a:off x="2916238" y="1484313"/>
            <a:ext cx="1044575" cy="68421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1</a:t>
            </a:r>
          </a:p>
        </p:txBody>
      </p:sp>
      <p:sp>
        <p:nvSpPr>
          <p:cNvPr id="454667" name="AutoShape 11"/>
          <p:cNvSpPr>
            <a:spLocks noChangeArrowheads="1"/>
          </p:cNvSpPr>
          <p:nvPr/>
        </p:nvSpPr>
        <p:spPr bwMode="auto">
          <a:xfrm>
            <a:off x="4967288" y="2673350"/>
            <a:ext cx="1044575" cy="68421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2</a:t>
            </a:r>
          </a:p>
        </p:txBody>
      </p:sp>
      <p:sp>
        <p:nvSpPr>
          <p:cNvPr id="454668" name="AutoShape 12"/>
          <p:cNvSpPr>
            <a:spLocks noChangeArrowheads="1"/>
          </p:cNvSpPr>
          <p:nvPr/>
        </p:nvSpPr>
        <p:spPr bwMode="auto">
          <a:xfrm>
            <a:off x="6804025" y="3968750"/>
            <a:ext cx="1044575" cy="68421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3</a:t>
            </a:r>
          </a:p>
        </p:txBody>
      </p:sp>
      <p:sp>
        <p:nvSpPr>
          <p:cNvPr id="454669" name="AutoShape 13"/>
          <p:cNvSpPr>
            <a:spLocks noChangeArrowheads="1"/>
          </p:cNvSpPr>
          <p:nvPr/>
        </p:nvSpPr>
        <p:spPr bwMode="auto">
          <a:xfrm>
            <a:off x="7164388" y="5984875"/>
            <a:ext cx="1044575" cy="68421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4</a:t>
            </a:r>
          </a:p>
        </p:txBody>
      </p:sp>
      <p:sp>
        <p:nvSpPr>
          <p:cNvPr id="454670" name="Line 14"/>
          <p:cNvSpPr>
            <a:spLocks noChangeShapeType="1"/>
          </p:cNvSpPr>
          <p:nvPr/>
        </p:nvSpPr>
        <p:spPr bwMode="auto">
          <a:xfrm flipV="1">
            <a:off x="2555875" y="1916113"/>
            <a:ext cx="360363" cy="325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454671" name="Line 15"/>
          <p:cNvSpPr>
            <a:spLocks noChangeShapeType="1"/>
          </p:cNvSpPr>
          <p:nvPr/>
        </p:nvSpPr>
        <p:spPr bwMode="auto">
          <a:xfrm flipV="1">
            <a:off x="4643438" y="3357563"/>
            <a:ext cx="360362" cy="325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454672" name="Line 16"/>
          <p:cNvSpPr>
            <a:spLocks noChangeShapeType="1"/>
          </p:cNvSpPr>
          <p:nvPr/>
        </p:nvSpPr>
        <p:spPr bwMode="auto">
          <a:xfrm>
            <a:off x="6696075" y="6021388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454673" name="Line 17"/>
          <p:cNvSpPr>
            <a:spLocks noChangeShapeType="1"/>
          </p:cNvSpPr>
          <p:nvPr/>
        </p:nvSpPr>
        <p:spPr bwMode="auto">
          <a:xfrm flipV="1">
            <a:off x="6480175" y="4616450"/>
            <a:ext cx="360363" cy="325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454674" name="Line 18"/>
          <p:cNvSpPr>
            <a:spLocks noChangeShapeType="1"/>
          </p:cNvSpPr>
          <p:nvPr/>
        </p:nvSpPr>
        <p:spPr bwMode="auto">
          <a:xfrm>
            <a:off x="2663825" y="3284538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454675" name="Line 19"/>
          <p:cNvSpPr>
            <a:spLocks noChangeShapeType="1"/>
          </p:cNvSpPr>
          <p:nvPr/>
        </p:nvSpPr>
        <p:spPr bwMode="auto">
          <a:xfrm>
            <a:off x="4643438" y="4760913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454676" name="Text Box 20"/>
          <p:cNvSpPr txBox="1">
            <a:spLocks noChangeArrowheads="1"/>
          </p:cNvSpPr>
          <p:nvPr/>
        </p:nvSpPr>
        <p:spPr bwMode="auto">
          <a:xfrm>
            <a:off x="2051050" y="1520825"/>
            <a:ext cx="682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НЕТ</a:t>
            </a:r>
          </a:p>
        </p:txBody>
      </p:sp>
      <p:sp>
        <p:nvSpPr>
          <p:cNvPr id="454677" name="Text Box 21"/>
          <p:cNvSpPr txBox="1">
            <a:spLocks noChangeArrowheads="1"/>
          </p:cNvSpPr>
          <p:nvPr/>
        </p:nvSpPr>
        <p:spPr bwMode="auto">
          <a:xfrm>
            <a:off x="4140200" y="2997200"/>
            <a:ext cx="682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НЕТ</a:t>
            </a:r>
          </a:p>
        </p:txBody>
      </p:sp>
      <p:sp>
        <p:nvSpPr>
          <p:cNvPr id="454678" name="Text Box 22"/>
          <p:cNvSpPr txBox="1">
            <a:spLocks noChangeArrowheads="1"/>
          </p:cNvSpPr>
          <p:nvPr/>
        </p:nvSpPr>
        <p:spPr bwMode="auto">
          <a:xfrm>
            <a:off x="6011863" y="4184650"/>
            <a:ext cx="682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НЕТ</a:t>
            </a:r>
          </a:p>
        </p:txBody>
      </p:sp>
      <p:sp>
        <p:nvSpPr>
          <p:cNvPr id="454679" name="Text Box 23"/>
          <p:cNvSpPr txBox="1">
            <a:spLocks noChangeArrowheads="1"/>
          </p:cNvSpPr>
          <p:nvPr/>
        </p:nvSpPr>
        <p:spPr bwMode="auto">
          <a:xfrm>
            <a:off x="2339975" y="3392488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ДА</a:t>
            </a:r>
          </a:p>
        </p:txBody>
      </p:sp>
      <p:sp>
        <p:nvSpPr>
          <p:cNvPr id="454680" name="Text Box 24"/>
          <p:cNvSpPr txBox="1">
            <a:spLocks noChangeArrowheads="1"/>
          </p:cNvSpPr>
          <p:nvPr/>
        </p:nvSpPr>
        <p:spPr bwMode="auto">
          <a:xfrm>
            <a:off x="4248150" y="4868863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ДА</a:t>
            </a:r>
          </a:p>
        </p:txBody>
      </p:sp>
      <p:sp>
        <p:nvSpPr>
          <p:cNvPr id="454681" name="Text Box 25"/>
          <p:cNvSpPr txBox="1">
            <a:spLocks noChangeArrowheads="1"/>
          </p:cNvSpPr>
          <p:nvPr/>
        </p:nvSpPr>
        <p:spPr bwMode="auto">
          <a:xfrm>
            <a:off x="6443663" y="6237288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ДА</a:t>
            </a:r>
          </a:p>
        </p:txBody>
      </p:sp>
      <p:sp>
        <p:nvSpPr>
          <p:cNvPr id="454682" name="Text Box 26"/>
          <p:cNvSpPr txBox="1">
            <a:spLocks noChangeArrowheads="1"/>
          </p:cNvSpPr>
          <p:nvPr/>
        </p:nvSpPr>
        <p:spPr bwMode="auto">
          <a:xfrm>
            <a:off x="0" y="3392488"/>
            <a:ext cx="181292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ru-RU" sz="1600" i="1"/>
              <a:t>т.е. создания,</a:t>
            </a:r>
          </a:p>
          <a:p>
            <a:pPr eaLnBrk="0" hangingPunct="0"/>
            <a:r>
              <a:rPr lang="ru-RU" sz="1600" i="1"/>
              <a:t>преобразования</a:t>
            </a:r>
          </a:p>
          <a:p>
            <a:pPr eaLnBrk="0" hangingPunct="0"/>
            <a:r>
              <a:rPr lang="ru-RU" sz="1600" i="1"/>
              <a:t>или более глубо-</a:t>
            </a:r>
          </a:p>
          <a:p>
            <a:pPr eaLnBrk="0" hangingPunct="0"/>
            <a:r>
              <a:rPr lang="ru-RU" sz="1600" i="1"/>
              <a:t>кого понимания</a:t>
            </a:r>
          </a:p>
          <a:p>
            <a:pPr eaLnBrk="0" hangingPunct="0"/>
            <a:r>
              <a:rPr lang="ru-RU" sz="1600" i="1"/>
              <a:t>известного?</a:t>
            </a:r>
          </a:p>
        </p:txBody>
      </p:sp>
      <p:sp>
        <p:nvSpPr>
          <p:cNvPr id="454683" name="Text Box 27"/>
          <p:cNvSpPr txBox="1">
            <a:spLocks noChangeArrowheads="1"/>
          </p:cNvSpPr>
          <p:nvPr/>
        </p:nvSpPr>
        <p:spPr bwMode="auto">
          <a:xfrm>
            <a:off x="1223963" y="4797425"/>
            <a:ext cx="206057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ru-RU" sz="1600" i="1"/>
              <a:t>На что тратятся</a:t>
            </a:r>
          </a:p>
          <a:p>
            <a:pPr eaLnBrk="0" hangingPunct="0"/>
            <a:r>
              <a:rPr lang="ru-RU" sz="1600" i="1"/>
              <a:t>основные усилия,</a:t>
            </a:r>
          </a:p>
          <a:p>
            <a:pPr eaLnBrk="0" hangingPunct="0"/>
            <a:r>
              <a:rPr lang="ru-RU" sz="1600" i="1"/>
              <a:t>время? О чем гово-</a:t>
            </a:r>
          </a:p>
          <a:p>
            <a:pPr eaLnBrk="0" hangingPunct="0"/>
            <a:r>
              <a:rPr lang="ru-RU" sz="1600" i="1"/>
              <a:t>рят критерии?</a:t>
            </a:r>
          </a:p>
          <a:p>
            <a:pPr eaLnBrk="0" hangingPunct="0"/>
            <a:endParaRPr lang="ru-RU" sz="1600" i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4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54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54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54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54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54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54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54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54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54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454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54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54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54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54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454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454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54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54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454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454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454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454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454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4660" grpId="0"/>
      <p:bldP spid="454661" grpId="0"/>
      <p:bldP spid="454662" grpId="0"/>
      <p:bldP spid="454663" grpId="0" animBg="1"/>
      <p:bldP spid="454664" grpId="0" animBg="1"/>
      <p:bldP spid="454665" grpId="0" animBg="1"/>
      <p:bldP spid="454666" grpId="0" animBg="1"/>
      <p:bldP spid="454667" grpId="0" animBg="1"/>
      <p:bldP spid="454668" grpId="0" animBg="1"/>
      <p:bldP spid="454669" grpId="0" animBg="1"/>
      <p:bldP spid="454670" grpId="0" animBg="1"/>
      <p:bldP spid="454671" grpId="0" animBg="1"/>
      <p:bldP spid="454672" grpId="0" animBg="1"/>
      <p:bldP spid="454673" grpId="0" animBg="1"/>
      <p:bldP spid="454674" grpId="0" animBg="1"/>
      <p:bldP spid="454675" grpId="0" animBg="1"/>
      <p:bldP spid="454676" grpId="0"/>
      <p:bldP spid="454677" grpId="0"/>
      <p:bldP spid="454678" grpId="0"/>
      <p:bldP spid="454679" grpId="0"/>
      <p:bldP spid="454680" grpId="0"/>
      <p:bldP spid="454681" grpId="0"/>
      <p:bldP spid="454682" grpId="0"/>
      <p:bldP spid="45468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9813925" y="6518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435203" name="Text Box 4"/>
          <p:cNvSpPr txBox="1">
            <a:spLocks noChangeArrowheads="1"/>
          </p:cNvSpPr>
          <p:nvPr/>
        </p:nvSpPr>
        <p:spPr bwMode="auto">
          <a:xfrm>
            <a:off x="3232150" y="3573463"/>
            <a:ext cx="131762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0" hangingPunct="0"/>
            <a:r>
              <a:rPr lang="ru-RU" b="1"/>
              <a:t>Есть ли у </a:t>
            </a:r>
          </a:p>
          <a:p>
            <a:pPr algn="ctr" eaLnBrk="0" hangingPunct="0"/>
            <a:r>
              <a:rPr lang="ru-RU" b="1"/>
              <a:t>учащихся</a:t>
            </a:r>
          </a:p>
          <a:p>
            <a:pPr algn="ctr" eaLnBrk="0" hangingPunct="0"/>
            <a:r>
              <a:rPr lang="ru-RU" b="1"/>
              <a:t>выбор?</a:t>
            </a:r>
          </a:p>
        </p:txBody>
      </p:sp>
      <p:sp>
        <p:nvSpPr>
          <p:cNvPr id="435204" name="Text Box 5"/>
          <p:cNvSpPr txBox="1">
            <a:spLocks noChangeArrowheads="1"/>
          </p:cNvSpPr>
          <p:nvPr/>
        </p:nvSpPr>
        <p:spPr bwMode="auto">
          <a:xfrm>
            <a:off x="935038" y="2097088"/>
            <a:ext cx="1655762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0" hangingPunct="0"/>
            <a:r>
              <a:rPr lang="ru-RU" b="1"/>
              <a:t>Решение</a:t>
            </a:r>
          </a:p>
          <a:p>
            <a:pPr algn="ctr" eaLnBrk="0" hangingPunct="0"/>
            <a:r>
              <a:rPr lang="ru-RU" b="1"/>
              <a:t>проблемы – </a:t>
            </a:r>
          </a:p>
          <a:p>
            <a:pPr algn="ctr" eaLnBrk="0" hangingPunct="0"/>
            <a:r>
              <a:rPr lang="ru-RU" b="1"/>
              <a:t>основное</a:t>
            </a:r>
          </a:p>
          <a:p>
            <a:pPr algn="ctr" eaLnBrk="0" hangingPunct="0"/>
            <a:r>
              <a:rPr lang="ru-RU" b="1"/>
              <a:t>требование?</a:t>
            </a:r>
          </a:p>
        </p:txBody>
      </p:sp>
      <p:sp>
        <p:nvSpPr>
          <p:cNvPr id="435205" name="Text Box 6"/>
          <p:cNvSpPr txBox="1">
            <a:spLocks noChangeArrowheads="1"/>
          </p:cNvSpPr>
          <p:nvPr/>
        </p:nvSpPr>
        <p:spPr bwMode="auto">
          <a:xfrm>
            <a:off x="5040313" y="5084763"/>
            <a:ext cx="172878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b="1"/>
              <a:t>Требуется </a:t>
            </a:r>
          </a:p>
          <a:p>
            <a:pPr algn="ctr" eaLnBrk="0" hangingPunct="0"/>
            <a:r>
              <a:rPr lang="ru-RU" b="1"/>
              <a:t>воплощениев жизнь?</a:t>
            </a:r>
          </a:p>
        </p:txBody>
      </p:sp>
      <p:sp>
        <p:nvSpPr>
          <p:cNvPr id="435206" name="AutoShape 7"/>
          <p:cNvSpPr>
            <a:spLocks noChangeArrowheads="1"/>
          </p:cNvSpPr>
          <p:nvPr/>
        </p:nvSpPr>
        <p:spPr bwMode="auto">
          <a:xfrm rot="2038797">
            <a:off x="611188" y="1989138"/>
            <a:ext cx="2397125" cy="1584325"/>
          </a:xfrm>
          <a:prstGeom prst="parallelogram">
            <a:avLst>
              <a:gd name="adj" fmla="val 37826"/>
            </a:avLst>
          </a:prstGeom>
          <a:solidFill>
            <a:schemeClr val="tx2">
              <a:alpha val="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eaLnBrk="0" hangingPunct="0"/>
            <a:endParaRPr lang="ru-RU" dirty="0"/>
          </a:p>
        </p:txBody>
      </p:sp>
      <p:sp>
        <p:nvSpPr>
          <p:cNvPr id="435207" name="AutoShape 8"/>
          <p:cNvSpPr>
            <a:spLocks noChangeArrowheads="1"/>
          </p:cNvSpPr>
          <p:nvPr/>
        </p:nvSpPr>
        <p:spPr bwMode="auto">
          <a:xfrm rot="2038797">
            <a:off x="2700338" y="3357563"/>
            <a:ext cx="2397125" cy="1584325"/>
          </a:xfrm>
          <a:prstGeom prst="parallelogram">
            <a:avLst>
              <a:gd name="adj" fmla="val 37826"/>
            </a:avLst>
          </a:prstGeom>
          <a:solidFill>
            <a:schemeClr val="tx2">
              <a:alpha val="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eaLnBrk="0" hangingPunct="0"/>
            <a:endParaRPr lang="ru-RU"/>
          </a:p>
        </p:txBody>
      </p:sp>
      <p:sp>
        <p:nvSpPr>
          <p:cNvPr id="435208" name="AutoShape 9"/>
          <p:cNvSpPr>
            <a:spLocks noChangeArrowheads="1"/>
          </p:cNvSpPr>
          <p:nvPr/>
        </p:nvSpPr>
        <p:spPr bwMode="auto">
          <a:xfrm rot="2038797">
            <a:off x="4643438" y="4760913"/>
            <a:ext cx="2397125" cy="1584325"/>
          </a:xfrm>
          <a:prstGeom prst="parallelogram">
            <a:avLst>
              <a:gd name="adj" fmla="val 37826"/>
            </a:avLst>
          </a:prstGeom>
          <a:solidFill>
            <a:schemeClr val="tx2">
              <a:alpha val="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eaLnBrk="0" hangingPunct="0"/>
            <a:endParaRPr lang="ru-RU"/>
          </a:p>
        </p:txBody>
      </p:sp>
      <p:sp>
        <p:nvSpPr>
          <p:cNvPr id="435209" name="AutoShape 10"/>
          <p:cNvSpPr>
            <a:spLocks noChangeArrowheads="1"/>
          </p:cNvSpPr>
          <p:nvPr/>
        </p:nvSpPr>
        <p:spPr bwMode="auto">
          <a:xfrm>
            <a:off x="2879725" y="1268413"/>
            <a:ext cx="1044575" cy="68421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1</a:t>
            </a:r>
          </a:p>
        </p:txBody>
      </p:sp>
      <p:sp>
        <p:nvSpPr>
          <p:cNvPr id="435210" name="AutoShape 11"/>
          <p:cNvSpPr>
            <a:spLocks noChangeArrowheads="1"/>
          </p:cNvSpPr>
          <p:nvPr/>
        </p:nvSpPr>
        <p:spPr bwMode="auto">
          <a:xfrm>
            <a:off x="6804025" y="1233488"/>
            <a:ext cx="1044575" cy="68421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2</a:t>
            </a:r>
          </a:p>
        </p:txBody>
      </p:sp>
      <p:sp>
        <p:nvSpPr>
          <p:cNvPr id="435211" name="AutoShape 12"/>
          <p:cNvSpPr>
            <a:spLocks noChangeArrowheads="1"/>
          </p:cNvSpPr>
          <p:nvPr/>
        </p:nvSpPr>
        <p:spPr bwMode="auto">
          <a:xfrm>
            <a:off x="6948488" y="3860800"/>
            <a:ext cx="1044575" cy="68421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3</a:t>
            </a:r>
          </a:p>
        </p:txBody>
      </p:sp>
      <p:sp>
        <p:nvSpPr>
          <p:cNvPr id="435212" name="AutoShape 13"/>
          <p:cNvSpPr>
            <a:spLocks noChangeArrowheads="1"/>
          </p:cNvSpPr>
          <p:nvPr/>
        </p:nvSpPr>
        <p:spPr bwMode="auto">
          <a:xfrm>
            <a:off x="7127875" y="5949950"/>
            <a:ext cx="1044575" cy="68421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4</a:t>
            </a:r>
          </a:p>
        </p:txBody>
      </p:sp>
      <p:sp>
        <p:nvSpPr>
          <p:cNvPr id="435213" name="Line 14"/>
          <p:cNvSpPr>
            <a:spLocks noChangeShapeType="1"/>
          </p:cNvSpPr>
          <p:nvPr/>
        </p:nvSpPr>
        <p:spPr bwMode="auto">
          <a:xfrm flipV="1">
            <a:off x="2555875" y="1916113"/>
            <a:ext cx="360363" cy="325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435214" name="Line 15"/>
          <p:cNvSpPr>
            <a:spLocks noChangeShapeType="1"/>
          </p:cNvSpPr>
          <p:nvPr/>
        </p:nvSpPr>
        <p:spPr bwMode="auto">
          <a:xfrm flipV="1">
            <a:off x="4643438" y="3357563"/>
            <a:ext cx="360362" cy="325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435215" name="Line 16"/>
          <p:cNvSpPr>
            <a:spLocks noChangeShapeType="1"/>
          </p:cNvSpPr>
          <p:nvPr/>
        </p:nvSpPr>
        <p:spPr bwMode="auto">
          <a:xfrm>
            <a:off x="6696075" y="6021388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435216" name="Line 17"/>
          <p:cNvSpPr>
            <a:spLocks noChangeShapeType="1"/>
          </p:cNvSpPr>
          <p:nvPr/>
        </p:nvSpPr>
        <p:spPr bwMode="auto">
          <a:xfrm flipV="1">
            <a:off x="6480175" y="4616450"/>
            <a:ext cx="360363" cy="325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435217" name="Line 18"/>
          <p:cNvSpPr>
            <a:spLocks noChangeShapeType="1"/>
          </p:cNvSpPr>
          <p:nvPr/>
        </p:nvSpPr>
        <p:spPr bwMode="auto">
          <a:xfrm>
            <a:off x="2663825" y="3284538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435218" name="Line 19"/>
          <p:cNvSpPr>
            <a:spLocks noChangeShapeType="1"/>
          </p:cNvSpPr>
          <p:nvPr/>
        </p:nvSpPr>
        <p:spPr bwMode="auto">
          <a:xfrm>
            <a:off x="4679950" y="4689475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435219" name="Text Box 20"/>
          <p:cNvSpPr txBox="1">
            <a:spLocks noChangeArrowheads="1"/>
          </p:cNvSpPr>
          <p:nvPr/>
        </p:nvSpPr>
        <p:spPr bwMode="auto">
          <a:xfrm>
            <a:off x="2051050" y="1520825"/>
            <a:ext cx="682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/>
              <a:t>НЕТ</a:t>
            </a:r>
          </a:p>
        </p:txBody>
      </p:sp>
      <p:sp>
        <p:nvSpPr>
          <p:cNvPr id="435220" name="Text Box 21"/>
          <p:cNvSpPr txBox="1">
            <a:spLocks noChangeArrowheads="1"/>
          </p:cNvSpPr>
          <p:nvPr/>
        </p:nvSpPr>
        <p:spPr bwMode="auto">
          <a:xfrm>
            <a:off x="4067175" y="3068638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НЕТ</a:t>
            </a:r>
          </a:p>
        </p:txBody>
      </p:sp>
      <p:sp>
        <p:nvSpPr>
          <p:cNvPr id="435221" name="Text Box 22"/>
          <p:cNvSpPr txBox="1">
            <a:spLocks noChangeArrowheads="1"/>
          </p:cNvSpPr>
          <p:nvPr/>
        </p:nvSpPr>
        <p:spPr bwMode="auto">
          <a:xfrm>
            <a:off x="6011863" y="4184650"/>
            <a:ext cx="682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НЕТ</a:t>
            </a:r>
          </a:p>
        </p:txBody>
      </p:sp>
      <p:sp>
        <p:nvSpPr>
          <p:cNvPr id="435222" name="Text Box 23"/>
          <p:cNvSpPr txBox="1">
            <a:spLocks noChangeArrowheads="1"/>
          </p:cNvSpPr>
          <p:nvPr/>
        </p:nvSpPr>
        <p:spPr bwMode="auto">
          <a:xfrm>
            <a:off x="2268538" y="3465513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ДА</a:t>
            </a:r>
          </a:p>
        </p:txBody>
      </p:sp>
      <p:sp>
        <p:nvSpPr>
          <p:cNvPr id="435223" name="Text Box 24"/>
          <p:cNvSpPr txBox="1">
            <a:spLocks noChangeArrowheads="1"/>
          </p:cNvSpPr>
          <p:nvPr/>
        </p:nvSpPr>
        <p:spPr bwMode="auto">
          <a:xfrm>
            <a:off x="4248150" y="4868863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ДА</a:t>
            </a:r>
          </a:p>
        </p:txBody>
      </p:sp>
      <p:sp>
        <p:nvSpPr>
          <p:cNvPr id="435224" name="AutoShape 25"/>
          <p:cNvSpPr>
            <a:spLocks noChangeArrowheads="1"/>
          </p:cNvSpPr>
          <p:nvPr/>
        </p:nvSpPr>
        <p:spPr bwMode="auto">
          <a:xfrm rot="2038797">
            <a:off x="4572000" y="2024063"/>
            <a:ext cx="2397125" cy="1584325"/>
          </a:xfrm>
          <a:prstGeom prst="parallelogram">
            <a:avLst>
              <a:gd name="adj" fmla="val 37826"/>
            </a:avLst>
          </a:prstGeom>
          <a:solidFill>
            <a:schemeClr val="tx2">
              <a:alpha val="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eaLnBrk="0" hangingPunct="0"/>
            <a:endParaRPr lang="ru-RU"/>
          </a:p>
        </p:txBody>
      </p:sp>
      <p:sp>
        <p:nvSpPr>
          <p:cNvPr id="435225" name="Line 26"/>
          <p:cNvSpPr>
            <a:spLocks noChangeShapeType="1"/>
          </p:cNvSpPr>
          <p:nvPr/>
        </p:nvSpPr>
        <p:spPr bwMode="auto">
          <a:xfrm flipV="1">
            <a:off x="6408738" y="1916113"/>
            <a:ext cx="360362" cy="325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435226" name="Text Box 27"/>
          <p:cNvSpPr txBox="1">
            <a:spLocks noChangeArrowheads="1"/>
          </p:cNvSpPr>
          <p:nvPr/>
        </p:nvSpPr>
        <p:spPr bwMode="auto">
          <a:xfrm>
            <a:off x="5903913" y="1484313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НЕТ</a:t>
            </a:r>
          </a:p>
        </p:txBody>
      </p:sp>
      <p:sp>
        <p:nvSpPr>
          <p:cNvPr id="435227" name="Text Box 28"/>
          <p:cNvSpPr txBox="1">
            <a:spLocks noChangeArrowheads="1"/>
          </p:cNvSpPr>
          <p:nvPr/>
        </p:nvSpPr>
        <p:spPr bwMode="auto">
          <a:xfrm>
            <a:off x="6335713" y="6273800"/>
            <a:ext cx="682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ДА</a:t>
            </a:r>
          </a:p>
        </p:txBody>
      </p:sp>
      <p:sp>
        <p:nvSpPr>
          <p:cNvPr id="435228" name="Text Box 29"/>
          <p:cNvSpPr txBox="1">
            <a:spLocks noChangeArrowheads="1"/>
          </p:cNvSpPr>
          <p:nvPr/>
        </p:nvSpPr>
        <p:spPr bwMode="auto">
          <a:xfrm>
            <a:off x="6804025" y="3176588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/>
              <a:t>ДА</a:t>
            </a:r>
          </a:p>
        </p:txBody>
      </p:sp>
      <p:sp>
        <p:nvSpPr>
          <p:cNvPr id="435229" name="Line 30"/>
          <p:cNvSpPr>
            <a:spLocks noChangeShapeType="1"/>
          </p:cNvSpPr>
          <p:nvPr/>
        </p:nvSpPr>
        <p:spPr bwMode="auto">
          <a:xfrm>
            <a:off x="6480175" y="3465513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435230" name="Text Box 31"/>
          <p:cNvSpPr txBox="1">
            <a:spLocks noChangeArrowheads="1"/>
          </p:cNvSpPr>
          <p:nvPr/>
        </p:nvSpPr>
        <p:spPr bwMode="auto">
          <a:xfrm>
            <a:off x="4932363" y="2349500"/>
            <a:ext cx="1728787" cy="925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b="1" dirty="0"/>
              <a:t>Требуется </a:t>
            </a:r>
          </a:p>
          <a:p>
            <a:pPr algn="ctr" eaLnBrk="0" hangingPunct="0"/>
            <a:r>
              <a:rPr lang="ru-RU" b="1" dirty="0" smtClean="0"/>
              <a:t>воплощение </a:t>
            </a:r>
            <a:r>
              <a:rPr lang="ru-RU" b="1" dirty="0"/>
              <a:t>жизнь?</a:t>
            </a:r>
          </a:p>
        </p:txBody>
      </p:sp>
      <p:sp>
        <p:nvSpPr>
          <p:cNvPr id="36895" name="Rectangle 5"/>
          <p:cNvSpPr>
            <a:spLocks noChangeArrowheads="1"/>
          </p:cNvSpPr>
          <p:nvPr/>
        </p:nvSpPr>
        <p:spPr bwMode="auto">
          <a:xfrm>
            <a:off x="1008063" y="152400"/>
            <a:ext cx="6877050" cy="107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3200" b="1" dirty="0" smtClean="0">
                <a:solidFill>
                  <a:schemeClr val="tx2"/>
                </a:solidFill>
              </a:rPr>
              <a:t>Оценка учебных заданий:</a:t>
            </a:r>
          </a:p>
          <a:p>
            <a:pPr algn="ctr" eaLnBrk="0" hangingPunct="0"/>
            <a:r>
              <a:rPr lang="ru-RU" sz="3200" b="1" dirty="0" smtClean="0">
                <a:solidFill>
                  <a:schemeClr val="tx2"/>
                </a:solidFill>
              </a:rPr>
              <a:t>решение проблем 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435232" name="Text Box 34"/>
          <p:cNvSpPr txBox="1">
            <a:spLocks noChangeArrowheads="1"/>
          </p:cNvSpPr>
          <p:nvPr/>
        </p:nvSpPr>
        <p:spPr bwMode="auto">
          <a:xfrm>
            <a:off x="107950" y="3644900"/>
            <a:ext cx="206057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0" hangingPunct="0"/>
            <a:r>
              <a:rPr lang="ru-RU" sz="1600" i="1" dirty="0"/>
              <a:t>На что тратятся</a:t>
            </a:r>
          </a:p>
          <a:p>
            <a:pPr eaLnBrk="0" hangingPunct="0"/>
            <a:r>
              <a:rPr lang="ru-RU" sz="1600" i="1" dirty="0"/>
              <a:t>основные усилия,</a:t>
            </a:r>
          </a:p>
          <a:p>
            <a:pPr eaLnBrk="0" hangingPunct="0"/>
            <a:r>
              <a:rPr lang="ru-RU" sz="1600" i="1" dirty="0"/>
              <a:t>время? О чем </a:t>
            </a:r>
            <a:r>
              <a:rPr lang="ru-RU" sz="1600" i="1" dirty="0" err="1"/>
              <a:t>гово</a:t>
            </a:r>
            <a:r>
              <a:rPr lang="ru-RU" sz="1600" i="1" dirty="0"/>
              <a:t>-</a:t>
            </a:r>
          </a:p>
          <a:p>
            <a:pPr eaLnBrk="0" hangingPunct="0"/>
            <a:r>
              <a:rPr lang="ru-RU" sz="1600" i="1" dirty="0" err="1"/>
              <a:t>рят</a:t>
            </a:r>
            <a:r>
              <a:rPr lang="ru-RU" sz="1600" i="1" dirty="0"/>
              <a:t> критерии?</a:t>
            </a:r>
          </a:p>
          <a:p>
            <a:pPr eaLnBrk="0" hangingPunct="0"/>
            <a:endParaRPr lang="ru-RU" sz="16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5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35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35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35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35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35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435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35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35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35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35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35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35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435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35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35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435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435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435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35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435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435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435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435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435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435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435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435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435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435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5203" grpId="0"/>
      <p:bldP spid="435204" grpId="0"/>
      <p:bldP spid="435205" grpId="0"/>
      <p:bldP spid="435206" grpId="0" animBg="1"/>
      <p:bldP spid="435207" grpId="0" animBg="1"/>
      <p:bldP spid="435208" grpId="0" animBg="1"/>
      <p:bldP spid="435209" grpId="0" animBg="1"/>
      <p:bldP spid="435210" grpId="0" animBg="1"/>
      <p:bldP spid="435211" grpId="0" animBg="1"/>
      <p:bldP spid="435211" grpId="1" animBg="1"/>
      <p:bldP spid="435212" grpId="0" animBg="1"/>
      <p:bldP spid="435213" grpId="0" animBg="1"/>
      <p:bldP spid="435214" grpId="0" animBg="1"/>
      <p:bldP spid="435215" grpId="0" animBg="1"/>
      <p:bldP spid="435216" grpId="0" animBg="1"/>
      <p:bldP spid="435217" grpId="0" animBg="1"/>
      <p:bldP spid="435218" grpId="0" animBg="1"/>
      <p:bldP spid="435219" grpId="0"/>
      <p:bldP spid="435220" grpId="0"/>
      <p:bldP spid="435221" grpId="0"/>
      <p:bldP spid="435222" grpId="0"/>
      <p:bldP spid="435223" grpId="0"/>
      <p:bldP spid="435224" grpId="0" animBg="1"/>
      <p:bldP spid="435225" grpId="0" animBg="1"/>
      <p:bldP spid="435226" grpId="0"/>
      <p:bldP spid="435227" grpId="0"/>
      <p:bldP spid="435228" grpId="0"/>
      <p:bldP spid="435229" grpId="0" animBg="1"/>
      <p:bldP spid="435230" grpId="0"/>
      <p:bldP spid="43523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008062" y="152400"/>
            <a:ext cx="7207275" cy="107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eaLnBrk="0" hangingPunct="0"/>
            <a:r>
              <a:rPr lang="ru-RU" sz="3200" b="1" dirty="0" smtClean="0">
                <a:solidFill>
                  <a:schemeClr val="tx2"/>
                </a:solidFill>
              </a:rPr>
              <a:t>Оценка учебных заданий:</a:t>
            </a:r>
          </a:p>
          <a:p>
            <a:pPr algn="ctr" eaLnBrk="0" hangingPunct="0"/>
            <a:r>
              <a:rPr lang="ru-RU" sz="3200" b="1" dirty="0" smtClean="0">
                <a:solidFill>
                  <a:schemeClr val="tx2"/>
                </a:solidFill>
              </a:rPr>
              <a:t>с</a:t>
            </a:r>
            <a:r>
              <a:rPr lang="ru-RU" sz="3200" b="1" dirty="0" smtClean="0">
                <a:solidFill>
                  <a:schemeClr val="tx2"/>
                </a:solidFill>
              </a:rPr>
              <a:t>амоорганизация, </a:t>
            </a:r>
            <a:r>
              <a:rPr lang="ru-RU" sz="3200" b="1" dirty="0" err="1" smtClean="0">
                <a:solidFill>
                  <a:schemeClr val="tx2"/>
                </a:solidFill>
              </a:rPr>
              <a:t>саморегуляция</a:t>
            </a:r>
            <a:endParaRPr lang="ru-RU" sz="3200" b="1" dirty="0">
              <a:solidFill>
                <a:schemeClr val="tx2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71472" y="1928802"/>
            <a:ext cx="2397125" cy="1584325"/>
            <a:chOff x="492065" y="2095115"/>
            <a:chExt cx="2397125" cy="1584325"/>
          </a:xfrm>
        </p:grpSpPr>
        <p:sp>
          <p:nvSpPr>
            <p:cNvPr id="3" name="AutoShape 7"/>
            <p:cNvSpPr>
              <a:spLocks noChangeArrowheads="1"/>
            </p:cNvSpPr>
            <p:nvPr/>
          </p:nvSpPr>
          <p:spPr bwMode="auto">
            <a:xfrm rot="2038797">
              <a:off x="492065" y="2095115"/>
              <a:ext cx="2397125" cy="1584325"/>
            </a:xfrm>
            <a:prstGeom prst="parallelogram">
              <a:avLst>
                <a:gd name="adj" fmla="val 37826"/>
              </a:avLst>
            </a:prstGeom>
            <a:solidFill>
              <a:schemeClr val="tx2">
                <a:alpha val="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0" hangingPunct="0"/>
              <a:endParaRPr lang="ru-RU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77817" y="2309429"/>
              <a:ext cx="192882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Задание многошаговое, длительное?</a:t>
              </a:r>
              <a:endParaRPr lang="ru-RU" b="1" dirty="0"/>
            </a:p>
          </p:txBody>
        </p:sp>
      </p:grp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2879725" y="1268413"/>
            <a:ext cx="1044575" cy="68421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1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5000628" y="2643182"/>
            <a:ext cx="1044575" cy="68421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2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>
            <a:off x="6948488" y="3860800"/>
            <a:ext cx="1044575" cy="68421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3</a:t>
            </a:r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auto">
          <a:xfrm>
            <a:off x="7143768" y="5857892"/>
            <a:ext cx="1044575" cy="68421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4</a:t>
            </a: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 flipV="1">
            <a:off x="2555875" y="1916113"/>
            <a:ext cx="360363" cy="325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 flipV="1">
            <a:off x="4643438" y="3357563"/>
            <a:ext cx="360362" cy="325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>
            <a:off x="6696075" y="6021388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6" name="Line 17"/>
          <p:cNvSpPr>
            <a:spLocks noChangeShapeType="1"/>
          </p:cNvSpPr>
          <p:nvPr/>
        </p:nvSpPr>
        <p:spPr bwMode="auto">
          <a:xfrm flipV="1">
            <a:off x="6480175" y="4616450"/>
            <a:ext cx="360363" cy="325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7" name="Line 18"/>
          <p:cNvSpPr>
            <a:spLocks noChangeShapeType="1"/>
          </p:cNvSpPr>
          <p:nvPr/>
        </p:nvSpPr>
        <p:spPr bwMode="auto">
          <a:xfrm>
            <a:off x="2663825" y="3284538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8" name="Line 19"/>
          <p:cNvSpPr>
            <a:spLocks noChangeShapeType="1"/>
          </p:cNvSpPr>
          <p:nvPr/>
        </p:nvSpPr>
        <p:spPr bwMode="auto">
          <a:xfrm>
            <a:off x="4679950" y="4689475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2051050" y="1520825"/>
            <a:ext cx="682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/>
              <a:t>НЕТ</a:t>
            </a: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4067175" y="3068638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/>
              <a:t>НЕТ</a:t>
            </a:r>
          </a:p>
        </p:txBody>
      </p: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2268538" y="3465513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ДА</a:t>
            </a:r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4248150" y="4868863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ДА</a:t>
            </a:r>
          </a:p>
        </p:txBody>
      </p:sp>
      <p:sp>
        <p:nvSpPr>
          <p:cNvPr id="26" name="Text Box 28"/>
          <p:cNvSpPr txBox="1">
            <a:spLocks noChangeArrowheads="1"/>
          </p:cNvSpPr>
          <p:nvPr/>
        </p:nvSpPr>
        <p:spPr bwMode="auto">
          <a:xfrm>
            <a:off x="5500694" y="6117155"/>
            <a:ext cx="2357454" cy="74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 smtClean="0"/>
              <a:t>ДА</a:t>
            </a:r>
          </a:p>
          <a:p>
            <a:pPr algn="ctr" eaLnBrk="0" hangingPunct="0">
              <a:spcBef>
                <a:spcPct val="50000"/>
              </a:spcBef>
            </a:pPr>
            <a:r>
              <a:rPr lang="ru-RU" sz="1600" dirty="0" smtClean="0"/>
              <a:t>(в обоих случаях)</a:t>
            </a:r>
            <a:endParaRPr lang="ru-RU" sz="1600" dirty="0"/>
          </a:p>
        </p:txBody>
      </p:sp>
      <p:sp>
        <p:nvSpPr>
          <p:cNvPr id="27" name="Text Box 29"/>
          <p:cNvSpPr txBox="1">
            <a:spLocks noChangeArrowheads="1"/>
          </p:cNvSpPr>
          <p:nvPr/>
        </p:nvSpPr>
        <p:spPr bwMode="auto">
          <a:xfrm>
            <a:off x="6804025" y="4714884"/>
            <a:ext cx="2339975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 dirty="0" smtClean="0"/>
              <a:t>ДА </a:t>
            </a:r>
            <a:r>
              <a:rPr lang="ru-RU" sz="1600" i="1" dirty="0" smtClean="0"/>
              <a:t>(в одном случае)</a:t>
            </a:r>
            <a:endParaRPr lang="ru-RU" sz="1600" b="1" i="1" dirty="0"/>
          </a:p>
        </p:txBody>
      </p:sp>
      <p:grpSp>
        <p:nvGrpSpPr>
          <p:cNvPr id="30" name="Группа 29"/>
          <p:cNvGrpSpPr/>
          <p:nvPr/>
        </p:nvGrpSpPr>
        <p:grpSpPr>
          <a:xfrm>
            <a:off x="2700338" y="3357563"/>
            <a:ext cx="2397125" cy="1584325"/>
            <a:chOff x="2700338" y="3357563"/>
            <a:chExt cx="2397125" cy="1584325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 rot="2038797">
              <a:off x="2700338" y="3357563"/>
              <a:ext cx="2397125" cy="1584325"/>
            </a:xfrm>
            <a:prstGeom prst="parallelogram">
              <a:avLst>
                <a:gd name="adj" fmla="val 37826"/>
              </a:avLst>
            </a:prstGeom>
            <a:solidFill>
              <a:schemeClr val="tx2">
                <a:alpha val="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0" hangingPunct="0"/>
              <a:endParaRPr lang="ru-RU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857488" y="3500438"/>
              <a:ext cx="214314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Учащиеся планируют процесс выполнения?</a:t>
              </a:r>
              <a:endParaRPr lang="ru-RU" b="1" dirty="0"/>
            </a:p>
          </p:txBody>
        </p:sp>
      </p:grpSp>
      <p:grpSp>
        <p:nvGrpSpPr>
          <p:cNvPr id="34" name="Группа 33"/>
          <p:cNvGrpSpPr/>
          <p:nvPr/>
        </p:nvGrpSpPr>
        <p:grpSpPr>
          <a:xfrm>
            <a:off x="4500562" y="4714884"/>
            <a:ext cx="2571768" cy="1584325"/>
            <a:chOff x="4572000" y="4760913"/>
            <a:chExt cx="2571768" cy="1584325"/>
          </a:xfrm>
        </p:grpSpPr>
        <p:sp>
          <p:nvSpPr>
            <p:cNvPr id="7" name="AutoShape 9"/>
            <p:cNvSpPr>
              <a:spLocks noChangeArrowheads="1"/>
            </p:cNvSpPr>
            <p:nvPr/>
          </p:nvSpPr>
          <p:spPr bwMode="auto">
            <a:xfrm rot="2038797">
              <a:off x="4643438" y="4760913"/>
              <a:ext cx="2397125" cy="1584325"/>
            </a:xfrm>
            <a:prstGeom prst="parallelogram">
              <a:avLst>
                <a:gd name="adj" fmla="val 37826"/>
              </a:avLst>
            </a:prstGeom>
            <a:solidFill>
              <a:schemeClr val="tx2">
                <a:alpha val="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0" hangingPunct="0"/>
              <a:endParaRPr lang="ru-RU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572000" y="5000636"/>
              <a:ext cx="257176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 smtClean="0"/>
                <a:t>Отслеживают продвижение и/или контролируют качество работы?</a:t>
              </a:r>
              <a:endParaRPr lang="ru-RU" sz="16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/>
      <p:bldP spid="22" grpId="0"/>
      <p:bldP spid="23" grpId="0"/>
      <p:bldP spid="26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008062" y="152400"/>
            <a:ext cx="7207275" cy="107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eaLnBrk="0" hangingPunct="0"/>
            <a:r>
              <a:rPr lang="ru-RU" sz="3200" b="1" dirty="0" smtClean="0">
                <a:solidFill>
                  <a:schemeClr val="tx2"/>
                </a:solidFill>
              </a:rPr>
              <a:t>Оценка учебных заданий:</a:t>
            </a:r>
          </a:p>
          <a:p>
            <a:pPr algn="ctr" eaLnBrk="0" hangingPunct="0"/>
            <a:r>
              <a:rPr lang="ru-RU" sz="3200" b="1" dirty="0" smtClean="0">
                <a:solidFill>
                  <a:schemeClr val="tx2"/>
                </a:solidFill>
              </a:rPr>
              <a:t>сотрудничество</a:t>
            </a:r>
            <a:endParaRPr lang="ru-RU" sz="3200" b="1" dirty="0">
              <a:solidFill>
                <a:schemeClr val="tx2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71472" y="1928802"/>
            <a:ext cx="2397125" cy="1584325"/>
            <a:chOff x="492065" y="2095115"/>
            <a:chExt cx="2397125" cy="1584325"/>
          </a:xfrm>
        </p:grpSpPr>
        <p:sp>
          <p:nvSpPr>
            <p:cNvPr id="3" name="AutoShape 7"/>
            <p:cNvSpPr>
              <a:spLocks noChangeArrowheads="1"/>
            </p:cNvSpPr>
            <p:nvPr/>
          </p:nvSpPr>
          <p:spPr bwMode="auto">
            <a:xfrm rot="2038797">
              <a:off x="492065" y="2095115"/>
              <a:ext cx="2397125" cy="1584325"/>
            </a:xfrm>
            <a:prstGeom prst="parallelogram">
              <a:avLst>
                <a:gd name="adj" fmla="val 37826"/>
              </a:avLst>
            </a:prstGeom>
            <a:solidFill>
              <a:schemeClr val="tx2">
                <a:alpha val="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0" hangingPunct="0"/>
              <a:endParaRPr lang="ru-RU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34941" y="2452305"/>
              <a:ext cx="207170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Задание требует совместных действий?</a:t>
              </a:r>
              <a:endParaRPr lang="ru-RU" b="1" dirty="0"/>
            </a:p>
          </p:txBody>
        </p:sp>
      </p:grp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2879725" y="1268413"/>
            <a:ext cx="1044575" cy="68421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1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5072066" y="2071678"/>
            <a:ext cx="1044575" cy="68421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2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>
            <a:off x="7143768" y="2928934"/>
            <a:ext cx="1044575" cy="68421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3</a:t>
            </a:r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auto">
          <a:xfrm>
            <a:off x="7858148" y="5357826"/>
            <a:ext cx="1044575" cy="68421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4</a:t>
            </a: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 flipV="1">
            <a:off x="2555875" y="1916113"/>
            <a:ext cx="360363" cy="325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 flipV="1">
            <a:off x="4929190" y="2786058"/>
            <a:ext cx="360362" cy="325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>
            <a:off x="7500958" y="5143512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6" name="Line 17"/>
          <p:cNvSpPr>
            <a:spLocks noChangeShapeType="1"/>
          </p:cNvSpPr>
          <p:nvPr/>
        </p:nvSpPr>
        <p:spPr bwMode="auto">
          <a:xfrm flipV="1">
            <a:off x="6929454" y="3643314"/>
            <a:ext cx="360363" cy="325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7" name="Line 18"/>
          <p:cNvSpPr>
            <a:spLocks noChangeShapeType="1"/>
          </p:cNvSpPr>
          <p:nvPr/>
        </p:nvSpPr>
        <p:spPr bwMode="auto">
          <a:xfrm>
            <a:off x="2714612" y="3143248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8" name="Line 19"/>
          <p:cNvSpPr>
            <a:spLocks noChangeShapeType="1"/>
          </p:cNvSpPr>
          <p:nvPr/>
        </p:nvSpPr>
        <p:spPr bwMode="auto">
          <a:xfrm>
            <a:off x="5143504" y="4071942"/>
            <a:ext cx="428628" cy="35719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2071670" y="1643050"/>
            <a:ext cx="682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/>
              <a:t>НЕТ</a:t>
            </a: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4357686" y="2643182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/>
              <a:t>НЕТ</a:t>
            </a:r>
          </a:p>
        </p:txBody>
      </p: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2214546" y="3357562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/>
              <a:t>ДА</a:t>
            </a:r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4643438" y="4429132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/>
              <a:t>ДА</a:t>
            </a:r>
          </a:p>
        </p:txBody>
      </p:sp>
      <p:sp>
        <p:nvSpPr>
          <p:cNvPr id="26" name="Text Box 28"/>
          <p:cNvSpPr txBox="1">
            <a:spLocks noChangeArrowheads="1"/>
          </p:cNvSpPr>
          <p:nvPr/>
        </p:nvSpPr>
        <p:spPr bwMode="auto">
          <a:xfrm>
            <a:off x="5786446" y="5500702"/>
            <a:ext cx="2428892" cy="617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eaLnBrk="0" hangingPunct="0">
              <a:spcBef>
                <a:spcPts val="0"/>
              </a:spcBef>
            </a:pPr>
            <a:r>
              <a:rPr lang="ru-RU" b="1" dirty="0" smtClean="0"/>
              <a:t>            ДА</a:t>
            </a:r>
          </a:p>
          <a:p>
            <a:pPr algn="ctr" eaLnBrk="0" hangingPunct="0">
              <a:spcBef>
                <a:spcPts val="0"/>
              </a:spcBef>
            </a:pPr>
            <a:r>
              <a:rPr lang="ru-RU" sz="1600" dirty="0" smtClean="0"/>
              <a:t>(в обоих случаях)</a:t>
            </a:r>
            <a:endParaRPr lang="ru-RU" sz="1600" dirty="0"/>
          </a:p>
        </p:txBody>
      </p:sp>
      <p:sp>
        <p:nvSpPr>
          <p:cNvPr id="27" name="Text Box 29"/>
          <p:cNvSpPr txBox="1">
            <a:spLocks noChangeArrowheads="1"/>
          </p:cNvSpPr>
          <p:nvPr/>
        </p:nvSpPr>
        <p:spPr bwMode="auto">
          <a:xfrm>
            <a:off x="7072330" y="3857628"/>
            <a:ext cx="2339975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 dirty="0" smtClean="0"/>
              <a:t>ДА </a:t>
            </a:r>
            <a:r>
              <a:rPr lang="ru-RU" sz="1600" i="1" dirty="0" smtClean="0"/>
              <a:t>(в одном случае)</a:t>
            </a:r>
            <a:endParaRPr lang="ru-RU" sz="1600" b="1" i="1" dirty="0"/>
          </a:p>
        </p:txBody>
      </p:sp>
      <p:grpSp>
        <p:nvGrpSpPr>
          <p:cNvPr id="8" name="Группа 29"/>
          <p:cNvGrpSpPr/>
          <p:nvPr/>
        </p:nvGrpSpPr>
        <p:grpSpPr>
          <a:xfrm>
            <a:off x="3000364" y="2928934"/>
            <a:ext cx="2397125" cy="1584325"/>
            <a:chOff x="2700338" y="3357563"/>
            <a:chExt cx="2397125" cy="1584325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 rot="2038797">
              <a:off x="2700338" y="3357563"/>
              <a:ext cx="2397125" cy="1584325"/>
            </a:xfrm>
            <a:prstGeom prst="parallelogram">
              <a:avLst>
                <a:gd name="adj" fmla="val 37826"/>
              </a:avLst>
            </a:prstGeom>
            <a:solidFill>
              <a:schemeClr val="tx2">
                <a:alpha val="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0" hangingPunct="0"/>
              <a:endParaRPr lang="ru-RU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857488" y="3500438"/>
              <a:ext cx="214314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Учащиеся принимают согласованные решения?</a:t>
              </a:r>
              <a:endParaRPr lang="ru-RU" b="1" dirty="0"/>
            </a:p>
          </p:txBody>
        </p:sp>
      </p:grpSp>
      <p:grpSp>
        <p:nvGrpSpPr>
          <p:cNvPr id="21" name="Группа 33"/>
          <p:cNvGrpSpPr/>
          <p:nvPr/>
        </p:nvGrpSpPr>
        <p:grpSpPr>
          <a:xfrm>
            <a:off x="5000628" y="3929066"/>
            <a:ext cx="2857520" cy="1785950"/>
            <a:chOff x="4572000" y="4760913"/>
            <a:chExt cx="2571768" cy="1584325"/>
          </a:xfrm>
        </p:grpSpPr>
        <p:sp>
          <p:nvSpPr>
            <p:cNvPr id="7" name="AutoShape 9"/>
            <p:cNvSpPr>
              <a:spLocks noChangeArrowheads="1"/>
            </p:cNvSpPr>
            <p:nvPr/>
          </p:nvSpPr>
          <p:spPr bwMode="auto">
            <a:xfrm rot="2038797">
              <a:off x="4643438" y="4760913"/>
              <a:ext cx="2397125" cy="1584325"/>
            </a:xfrm>
            <a:prstGeom prst="parallelogram">
              <a:avLst>
                <a:gd name="adj" fmla="val 37826"/>
              </a:avLst>
            </a:prstGeom>
            <a:solidFill>
              <a:schemeClr val="tx2">
                <a:alpha val="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0" hangingPunct="0"/>
              <a:endParaRPr lang="ru-RU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572000" y="4903789"/>
              <a:ext cx="2571768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 smtClean="0"/>
                <a:t>Разделяют ответственность за конечный результат  и/или создают общий продукт?</a:t>
              </a:r>
              <a:endParaRPr lang="ru-RU" sz="16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/>
      <p:bldP spid="22" grpId="0"/>
      <p:bldP spid="23" grpId="0"/>
      <p:bldP spid="26" grpId="0"/>
      <p:bldP spid="2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008062" y="152400"/>
            <a:ext cx="7207275" cy="107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eaLnBrk="0" hangingPunct="0"/>
            <a:r>
              <a:rPr lang="ru-RU" sz="3200" b="1" dirty="0" smtClean="0">
                <a:solidFill>
                  <a:schemeClr val="tx2"/>
                </a:solidFill>
              </a:rPr>
              <a:t>Оценка учебных заданий:</a:t>
            </a:r>
          </a:p>
          <a:p>
            <a:pPr algn="ctr" eaLnBrk="0" hangingPunct="0"/>
            <a:r>
              <a:rPr lang="ru-RU" sz="3200" b="1" dirty="0" smtClean="0">
                <a:solidFill>
                  <a:schemeClr val="tx2"/>
                </a:solidFill>
              </a:rPr>
              <a:t>коммуникация</a:t>
            </a:r>
            <a:endParaRPr lang="ru-RU" sz="3200" b="1" dirty="0">
              <a:solidFill>
                <a:schemeClr val="tx2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66793" y="1272418"/>
            <a:ext cx="3341831" cy="2714644"/>
            <a:chOff x="544014" y="2128963"/>
            <a:chExt cx="2599166" cy="1584325"/>
          </a:xfrm>
        </p:grpSpPr>
        <p:sp>
          <p:nvSpPr>
            <p:cNvPr id="3" name="AutoShape 7"/>
            <p:cNvSpPr>
              <a:spLocks noChangeArrowheads="1"/>
            </p:cNvSpPr>
            <p:nvPr/>
          </p:nvSpPr>
          <p:spPr bwMode="auto">
            <a:xfrm rot="2038797">
              <a:off x="544014" y="2128963"/>
              <a:ext cx="2397125" cy="1584325"/>
            </a:xfrm>
            <a:prstGeom prst="parallelogram">
              <a:avLst>
                <a:gd name="adj" fmla="val 37826"/>
              </a:avLst>
            </a:prstGeom>
            <a:solidFill>
              <a:schemeClr val="tx2">
                <a:alpha val="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0" hangingPunct="0"/>
              <a:endParaRPr lang="ru-RU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714288" y="2595428"/>
              <a:ext cx="2428892" cy="793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700" b="1" dirty="0" smtClean="0"/>
                <a:t>Задание предполагает диалог, связную, распространенную коммуникацию?</a:t>
              </a:r>
              <a:endParaRPr lang="ru-RU" sz="1700" b="1" dirty="0"/>
            </a:p>
          </p:txBody>
        </p:sp>
      </p:grp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3428992" y="1214422"/>
            <a:ext cx="1044575" cy="68421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1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5214942" y="2357430"/>
            <a:ext cx="1044575" cy="68421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2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>
            <a:off x="7215206" y="3429000"/>
            <a:ext cx="1044575" cy="68421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3</a:t>
            </a:r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auto">
          <a:xfrm>
            <a:off x="7858148" y="5572140"/>
            <a:ext cx="1044575" cy="68421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4</a:t>
            </a: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 flipV="1">
            <a:off x="3000364" y="1500174"/>
            <a:ext cx="360363" cy="325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 flipV="1">
            <a:off x="4786314" y="2928934"/>
            <a:ext cx="360362" cy="325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>
            <a:off x="7429520" y="5357826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6" name="Line 17"/>
          <p:cNvSpPr>
            <a:spLocks noChangeShapeType="1"/>
          </p:cNvSpPr>
          <p:nvPr/>
        </p:nvSpPr>
        <p:spPr bwMode="auto">
          <a:xfrm flipV="1">
            <a:off x="6858016" y="3929066"/>
            <a:ext cx="360363" cy="325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7" name="Line 18"/>
          <p:cNvSpPr>
            <a:spLocks noChangeShapeType="1"/>
          </p:cNvSpPr>
          <p:nvPr/>
        </p:nvSpPr>
        <p:spPr bwMode="auto">
          <a:xfrm>
            <a:off x="2714612" y="3143248"/>
            <a:ext cx="357190" cy="21431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8" name="Line 19"/>
          <p:cNvSpPr>
            <a:spLocks noChangeShapeType="1"/>
          </p:cNvSpPr>
          <p:nvPr/>
        </p:nvSpPr>
        <p:spPr bwMode="auto">
          <a:xfrm>
            <a:off x="5214942" y="4143380"/>
            <a:ext cx="357190" cy="28575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2571736" y="1357298"/>
            <a:ext cx="682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/>
              <a:t>НЕТ</a:t>
            </a: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4357686" y="2643182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/>
              <a:t>НЕТ</a:t>
            </a:r>
          </a:p>
        </p:txBody>
      </p: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2214546" y="3357562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/>
              <a:t>ДА</a:t>
            </a:r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4643438" y="4429132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/>
              <a:t>ДА</a:t>
            </a:r>
          </a:p>
        </p:txBody>
      </p:sp>
      <p:sp>
        <p:nvSpPr>
          <p:cNvPr id="26" name="Text Box 28"/>
          <p:cNvSpPr txBox="1">
            <a:spLocks noChangeArrowheads="1"/>
          </p:cNvSpPr>
          <p:nvPr/>
        </p:nvSpPr>
        <p:spPr bwMode="auto">
          <a:xfrm>
            <a:off x="5715008" y="5857892"/>
            <a:ext cx="2428892" cy="617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eaLnBrk="0" hangingPunct="0">
              <a:spcBef>
                <a:spcPts val="0"/>
              </a:spcBef>
            </a:pPr>
            <a:r>
              <a:rPr lang="ru-RU" b="1" dirty="0" smtClean="0"/>
              <a:t>            ДА</a:t>
            </a:r>
          </a:p>
          <a:p>
            <a:pPr algn="ctr" eaLnBrk="0" hangingPunct="0">
              <a:spcBef>
                <a:spcPts val="0"/>
              </a:spcBef>
            </a:pPr>
            <a:r>
              <a:rPr lang="ru-RU" sz="1600" dirty="0" smtClean="0"/>
              <a:t>(в обоих случаях)</a:t>
            </a:r>
            <a:endParaRPr lang="ru-RU" sz="1600" dirty="0"/>
          </a:p>
        </p:txBody>
      </p:sp>
      <p:sp>
        <p:nvSpPr>
          <p:cNvPr id="27" name="Text Box 29"/>
          <p:cNvSpPr txBox="1">
            <a:spLocks noChangeArrowheads="1"/>
          </p:cNvSpPr>
          <p:nvPr/>
        </p:nvSpPr>
        <p:spPr bwMode="auto">
          <a:xfrm>
            <a:off x="7000892" y="4071943"/>
            <a:ext cx="2428892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b="1" dirty="0" smtClean="0"/>
              <a:t>ДА </a:t>
            </a:r>
            <a:r>
              <a:rPr lang="ru-RU" sz="1600" i="1" dirty="0" smtClean="0"/>
              <a:t>(в одном случае)</a:t>
            </a:r>
            <a:endParaRPr lang="ru-RU" sz="1600" b="1" i="1" dirty="0"/>
          </a:p>
        </p:txBody>
      </p:sp>
      <p:grpSp>
        <p:nvGrpSpPr>
          <p:cNvPr id="8" name="Группа 29"/>
          <p:cNvGrpSpPr/>
          <p:nvPr/>
        </p:nvGrpSpPr>
        <p:grpSpPr>
          <a:xfrm>
            <a:off x="2571736" y="3000372"/>
            <a:ext cx="2682877" cy="1785950"/>
            <a:chOff x="2700338" y="3357563"/>
            <a:chExt cx="2397125" cy="1584325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 rot="2038797">
              <a:off x="2700338" y="3357563"/>
              <a:ext cx="2397125" cy="1584325"/>
            </a:xfrm>
            <a:prstGeom prst="parallelogram">
              <a:avLst>
                <a:gd name="adj" fmla="val 37826"/>
              </a:avLst>
            </a:prstGeom>
            <a:solidFill>
              <a:schemeClr val="tx2">
                <a:alpha val="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0" hangingPunct="0"/>
              <a:endParaRPr lang="ru-RU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827996" y="3674428"/>
              <a:ext cx="2143140" cy="819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Задана ли коммуникативная задача?</a:t>
              </a:r>
              <a:endParaRPr lang="ru-RU" b="1" dirty="0"/>
            </a:p>
          </p:txBody>
        </p:sp>
      </p:grpSp>
      <p:grpSp>
        <p:nvGrpSpPr>
          <p:cNvPr id="21" name="Группа 33"/>
          <p:cNvGrpSpPr/>
          <p:nvPr/>
        </p:nvGrpSpPr>
        <p:grpSpPr>
          <a:xfrm>
            <a:off x="4857752" y="4143380"/>
            <a:ext cx="2857520" cy="1785950"/>
            <a:chOff x="4572000" y="4760913"/>
            <a:chExt cx="2571768" cy="1584325"/>
          </a:xfrm>
        </p:grpSpPr>
        <p:sp>
          <p:nvSpPr>
            <p:cNvPr id="7" name="AutoShape 9"/>
            <p:cNvSpPr>
              <a:spLocks noChangeArrowheads="1"/>
            </p:cNvSpPr>
            <p:nvPr/>
          </p:nvSpPr>
          <p:spPr bwMode="auto">
            <a:xfrm rot="2038797">
              <a:off x="4643438" y="4760913"/>
              <a:ext cx="2397125" cy="1584325"/>
            </a:xfrm>
            <a:prstGeom prst="parallelogram">
              <a:avLst>
                <a:gd name="adj" fmla="val 37826"/>
              </a:avLst>
            </a:prstGeom>
            <a:solidFill>
              <a:schemeClr val="tx2">
                <a:alpha val="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0" hangingPunct="0"/>
              <a:endParaRPr lang="ru-RU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572000" y="5141151"/>
              <a:ext cx="2571768" cy="9556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600" b="1" dirty="0" smtClean="0"/>
                <a:t>Определены ли иные показатели (тема, предмет, формат) коммуникации?</a:t>
              </a:r>
              <a:endParaRPr lang="ru-RU" sz="16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/>
      <p:bldP spid="22" grpId="0"/>
      <p:bldP spid="23" grpId="0"/>
      <p:bldP spid="26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008062" y="152400"/>
            <a:ext cx="7207275" cy="107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eaLnBrk="0" hangingPunct="0"/>
            <a:r>
              <a:rPr lang="ru-RU" sz="3200" b="1" dirty="0" smtClean="0">
                <a:solidFill>
                  <a:schemeClr val="tx2"/>
                </a:solidFill>
              </a:rPr>
              <a:t>Оценка учебных заданий:</a:t>
            </a:r>
          </a:p>
          <a:p>
            <a:pPr algn="ctr" eaLnBrk="0" hangingPunct="0"/>
            <a:r>
              <a:rPr lang="ru-RU" sz="3200" b="1" dirty="0" smtClean="0">
                <a:solidFill>
                  <a:schemeClr val="tx2"/>
                </a:solidFill>
              </a:rPr>
              <a:t>использование ИКТ</a:t>
            </a:r>
            <a:endParaRPr lang="ru-RU" sz="3200" b="1" dirty="0">
              <a:solidFill>
                <a:schemeClr val="tx2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71472" y="1928802"/>
            <a:ext cx="2428892" cy="1584325"/>
            <a:chOff x="492065" y="2095115"/>
            <a:chExt cx="2428892" cy="1584325"/>
          </a:xfrm>
        </p:grpSpPr>
        <p:sp>
          <p:nvSpPr>
            <p:cNvPr id="3" name="AutoShape 7"/>
            <p:cNvSpPr>
              <a:spLocks noChangeArrowheads="1"/>
            </p:cNvSpPr>
            <p:nvPr/>
          </p:nvSpPr>
          <p:spPr bwMode="auto">
            <a:xfrm rot="2038797">
              <a:off x="492065" y="2095115"/>
              <a:ext cx="2397125" cy="1584325"/>
            </a:xfrm>
            <a:prstGeom prst="parallelogram">
              <a:avLst>
                <a:gd name="adj" fmla="val 37826"/>
              </a:avLst>
            </a:prstGeom>
            <a:solidFill>
              <a:schemeClr val="tx2">
                <a:alpha val="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0" hangingPunct="0"/>
              <a:endParaRPr lang="ru-RU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92065" y="2237991"/>
              <a:ext cx="2428892" cy="11387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700" b="1" dirty="0" smtClean="0"/>
                <a:t>Задание требует/предполагает использование ИКТ учащимися?</a:t>
              </a:r>
              <a:endParaRPr lang="ru-RU" sz="1700" b="1" dirty="0"/>
            </a:p>
          </p:txBody>
        </p:sp>
      </p:grp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2879725" y="1268413"/>
            <a:ext cx="1044575" cy="68421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1</a:t>
            </a:r>
          </a:p>
        </p:txBody>
      </p:sp>
      <p:sp>
        <p:nvSpPr>
          <p:cNvPr id="10" name="AutoShape 11"/>
          <p:cNvSpPr>
            <a:spLocks noChangeArrowheads="1"/>
          </p:cNvSpPr>
          <p:nvPr/>
        </p:nvSpPr>
        <p:spPr bwMode="auto">
          <a:xfrm>
            <a:off x="6786578" y="1500174"/>
            <a:ext cx="1044575" cy="684212"/>
          </a:xfrm>
          <a:prstGeom prst="roundRect">
            <a:avLst>
              <a:gd name="adj" fmla="val 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2</a:t>
            </a:r>
          </a:p>
        </p:txBody>
      </p:sp>
      <p:sp>
        <p:nvSpPr>
          <p:cNvPr id="11" name="AutoShape 12"/>
          <p:cNvSpPr>
            <a:spLocks noChangeArrowheads="1"/>
          </p:cNvSpPr>
          <p:nvPr/>
        </p:nvSpPr>
        <p:spPr bwMode="auto">
          <a:xfrm>
            <a:off x="6948488" y="3860800"/>
            <a:ext cx="1044575" cy="68421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3</a:t>
            </a:r>
          </a:p>
        </p:txBody>
      </p:sp>
      <p:sp>
        <p:nvSpPr>
          <p:cNvPr id="12" name="AutoShape 13"/>
          <p:cNvSpPr>
            <a:spLocks noChangeArrowheads="1"/>
          </p:cNvSpPr>
          <p:nvPr/>
        </p:nvSpPr>
        <p:spPr bwMode="auto">
          <a:xfrm>
            <a:off x="7143768" y="5857892"/>
            <a:ext cx="1044575" cy="68421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4</a:t>
            </a:r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 flipV="1">
            <a:off x="2555875" y="1916113"/>
            <a:ext cx="360363" cy="325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 flipV="1">
            <a:off x="4643438" y="3357563"/>
            <a:ext cx="360362" cy="325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5" name="Line 16"/>
          <p:cNvSpPr>
            <a:spLocks noChangeShapeType="1"/>
          </p:cNvSpPr>
          <p:nvPr/>
        </p:nvSpPr>
        <p:spPr bwMode="auto">
          <a:xfrm>
            <a:off x="6696075" y="6021388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6" name="Line 17"/>
          <p:cNvSpPr>
            <a:spLocks noChangeShapeType="1"/>
          </p:cNvSpPr>
          <p:nvPr/>
        </p:nvSpPr>
        <p:spPr bwMode="auto">
          <a:xfrm flipV="1">
            <a:off x="6480175" y="4616450"/>
            <a:ext cx="360363" cy="325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7" name="Line 18"/>
          <p:cNvSpPr>
            <a:spLocks noChangeShapeType="1"/>
          </p:cNvSpPr>
          <p:nvPr/>
        </p:nvSpPr>
        <p:spPr bwMode="auto">
          <a:xfrm>
            <a:off x="2663825" y="3284538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8" name="Line 19"/>
          <p:cNvSpPr>
            <a:spLocks noChangeShapeType="1"/>
          </p:cNvSpPr>
          <p:nvPr/>
        </p:nvSpPr>
        <p:spPr bwMode="auto">
          <a:xfrm>
            <a:off x="4679950" y="4689475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2051050" y="1520825"/>
            <a:ext cx="682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/>
              <a:t>НЕТ</a:t>
            </a: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4067175" y="3068638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/>
              <a:t>НЕТ</a:t>
            </a:r>
          </a:p>
        </p:txBody>
      </p: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2268538" y="3465513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ДА</a:t>
            </a:r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4248150" y="4868863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ДА</a:t>
            </a:r>
          </a:p>
        </p:txBody>
      </p:sp>
      <p:sp>
        <p:nvSpPr>
          <p:cNvPr id="26" name="Text Box 28"/>
          <p:cNvSpPr txBox="1">
            <a:spLocks noChangeArrowheads="1"/>
          </p:cNvSpPr>
          <p:nvPr/>
        </p:nvSpPr>
        <p:spPr bwMode="auto">
          <a:xfrm>
            <a:off x="5500694" y="6117155"/>
            <a:ext cx="2357454" cy="74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 smtClean="0"/>
              <a:t>ДА</a:t>
            </a:r>
          </a:p>
          <a:p>
            <a:pPr algn="ctr" eaLnBrk="0" hangingPunct="0">
              <a:spcBef>
                <a:spcPct val="50000"/>
              </a:spcBef>
            </a:pPr>
            <a:endParaRPr lang="ru-RU" sz="1600" dirty="0"/>
          </a:p>
        </p:txBody>
      </p:sp>
      <p:sp>
        <p:nvSpPr>
          <p:cNvPr id="27" name="Text Box 29"/>
          <p:cNvSpPr txBox="1">
            <a:spLocks noChangeArrowheads="1"/>
          </p:cNvSpPr>
          <p:nvPr/>
        </p:nvSpPr>
        <p:spPr bwMode="auto">
          <a:xfrm>
            <a:off x="6804025" y="4714884"/>
            <a:ext cx="2339975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1600" b="1" dirty="0" smtClean="0"/>
              <a:t>НЕТ</a:t>
            </a:r>
            <a:endParaRPr lang="ru-RU" sz="1600" b="1" dirty="0"/>
          </a:p>
        </p:txBody>
      </p:sp>
      <p:grpSp>
        <p:nvGrpSpPr>
          <p:cNvPr id="8" name="Группа 29"/>
          <p:cNvGrpSpPr/>
          <p:nvPr/>
        </p:nvGrpSpPr>
        <p:grpSpPr>
          <a:xfrm>
            <a:off x="2700338" y="3357563"/>
            <a:ext cx="2397125" cy="1584325"/>
            <a:chOff x="2700338" y="3357563"/>
            <a:chExt cx="2397125" cy="1584325"/>
          </a:xfrm>
        </p:grpSpPr>
        <p:sp>
          <p:nvSpPr>
            <p:cNvPr id="6" name="AutoShape 8"/>
            <p:cNvSpPr>
              <a:spLocks noChangeArrowheads="1"/>
            </p:cNvSpPr>
            <p:nvPr/>
          </p:nvSpPr>
          <p:spPr bwMode="auto">
            <a:xfrm rot="2038797">
              <a:off x="2700338" y="3357563"/>
              <a:ext cx="2397125" cy="1584325"/>
            </a:xfrm>
            <a:prstGeom prst="parallelogram">
              <a:avLst>
                <a:gd name="adj" fmla="val 37826"/>
              </a:avLst>
            </a:prstGeom>
            <a:solidFill>
              <a:schemeClr val="tx2">
                <a:alpha val="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0" hangingPunct="0"/>
              <a:endParaRPr lang="ru-RU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857488" y="3643314"/>
              <a:ext cx="214314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Как, для чего учащиеся используют ИКТ?</a:t>
              </a:r>
              <a:endParaRPr lang="ru-RU" b="1" dirty="0"/>
            </a:p>
          </p:txBody>
        </p:sp>
      </p:grpSp>
      <p:grpSp>
        <p:nvGrpSpPr>
          <p:cNvPr id="21" name="Группа 33"/>
          <p:cNvGrpSpPr/>
          <p:nvPr/>
        </p:nvGrpSpPr>
        <p:grpSpPr>
          <a:xfrm>
            <a:off x="4500562" y="4739070"/>
            <a:ext cx="2571768" cy="1584325"/>
            <a:chOff x="4572000" y="4713661"/>
            <a:chExt cx="2571768" cy="1584325"/>
          </a:xfrm>
        </p:grpSpPr>
        <p:sp>
          <p:nvSpPr>
            <p:cNvPr id="7" name="AutoShape 9"/>
            <p:cNvSpPr>
              <a:spLocks noChangeArrowheads="1"/>
            </p:cNvSpPr>
            <p:nvPr/>
          </p:nvSpPr>
          <p:spPr bwMode="auto">
            <a:xfrm rot="2038797">
              <a:off x="4738629" y="4713661"/>
              <a:ext cx="2397125" cy="1584325"/>
            </a:xfrm>
            <a:prstGeom prst="parallelogram">
              <a:avLst>
                <a:gd name="adj" fmla="val 37826"/>
              </a:avLst>
            </a:prstGeom>
            <a:solidFill>
              <a:schemeClr val="tx2">
                <a:alpha val="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0" hangingPunct="0"/>
              <a:endParaRPr lang="ru-RU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572000" y="5046665"/>
              <a:ext cx="257176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ИКТ </a:t>
              </a:r>
            </a:p>
            <a:p>
              <a:pPr algn="ctr"/>
              <a:r>
                <a:rPr lang="ru-RU" b="1" dirty="0" smtClean="0"/>
                <a:t>действительно необходимо</a:t>
              </a:r>
              <a:r>
                <a:rPr lang="ru-RU" sz="1600" b="1" dirty="0" smtClean="0"/>
                <a:t>?</a:t>
              </a:r>
              <a:endParaRPr lang="ru-RU" sz="1600" b="1" dirty="0"/>
            </a:p>
          </p:txBody>
        </p:sp>
      </p:grpSp>
      <p:sp>
        <p:nvSpPr>
          <p:cNvPr id="30" name="Line 26"/>
          <p:cNvSpPr>
            <a:spLocks noChangeShapeType="1"/>
          </p:cNvSpPr>
          <p:nvPr/>
        </p:nvSpPr>
        <p:spPr bwMode="auto">
          <a:xfrm flipV="1">
            <a:off x="6408738" y="1916113"/>
            <a:ext cx="360362" cy="325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5903913" y="1484313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/>
              <a:t>НЕТ</a:t>
            </a:r>
          </a:p>
        </p:txBody>
      </p:sp>
      <p:grpSp>
        <p:nvGrpSpPr>
          <p:cNvPr id="36" name="Группа 35"/>
          <p:cNvGrpSpPr/>
          <p:nvPr/>
        </p:nvGrpSpPr>
        <p:grpSpPr>
          <a:xfrm>
            <a:off x="4572000" y="2024063"/>
            <a:ext cx="2397125" cy="1584325"/>
            <a:chOff x="4572000" y="2024063"/>
            <a:chExt cx="2397125" cy="1584325"/>
          </a:xfrm>
        </p:grpSpPr>
        <p:sp>
          <p:nvSpPr>
            <p:cNvPr id="28" name="AutoShape 25"/>
            <p:cNvSpPr>
              <a:spLocks noChangeArrowheads="1"/>
            </p:cNvSpPr>
            <p:nvPr/>
          </p:nvSpPr>
          <p:spPr bwMode="auto">
            <a:xfrm rot="2038797">
              <a:off x="4572000" y="2024063"/>
              <a:ext cx="2397125" cy="1584325"/>
            </a:xfrm>
            <a:prstGeom prst="parallelogram">
              <a:avLst>
                <a:gd name="adj" fmla="val 37826"/>
              </a:avLst>
            </a:prstGeom>
            <a:solidFill>
              <a:schemeClr val="tx2">
                <a:alpha val="0"/>
              </a:schemeClr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eaLnBrk="0" hangingPunct="0"/>
              <a:endParaRPr lang="ru-RU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643438" y="2285992"/>
              <a:ext cx="21431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b="1" dirty="0" smtClean="0"/>
                <a:t>ИКТ действительно необходимо?</a:t>
              </a:r>
              <a:endParaRPr lang="ru-RU" b="1" dirty="0"/>
            </a:p>
          </p:txBody>
        </p:sp>
      </p:grpSp>
      <p:sp>
        <p:nvSpPr>
          <p:cNvPr id="34" name="Text Box 29"/>
          <p:cNvSpPr txBox="1">
            <a:spLocks noChangeArrowheads="1"/>
          </p:cNvSpPr>
          <p:nvPr/>
        </p:nvSpPr>
        <p:spPr bwMode="auto">
          <a:xfrm>
            <a:off x="6804025" y="3176588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/>
              <a:t>ДА</a:t>
            </a:r>
          </a:p>
        </p:txBody>
      </p:sp>
      <p:sp>
        <p:nvSpPr>
          <p:cNvPr id="35" name="Line 30"/>
          <p:cNvSpPr>
            <a:spLocks noChangeShapeType="1"/>
          </p:cNvSpPr>
          <p:nvPr/>
        </p:nvSpPr>
        <p:spPr bwMode="auto">
          <a:xfrm>
            <a:off x="6480175" y="3465513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/>
      <p:bldP spid="22" grpId="0"/>
      <p:bldP spid="23" grpId="0"/>
      <p:bldP spid="26" grpId="0"/>
      <p:bldP spid="27" grpId="0"/>
      <p:bldP spid="30" grpId="0" animBg="1"/>
      <p:bldP spid="31" grpId="0"/>
      <p:bldP spid="34" grpId="0"/>
      <p:bldP spid="3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ÐÐ°ÑÑÐ¸Ð½ÐºÐ¸ Ð¿Ð¾ Ð·Ð°Ð¿ÑÐ¾ÑÑ ÑÐ¿Ð°ÑÐ¸Ð±Ð¾ Ð·Ð° Ð²Ð½Ð¸Ð¼Ð°Ð½Ð¸Ðµ ÐºÐ»Ð¸Ð¿ Ð°ÑÑ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ÐÐ°ÑÑÐ¸Ð½ÐºÐ¸ Ð¿Ð¾ Ð·Ð°Ð¿ÑÐ¾ÑÑ ÑÐ¿Ð°ÑÐ¸Ð±Ð¾ Ð·Ð° Ð²Ð½Ð¸Ð¼Ð°Ð½Ð¸Ðµ ÐºÐ»Ð¸Ð¿ Ð°ÑÑ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8662" y="714356"/>
            <a:ext cx="7758138" cy="5357850"/>
          </a:xfrm>
        </p:spPr>
        <p:txBody>
          <a:bodyPr/>
          <a:lstStyle/>
          <a:p>
            <a:pPr algn="just"/>
            <a:r>
              <a:rPr lang="ru-RU" sz="3400" i="1" dirty="0" smtClean="0"/>
              <a:t>       </a:t>
            </a:r>
            <a:r>
              <a:rPr lang="ru-RU" sz="3400" i="1" dirty="0" smtClean="0">
                <a:latin typeface="Bookman Old Style" pitchFamily="18" charset="0"/>
              </a:rPr>
              <a:t>«</a:t>
            </a:r>
            <a:r>
              <a:rPr lang="ru-RU" sz="3400" i="1" dirty="0" smtClean="0">
                <a:latin typeface="Bookman Old Style" pitchFamily="18" charset="0"/>
              </a:rPr>
              <a:t>Если у вас есть яблоко и у меня есть яблоко и если мы обменяемся этими яблоками, то у вас и у меня останется по одному яблоку. А если у вас есть идея и у меня есть идея и мы обменяемся этими идеями, то у каждого из нас </a:t>
            </a:r>
            <a:r>
              <a:rPr lang="ru-RU" sz="3400" i="1" dirty="0" smtClean="0">
                <a:latin typeface="Bookman Old Style" pitchFamily="18" charset="0"/>
              </a:rPr>
              <a:t>будет по две идеи»</a:t>
            </a:r>
            <a:br>
              <a:rPr lang="ru-RU" sz="3400" i="1" dirty="0" smtClean="0">
                <a:latin typeface="Bookman Old Style" pitchFamily="18" charset="0"/>
              </a:rPr>
            </a:br>
            <a:r>
              <a:rPr lang="ru-RU" sz="3400" i="1" dirty="0" smtClean="0"/>
              <a:t>  </a:t>
            </a:r>
            <a:r>
              <a:rPr lang="ru-RU" sz="3400" dirty="0" smtClean="0"/>
              <a:t/>
            </a:r>
            <a:br>
              <a:rPr lang="ru-RU" sz="3400" dirty="0" smtClean="0"/>
            </a:br>
            <a:endParaRPr lang="ru-RU" sz="3400" dirty="0"/>
          </a:p>
        </p:txBody>
      </p:sp>
      <p:sp>
        <p:nvSpPr>
          <p:cNvPr id="5" name="TextBox 4"/>
          <p:cNvSpPr txBox="1"/>
          <p:nvPr/>
        </p:nvSpPr>
        <p:spPr>
          <a:xfrm>
            <a:off x="5715008" y="5429264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i="1" dirty="0" smtClean="0">
                <a:latin typeface="Bookman Old Style" pitchFamily="18" charset="0"/>
              </a:rPr>
              <a:t>Бернард Шоу</a:t>
            </a:r>
            <a:endParaRPr lang="ru-RU" i="1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857224" y="2024063"/>
            <a:ext cx="7786742" cy="4119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marR="0" lvl="0" indent="-60960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Основная педагогическая задача – </a:t>
            </a:r>
          </a:p>
          <a:p>
            <a:pPr marL="609600" marR="0" lvl="0" indent="-60960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создание и организация условий,</a:t>
            </a:r>
          </a:p>
          <a:p>
            <a:pPr marL="609600" marR="0" lvl="0" indent="-60960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инициирующих детское действие</a:t>
            </a: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071538" y="1071546"/>
            <a:ext cx="7643866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 smtClean="0"/>
          </a:p>
          <a:p>
            <a:pPr marL="342900" indent="-342900" algn="ctr">
              <a:buAutoNum type="arabicPeriod"/>
            </a:pPr>
            <a:r>
              <a:rPr lang="ru-RU" sz="3600" dirty="0" smtClean="0"/>
              <a:t>Ассоциации к словосочетанию «учебное задание»</a:t>
            </a:r>
          </a:p>
          <a:p>
            <a:pPr marL="342900" indent="-342900" algn="ctr">
              <a:buAutoNum type="arabicPeriod"/>
            </a:pPr>
            <a:endParaRPr lang="ru-RU" sz="3600" dirty="0" smtClean="0"/>
          </a:p>
          <a:p>
            <a:pPr marL="342900" indent="-342900" algn="ctr"/>
            <a:endParaRPr lang="ru-RU" sz="3600" dirty="0" smtClean="0"/>
          </a:p>
          <a:p>
            <a:pPr marL="342900" indent="-342900" algn="ctr"/>
            <a:r>
              <a:rPr lang="ru-RU" sz="3600" dirty="0" smtClean="0"/>
              <a:t>2. Сформулировать определение «учебное задание»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3"/>
          <p:cNvSpPr>
            <a:spLocks noGrp="1" noChangeArrowheads="1"/>
          </p:cNvSpPr>
          <p:nvPr>
            <p:ph type="title"/>
          </p:nvPr>
        </p:nvSpPr>
        <p:spPr bwMode="gray">
          <a:xfrm>
            <a:off x="1000100" y="274638"/>
            <a:ext cx="7686700" cy="1143000"/>
          </a:xfrm>
          <a:prstGeom prst="roundRect">
            <a:avLst>
              <a:gd name="adj" fmla="val 49106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noFill/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eaLnBrk="1" hangingPunct="1">
              <a:defRPr/>
            </a:pPr>
            <a:r>
              <a:rPr lang="ru-RU" sz="3400" b="1" dirty="0">
                <a:solidFill>
                  <a:schemeClr val="tx1"/>
                </a:solidFill>
              </a:rPr>
              <a:t>Чем определяются особенности</a:t>
            </a:r>
          </a:p>
          <a:p>
            <a:pPr algn="ctr" eaLnBrk="1" hangingPunct="1">
              <a:defRPr/>
            </a:pPr>
            <a:r>
              <a:rPr lang="ru-RU" sz="3400" b="1" dirty="0">
                <a:solidFill>
                  <a:schemeClr val="tx1"/>
                </a:solidFill>
              </a:rPr>
              <a:t>учебного задания?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214414" y="1773238"/>
            <a:ext cx="7534299" cy="354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buFontTx/>
              <a:buChar char="•"/>
            </a:pPr>
            <a:r>
              <a:rPr lang="ru-RU" sz="3200" i="1" dirty="0"/>
              <a:t>Содержанием</a:t>
            </a:r>
            <a:r>
              <a:rPr lang="ru-RU" sz="3200" dirty="0"/>
              <a:t> формируемого и(или) планируемых результатов:</a:t>
            </a:r>
          </a:p>
          <a:p>
            <a:pPr marL="742950" lvl="1" indent="-285750">
              <a:buFont typeface="Wingdings" pitchFamily="2" charset="2"/>
              <a:buChar char="Ø"/>
            </a:pPr>
            <a:endParaRPr lang="ru-RU" sz="3200" dirty="0"/>
          </a:p>
          <a:p>
            <a:pPr>
              <a:buFontTx/>
              <a:buChar char="•"/>
            </a:pPr>
            <a:r>
              <a:rPr lang="ru-RU" sz="3200" i="1" dirty="0"/>
              <a:t>Форматом</a:t>
            </a:r>
            <a:r>
              <a:rPr lang="ru-RU" sz="3200" dirty="0"/>
              <a:t> задания</a:t>
            </a:r>
          </a:p>
          <a:p>
            <a:pPr>
              <a:buFontTx/>
              <a:buChar char="•"/>
            </a:pPr>
            <a:endParaRPr lang="ru-RU" sz="3200" dirty="0"/>
          </a:p>
          <a:p>
            <a:pPr>
              <a:buFontTx/>
              <a:buChar char="•"/>
            </a:pPr>
            <a:r>
              <a:rPr lang="ru-RU" sz="3200" i="1" dirty="0" err="1"/>
              <a:t>Критериальной</a:t>
            </a:r>
            <a:r>
              <a:rPr lang="ru-RU" sz="3200" dirty="0"/>
              <a:t> частью оценки выполнения задания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611188" y="260350"/>
            <a:ext cx="8424862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defRPr/>
            </a:pPr>
            <a:r>
              <a:rPr lang="ru-RU" sz="2800" b="1" dirty="0">
                <a:latin typeface="+mj-lt"/>
              </a:rPr>
              <a:t>Структура задания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214414" y="982661"/>
          <a:ext cx="7264534" cy="5137839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7264534"/>
              </a:tblGrid>
              <a:tr h="50146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</a:t>
                      </a:r>
                      <a:r>
                        <a:rPr lang="ru-RU" sz="2400" b="0" dirty="0" smtClean="0"/>
                        <a:t>Характеристика задания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0146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Мотивационная часть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807549">
                <a:tc>
                  <a:txBody>
                    <a:bodyPr/>
                    <a:lstStyle/>
                    <a:p>
                      <a:pPr algn="just">
                        <a:defRPr/>
                      </a:pPr>
                      <a:r>
                        <a:rPr lang="ru-RU" sz="2400" dirty="0" smtClean="0"/>
                        <a:t>   Содержание</a:t>
                      </a:r>
                      <a:r>
                        <a:rPr lang="ru-RU" sz="2400" dirty="0" smtClean="0"/>
                        <a:t>:</a:t>
                      </a:r>
                    </a:p>
                    <a:p>
                      <a:pPr>
                        <a:buFontTx/>
                        <a:buChar char="•"/>
                        <a:defRPr/>
                      </a:pPr>
                      <a:r>
                        <a:rPr lang="ru-RU" sz="2400" dirty="0" smtClean="0"/>
                        <a:t>     условие     (информационная часть)</a:t>
                      </a:r>
                    </a:p>
                    <a:p>
                      <a:pPr>
                        <a:buFontTx/>
                        <a:buChar char="•"/>
                        <a:defRPr/>
                      </a:pPr>
                      <a:r>
                        <a:rPr lang="ru-RU" sz="2400" dirty="0" smtClean="0"/>
                        <a:t>     вопрос</a:t>
                      </a:r>
                      <a:r>
                        <a:rPr lang="ru-RU" sz="2400" baseline="0" dirty="0" smtClean="0"/>
                        <a:t>       </a:t>
                      </a:r>
                      <a:r>
                        <a:rPr lang="ru-RU" sz="2400" dirty="0" smtClean="0"/>
                        <a:t>(командная часть)</a:t>
                      </a:r>
                    </a:p>
                    <a:p>
                      <a:pPr>
                        <a:buFontTx/>
                        <a:buChar char="•"/>
                        <a:defRPr/>
                      </a:pPr>
                      <a:r>
                        <a:rPr lang="ru-RU" sz="2300" dirty="0" smtClean="0"/>
                        <a:t>     инструкция по  выполнению </a:t>
                      </a:r>
                      <a:r>
                        <a:rPr lang="ru-RU" sz="2300" baseline="0" dirty="0" smtClean="0"/>
                        <a:t>  </a:t>
                      </a:r>
                      <a:r>
                        <a:rPr lang="ru-RU" sz="2300" dirty="0" smtClean="0"/>
                        <a:t>(ответная часть)</a:t>
                      </a:r>
                      <a:endParaRPr lang="ru-RU" sz="2300" b="1" i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5014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    Образец/описание ответа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5014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   Критерии оценки</a:t>
                      </a:r>
                      <a:endParaRPr lang="ru-RU" sz="2400" b="1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/>
                </a:tc>
              </a:tr>
              <a:tr h="774664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Методический комментарий (организационная часть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014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   Время выполнения</a:t>
                      </a:r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00100" y="1071546"/>
          <a:ext cx="7858180" cy="457200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7858180"/>
              </a:tblGrid>
              <a:tr h="89011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/>
                        <a:t>Вопросы –контуры:</a:t>
                      </a:r>
                    </a:p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416021">
                <a:tc>
                  <a:txBody>
                    <a:bodyPr/>
                    <a:lstStyle/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3200" dirty="0" smtClean="0"/>
                        <a:t>Какова цель / главный вопрос УЗ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endParaRPr lang="ru-RU" sz="3200" dirty="0" smtClean="0"/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3200" dirty="0" smtClean="0"/>
                        <a:t>Какие действия требует выполнить УЗ</a:t>
                      </a:r>
                    </a:p>
                    <a:p>
                      <a:pPr>
                        <a:buFont typeface="Wingdings" pitchFamily="2" charset="2"/>
                        <a:buChar char="ü"/>
                      </a:pPr>
                      <a:endParaRPr lang="ru-RU" sz="3200" dirty="0" smtClean="0"/>
                    </a:p>
                    <a:p>
                      <a:pPr>
                        <a:buFont typeface="Wingdings" pitchFamily="2" charset="2"/>
                        <a:buChar char="ü"/>
                      </a:pPr>
                      <a:r>
                        <a:rPr lang="ru-RU" sz="3200" dirty="0" smtClean="0"/>
                        <a:t>Возможные формулировки УЗ  для его выполнения</a:t>
                      </a:r>
                    </a:p>
                    <a:p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9813925" y="6518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275459" name="Text Box 3"/>
          <p:cNvSpPr txBox="1">
            <a:spLocks noChangeArrowheads="1"/>
          </p:cNvSpPr>
          <p:nvPr/>
        </p:nvSpPr>
        <p:spPr bwMode="auto">
          <a:xfrm>
            <a:off x="2987675" y="3573463"/>
            <a:ext cx="16541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0" hangingPunct="0"/>
            <a:r>
              <a:rPr lang="ru-RU" b="1"/>
              <a:t>Требует</a:t>
            </a:r>
          </a:p>
          <a:p>
            <a:pPr algn="ctr" eaLnBrk="0" hangingPunct="0"/>
            <a:r>
              <a:rPr lang="ru-RU" b="1"/>
              <a:t>выражения</a:t>
            </a:r>
          </a:p>
          <a:p>
            <a:pPr algn="ctr" eaLnBrk="0" hangingPunct="0"/>
            <a:r>
              <a:rPr lang="ru-RU" b="1"/>
              <a:t>собственной</a:t>
            </a:r>
          </a:p>
          <a:p>
            <a:pPr algn="ctr" eaLnBrk="0" hangingPunct="0"/>
            <a:r>
              <a:rPr lang="ru-RU" b="1"/>
              <a:t>позиции?</a:t>
            </a:r>
          </a:p>
        </p:txBody>
      </p:sp>
      <p:sp>
        <p:nvSpPr>
          <p:cNvPr id="275460" name="Text Box 4"/>
          <p:cNvSpPr txBox="1">
            <a:spLocks noChangeArrowheads="1"/>
          </p:cNvSpPr>
          <p:nvPr/>
        </p:nvSpPr>
        <p:spPr bwMode="auto">
          <a:xfrm>
            <a:off x="684213" y="2276475"/>
            <a:ext cx="23304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0" hangingPunct="0"/>
            <a:r>
              <a:rPr lang="ru-RU" b="1"/>
              <a:t>Предполагает</a:t>
            </a:r>
          </a:p>
          <a:p>
            <a:pPr algn="ctr" eaLnBrk="0" hangingPunct="0"/>
            <a:r>
              <a:rPr lang="ru-RU" b="1"/>
              <a:t>выражение/оценку</a:t>
            </a:r>
          </a:p>
          <a:p>
            <a:pPr algn="ctr" eaLnBrk="0" hangingPunct="0"/>
            <a:r>
              <a:rPr lang="ru-RU" b="1"/>
              <a:t>ценностных</a:t>
            </a:r>
          </a:p>
          <a:p>
            <a:pPr algn="ctr" eaLnBrk="0" hangingPunct="0"/>
            <a:r>
              <a:rPr lang="ru-RU" b="1"/>
              <a:t>суждений?</a:t>
            </a:r>
          </a:p>
        </p:txBody>
      </p:sp>
      <p:sp>
        <p:nvSpPr>
          <p:cNvPr id="275461" name="AutoShape 5"/>
          <p:cNvSpPr>
            <a:spLocks noChangeArrowheads="1"/>
          </p:cNvSpPr>
          <p:nvPr/>
        </p:nvSpPr>
        <p:spPr bwMode="auto">
          <a:xfrm rot="2038797">
            <a:off x="647700" y="2024063"/>
            <a:ext cx="2397125" cy="1584325"/>
          </a:xfrm>
          <a:prstGeom prst="parallelogram">
            <a:avLst>
              <a:gd name="adj" fmla="val 37826"/>
            </a:avLst>
          </a:prstGeom>
          <a:solidFill>
            <a:schemeClr val="tx2">
              <a:alpha val="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eaLnBrk="0" hangingPunct="0"/>
            <a:endParaRPr lang="ru-RU" sz="2800"/>
          </a:p>
        </p:txBody>
      </p:sp>
      <p:sp>
        <p:nvSpPr>
          <p:cNvPr id="275462" name="AutoShape 6"/>
          <p:cNvSpPr>
            <a:spLocks noChangeArrowheads="1"/>
          </p:cNvSpPr>
          <p:nvPr/>
        </p:nvSpPr>
        <p:spPr bwMode="auto">
          <a:xfrm rot="2038797">
            <a:off x="2663825" y="3392488"/>
            <a:ext cx="2397125" cy="1584325"/>
          </a:xfrm>
          <a:prstGeom prst="parallelogram">
            <a:avLst>
              <a:gd name="adj" fmla="val 37826"/>
            </a:avLst>
          </a:prstGeom>
          <a:solidFill>
            <a:schemeClr val="tx2">
              <a:alpha val="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eaLnBrk="0" hangingPunct="0"/>
            <a:endParaRPr lang="ru-RU" sz="2800"/>
          </a:p>
        </p:txBody>
      </p:sp>
      <p:sp>
        <p:nvSpPr>
          <p:cNvPr id="275463" name="AutoShape 7"/>
          <p:cNvSpPr>
            <a:spLocks noChangeArrowheads="1"/>
          </p:cNvSpPr>
          <p:nvPr/>
        </p:nvSpPr>
        <p:spPr bwMode="auto">
          <a:xfrm rot="2038797">
            <a:off x="4572000" y="4833938"/>
            <a:ext cx="2397125" cy="1584325"/>
          </a:xfrm>
          <a:prstGeom prst="parallelogram">
            <a:avLst>
              <a:gd name="adj" fmla="val 37826"/>
            </a:avLst>
          </a:prstGeom>
          <a:solidFill>
            <a:schemeClr val="tx2">
              <a:alpha val="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eaLnBrk="0" hangingPunct="0"/>
            <a:endParaRPr lang="ru-RU" sz="2800"/>
          </a:p>
        </p:txBody>
      </p:sp>
      <p:sp>
        <p:nvSpPr>
          <p:cNvPr id="275464" name="AutoShape 8"/>
          <p:cNvSpPr>
            <a:spLocks noChangeArrowheads="1"/>
          </p:cNvSpPr>
          <p:nvPr/>
        </p:nvSpPr>
        <p:spPr bwMode="auto">
          <a:xfrm>
            <a:off x="2879725" y="1268413"/>
            <a:ext cx="1044575" cy="68421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1</a:t>
            </a:r>
          </a:p>
        </p:txBody>
      </p:sp>
      <p:sp>
        <p:nvSpPr>
          <p:cNvPr id="275465" name="AutoShape 9"/>
          <p:cNvSpPr>
            <a:spLocks noChangeArrowheads="1"/>
          </p:cNvSpPr>
          <p:nvPr/>
        </p:nvSpPr>
        <p:spPr bwMode="auto">
          <a:xfrm>
            <a:off x="6804025" y="1233488"/>
            <a:ext cx="1044575" cy="68421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2</a:t>
            </a:r>
          </a:p>
        </p:txBody>
      </p:sp>
      <p:sp>
        <p:nvSpPr>
          <p:cNvPr id="275466" name="AutoShape 10"/>
          <p:cNvSpPr>
            <a:spLocks noChangeArrowheads="1"/>
          </p:cNvSpPr>
          <p:nvPr/>
        </p:nvSpPr>
        <p:spPr bwMode="auto">
          <a:xfrm>
            <a:off x="7019925" y="3860800"/>
            <a:ext cx="1044575" cy="68421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3</a:t>
            </a:r>
          </a:p>
        </p:txBody>
      </p:sp>
      <p:sp>
        <p:nvSpPr>
          <p:cNvPr id="275467" name="AutoShape 11"/>
          <p:cNvSpPr>
            <a:spLocks noChangeArrowheads="1"/>
          </p:cNvSpPr>
          <p:nvPr/>
        </p:nvSpPr>
        <p:spPr bwMode="auto">
          <a:xfrm>
            <a:off x="7164388" y="6057900"/>
            <a:ext cx="1044575" cy="68421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4</a:t>
            </a:r>
          </a:p>
        </p:txBody>
      </p:sp>
      <p:sp>
        <p:nvSpPr>
          <p:cNvPr id="275468" name="Line 12"/>
          <p:cNvSpPr>
            <a:spLocks noChangeShapeType="1"/>
          </p:cNvSpPr>
          <p:nvPr/>
        </p:nvSpPr>
        <p:spPr bwMode="auto">
          <a:xfrm flipV="1">
            <a:off x="2447925" y="1881188"/>
            <a:ext cx="360363" cy="325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275469" name="Line 13"/>
          <p:cNvSpPr>
            <a:spLocks noChangeShapeType="1"/>
          </p:cNvSpPr>
          <p:nvPr/>
        </p:nvSpPr>
        <p:spPr bwMode="auto">
          <a:xfrm flipV="1">
            <a:off x="4643438" y="3357563"/>
            <a:ext cx="360362" cy="325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275470" name="Line 14"/>
          <p:cNvSpPr>
            <a:spLocks noChangeShapeType="1"/>
          </p:cNvSpPr>
          <p:nvPr/>
        </p:nvSpPr>
        <p:spPr bwMode="auto">
          <a:xfrm>
            <a:off x="6624638" y="6092825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275471" name="Line 15"/>
          <p:cNvSpPr>
            <a:spLocks noChangeShapeType="1"/>
          </p:cNvSpPr>
          <p:nvPr/>
        </p:nvSpPr>
        <p:spPr bwMode="auto">
          <a:xfrm flipV="1">
            <a:off x="6480175" y="4616450"/>
            <a:ext cx="360363" cy="325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275472" name="Line 16"/>
          <p:cNvSpPr>
            <a:spLocks noChangeShapeType="1"/>
          </p:cNvSpPr>
          <p:nvPr/>
        </p:nvSpPr>
        <p:spPr bwMode="auto">
          <a:xfrm>
            <a:off x="2663825" y="3284538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275473" name="Line 17"/>
          <p:cNvSpPr>
            <a:spLocks noChangeShapeType="1"/>
          </p:cNvSpPr>
          <p:nvPr/>
        </p:nvSpPr>
        <p:spPr bwMode="auto">
          <a:xfrm>
            <a:off x="4643438" y="4724400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275474" name="Text Box 18"/>
          <p:cNvSpPr txBox="1">
            <a:spLocks noChangeArrowheads="1"/>
          </p:cNvSpPr>
          <p:nvPr/>
        </p:nvSpPr>
        <p:spPr bwMode="auto">
          <a:xfrm>
            <a:off x="2051050" y="1520825"/>
            <a:ext cx="682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/>
              <a:t>НЕТ</a:t>
            </a:r>
          </a:p>
        </p:txBody>
      </p:sp>
      <p:sp>
        <p:nvSpPr>
          <p:cNvPr id="275475" name="Text Box 19"/>
          <p:cNvSpPr txBox="1">
            <a:spLocks noChangeArrowheads="1"/>
          </p:cNvSpPr>
          <p:nvPr/>
        </p:nvSpPr>
        <p:spPr bwMode="auto">
          <a:xfrm>
            <a:off x="4067175" y="3068638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НЕТ</a:t>
            </a:r>
          </a:p>
        </p:txBody>
      </p:sp>
      <p:sp>
        <p:nvSpPr>
          <p:cNvPr id="275476" name="Text Box 20"/>
          <p:cNvSpPr txBox="1">
            <a:spLocks noChangeArrowheads="1"/>
          </p:cNvSpPr>
          <p:nvPr/>
        </p:nvSpPr>
        <p:spPr bwMode="auto">
          <a:xfrm>
            <a:off x="6011863" y="4184650"/>
            <a:ext cx="682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НЕТ</a:t>
            </a:r>
          </a:p>
        </p:txBody>
      </p:sp>
      <p:sp>
        <p:nvSpPr>
          <p:cNvPr id="275477" name="Text Box 21"/>
          <p:cNvSpPr txBox="1">
            <a:spLocks noChangeArrowheads="1"/>
          </p:cNvSpPr>
          <p:nvPr/>
        </p:nvSpPr>
        <p:spPr bwMode="auto">
          <a:xfrm>
            <a:off x="2268538" y="3465513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ДА</a:t>
            </a:r>
          </a:p>
        </p:txBody>
      </p:sp>
      <p:sp>
        <p:nvSpPr>
          <p:cNvPr id="275478" name="Text Box 22"/>
          <p:cNvSpPr txBox="1">
            <a:spLocks noChangeArrowheads="1"/>
          </p:cNvSpPr>
          <p:nvPr/>
        </p:nvSpPr>
        <p:spPr bwMode="auto">
          <a:xfrm>
            <a:off x="4176713" y="4976813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ДА</a:t>
            </a:r>
          </a:p>
        </p:txBody>
      </p:sp>
      <p:sp>
        <p:nvSpPr>
          <p:cNvPr id="275479" name="AutoShape 23"/>
          <p:cNvSpPr>
            <a:spLocks noChangeArrowheads="1"/>
          </p:cNvSpPr>
          <p:nvPr/>
        </p:nvSpPr>
        <p:spPr bwMode="auto">
          <a:xfrm rot="2038797">
            <a:off x="4572000" y="2060575"/>
            <a:ext cx="2397125" cy="1584325"/>
          </a:xfrm>
          <a:prstGeom prst="parallelogram">
            <a:avLst>
              <a:gd name="adj" fmla="val 37826"/>
            </a:avLst>
          </a:prstGeom>
          <a:solidFill>
            <a:schemeClr val="tx2">
              <a:alpha val="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eaLnBrk="0" hangingPunct="0"/>
            <a:endParaRPr lang="ru-RU" sz="2800"/>
          </a:p>
        </p:txBody>
      </p:sp>
      <p:sp>
        <p:nvSpPr>
          <p:cNvPr id="275480" name="Line 24"/>
          <p:cNvSpPr>
            <a:spLocks noChangeShapeType="1"/>
          </p:cNvSpPr>
          <p:nvPr/>
        </p:nvSpPr>
        <p:spPr bwMode="auto">
          <a:xfrm flipV="1">
            <a:off x="6408738" y="1916113"/>
            <a:ext cx="360362" cy="325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275481" name="Text Box 25"/>
          <p:cNvSpPr txBox="1">
            <a:spLocks noChangeArrowheads="1"/>
          </p:cNvSpPr>
          <p:nvPr/>
        </p:nvSpPr>
        <p:spPr bwMode="auto">
          <a:xfrm>
            <a:off x="5903913" y="1484313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НЕТ</a:t>
            </a:r>
          </a:p>
        </p:txBody>
      </p:sp>
      <p:sp>
        <p:nvSpPr>
          <p:cNvPr id="275482" name="Text Box 26"/>
          <p:cNvSpPr txBox="1">
            <a:spLocks noChangeArrowheads="1"/>
          </p:cNvSpPr>
          <p:nvPr/>
        </p:nvSpPr>
        <p:spPr bwMode="auto">
          <a:xfrm>
            <a:off x="6335713" y="6273800"/>
            <a:ext cx="682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ДА</a:t>
            </a:r>
          </a:p>
        </p:txBody>
      </p:sp>
      <p:sp>
        <p:nvSpPr>
          <p:cNvPr id="275483" name="Text Box 27"/>
          <p:cNvSpPr txBox="1">
            <a:spLocks noChangeArrowheads="1"/>
          </p:cNvSpPr>
          <p:nvPr/>
        </p:nvSpPr>
        <p:spPr bwMode="auto">
          <a:xfrm>
            <a:off x="6804025" y="3176588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 dirty="0"/>
              <a:t>ДА</a:t>
            </a:r>
          </a:p>
        </p:txBody>
      </p:sp>
      <p:sp>
        <p:nvSpPr>
          <p:cNvPr id="275484" name="Line 28"/>
          <p:cNvSpPr>
            <a:spLocks noChangeShapeType="1"/>
          </p:cNvSpPr>
          <p:nvPr/>
        </p:nvSpPr>
        <p:spPr bwMode="auto">
          <a:xfrm>
            <a:off x="6480175" y="3465513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275485" name="Text Box 29"/>
          <p:cNvSpPr txBox="1">
            <a:spLocks noChangeArrowheads="1"/>
          </p:cNvSpPr>
          <p:nvPr/>
        </p:nvSpPr>
        <p:spPr bwMode="auto">
          <a:xfrm>
            <a:off x="4895850" y="2241550"/>
            <a:ext cx="1728788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1400" b="1"/>
              <a:t>Учащиеся</a:t>
            </a:r>
          </a:p>
          <a:p>
            <a:pPr algn="ctr" eaLnBrk="0" hangingPunct="0"/>
            <a:r>
              <a:rPr lang="ru-RU" sz="1400" b="1"/>
              <a:t>аргументируют</a:t>
            </a:r>
          </a:p>
          <a:p>
            <a:pPr algn="ctr" eaLnBrk="0" hangingPunct="0"/>
            <a:r>
              <a:rPr lang="ru-RU" sz="1400" b="1"/>
              <a:t>выбранное</a:t>
            </a:r>
          </a:p>
          <a:p>
            <a:pPr algn="ctr" eaLnBrk="0" hangingPunct="0"/>
            <a:r>
              <a:rPr lang="ru-RU" sz="1400" b="1"/>
              <a:t>суждение/ оценку?</a:t>
            </a:r>
          </a:p>
        </p:txBody>
      </p:sp>
      <p:sp>
        <p:nvSpPr>
          <p:cNvPr id="12318" name="Rectangle 5"/>
          <p:cNvSpPr>
            <a:spLocks noChangeArrowheads="1"/>
          </p:cNvSpPr>
          <p:nvPr/>
        </p:nvSpPr>
        <p:spPr bwMode="auto">
          <a:xfrm>
            <a:off x="1187450" y="152400"/>
            <a:ext cx="7524750" cy="107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3200" b="1" dirty="0" smtClean="0">
                <a:solidFill>
                  <a:schemeClr val="tx2"/>
                </a:solidFill>
              </a:rPr>
              <a:t>Оценка учебных заданий:</a:t>
            </a:r>
          </a:p>
          <a:p>
            <a:pPr algn="ctr" eaLnBrk="0" hangingPunct="0"/>
            <a:r>
              <a:rPr lang="ru-RU" sz="3200" b="1" dirty="0" smtClean="0">
                <a:solidFill>
                  <a:schemeClr val="tx2"/>
                </a:solidFill>
              </a:rPr>
              <a:t>ценностно-смысловые установки 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75487" name="Text Box 31"/>
          <p:cNvSpPr txBox="1">
            <a:spLocks noChangeArrowheads="1"/>
          </p:cNvSpPr>
          <p:nvPr/>
        </p:nvSpPr>
        <p:spPr bwMode="auto">
          <a:xfrm>
            <a:off x="4895850" y="5049838"/>
            <a:ext cx="1728788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1400" b="1"/>
              <a:t>Учащиеся</a:t>
            </a:r>
          </a:p>
          <a:p>
            <a:pPr algn="ctr" eaLnBrk="0" hangingPunct="0"/>
            <a:r>
              <a:rPr lang="ru-RU" sz="1400" b="1"/>
              <a:t>аргументируют</a:t>
            </a:r>
          </a:p>
          <a:p>
            <a:pPr algn="ctr" eaLnBrk="0" hangingPunct="0"/>
            <a:r>
              <a:rPr lang="ru-RU" sz="1400" b="1"/>
              <a:t>выбранное</a:t>
            </a:r>
          </a:p>
          <a:p>
            <a:pPr algn="ctr" eaLnBrk="0" hangingPunct="0"/>
            <a:r>
              <a:rPr lang="ru-RU" sz="1400" b="1"/>
              <a:t>суждение/ оценку?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5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75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75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75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75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75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75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75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75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75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75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75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75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75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75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75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75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75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75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275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275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275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275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500"/>
                                        <p:tgtEl>
                                          <p:spTgt spid="275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75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75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7" dur="500"/>
                                        <p:tgtEl>
                                          <p:spTgt spid="275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275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59" grpId="0"/>
      <p:bldP spid="275460" grpId="0"/>
      <p:bldP spid="275461" grpId="0" animBg="1"/>
      <p:bldP spid="275462" grpId="0" animBg="1"/>
      <p:bldP spid="275463" grpId="0" animBg="1"/>
      <p:bldP spid="275464" grpId="0" animBg="1"/>
      <p:bldP spid="275465" grpId="0" animBg="1"/>
      <p:bldP spid="275466" grpId="0" animBg="1"/>
      <p:bldP spid="275467" grpId="0" animBg="1"/>
      <p:bldP spid="275468" grpId="0" animBg="1"/>
      <p:bldP spid="275469" grpId="0" animBg="1"/>
      <p:bldP spid="275470" grpId="0" animBg="1"/>
      <p:bldP spid="275471" grpId="0" animBg="1"/>
      <p:bldP spid="275472" grpId="0" animBg="1"/>
      <p:bldP spid="275473" grpId="0" animBg="1"/>
      <p:bldP spid="275474" grpId="0"/>
      <p:bldP spid="275475" grpId="0"/>
      <p:bldP spid="275476" grpId="0"/>
      <p:bldP spid="275477" grpId="0"/>
      <p:bldP spid="275478" grpId="0"/>
      <p:bldP spid="275479" grpId="0" animBg="1"/>
      <p:bldP spid="275480" grpId="0" animBg="1"/>
      <p:bldP spid="275481" grpId="0"/>
      <p:bldP spid="275482" grpId="0"/>
      <p:bldP spid="275483" grpId="0"/>
      <p:bldP spid="275484" grpId="0" animBg="1"/>
      <p:bldP spid="275485" grpId="0"/>
      <p:bldP spid="27548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3"/>
          <p:cNvSpPr txBox="1">
            <a:spLocks noChangeArrowheads="1"/>
          </p:cNvSpPr>
          <p:nvPr/>
        </p:nvSpPr>
        <p:spPr bwMode="auto">
          <a:xfrm>
            <a:off x="9813925" y="6518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276483" name="Text Box 3"/>
          <p:cNvSpPr txBox="1">
            <a:spLocks noChangeArrowheads="1"/>
          </p:cNvSpPr>
          <p:nvPr/>
        </p:nvSpPr>
        <p:spPr bwMode="auto">
          <a:xfrm>
            <a:off x="3014663" y="3573463"/>
            <a:ext cx="15716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0" hangingPunct="0"/>
            <a:r>
              <a:rPr lang="ru-RU" b="1"/>
              <a:t>Учащиеся</a:t>
            </a:r>
          </a:p>
          <a:p>
            <a:pPr algn="ctr" eaLnBrk="0" hangingPunct="0"/>
            <a:r>
              <a:rPr lang="ru-RU" b="1"/>
              <a:t>соотносят</a:t>
            </a:r>
          </a:p>
          <a:p>
            <a:pPr algn="ctr" eaLnBrk="0" hangingPunct="0"/>
            <a:r>
              <a:rPr lang="ru-RU" b="1"/>
              <a:t>результат с</a:t>
            </a:r>
          </a:p>
          <a:p>
            <a:pPr algn="ctr" eaLnBrk="0" hangingPunct="0"/>
            <a:r>
              <a:rPr lang="ru-RU" b="1"/>
              <a:t> замыслом?</a:t>
            </a:r>
          </a:p>
        </p:txBody>
      </p:sp>
      <p:sp>
        <p:nvSpPr>
          <p:cNvPr id="276484" name="Text Box 4"/>
          <p:cNvSpPr txBox="1">
            <a:spLocks noChangeArrowheads="1"/>
          </p:cNvSpPr>
          <p:nvPr/>
        </p:nvSpPr>
        <p:spPr bwMode="auto">
          <a:xfrm>
            <a:off x="971550" y="2241550"/>
            <a:ext cx="16859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 eaLnBrk="0" hangingPunct="0"/>
            <a:r>
              <a:rPr lang="ru-RU" b="1"/>
              <a:t>Требует</a:t>
            </a:r>
          </a:p>
          <a:p>
            <a:pPr algn="ctr" eaLnBrk="0" hangingPunct="0"/>
            <a:r>
              <a:rPr lang="ru-RU" b="1"/>
              <a:t>самооценки?</a:t>
            </a:r>
          </a:p>
        </p:txBody>
      </p:sp>
      <p:sp>
        <p:nvSpPr>
          <p:cNvPr id="276485" name="AutoShape 5"/>
          <p:cNvSpPr>
            <a:spLocks noChangeArrowheads="1"/>
          </p:cNvSpPr>
          <p:nvPr/>
        </p:nvSpPr>
        <p:spPr bwMode="auto">
          <a:xfrm rot="2038797">
            <a:off x="719138" y="1952625"/>
            <a:ext cx="2397125" cy="1584325"/>
          </a:xfrm>
          <a:prstGeom prst="parallelogram">
            <a:avLst>
              <a:gd name="adj" fmla="val 37826"/>
            </a:avLst>
          </a:prstGeom>
          <a:solidFill>
            <a:schemeClr val="tx2">
              <a:alpha val="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eaLnBrk="0" hangingPunct="0"/>
            <a:endParaRPr lang="ru-RU" sz="2800"/>
          </a:p>
        </p:txBody>
      </p:sp>
      <p:sp>
        <p:nvSpPr>
          <p:cNvPr id="276486" name="AutoShape 6"/>
          <p:cNvSpPr>
            <a:spLocks noChangeArrowheads="1"/>
          </p:cNvSpPr>
          <p:nvPr/>
        </p:nvSpPr>
        <p:spPr bwMode="auto">
          <a:xfrm rot="2038797">
            <a:off x="2519363" y="3465513"/>
            <a:ext cx="2397125" cy="1584325"/>
          </a:xfrm>
          <a:prstGeom prst="parallelogram">
            <a:avLst>
              <a:gd name="adj" fmla="val 37826"/>
            </a:avLst>
          </a:prstGeom>
          <a:solidFill>
            <a:schemeClr val="tx2">
              <a:alpha val="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eaLnBrk="0" hangingPunct="0"/>
            <a:endParaRPr lang="ru-RU" sz="2800"/>
          </a:p>
        </p:txBody>
      </p:sp>
      <p:sp>
        <p:nvSpPr>
          <p:cNvPr id="276487" name="AutoShape 7"/>
          <p:cNvSpPr>
            <a:spLocks noChangeArrowheads="1"/>
          </p:cNvSpPr>
          <p:nvPr/>
        </p:nvSpPr>
        <p:spPr bwMode="auto">
          <a:xfrm rot="2038797">
            <a:off x="4572000" y="4833938"/>
            <a:ext cx="2397125" cy="1584325"/>
          </a:xfrm>
          <a:prstGeom prst="parallelogram">
            <a:avLst>
              <a:gd name="adj" fmla="val 37826"/>
            </a:avLst>
          </a:prstGeom>
          <a:solidFill>
            <a:schemeClr val="tx2">
              <a:alpha val="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eaLnBrk="0" hangingPunct="0"/>
            <a:endParaRPr lang="ru-RU" sz="2800"/>
          </a:p>
        </p:txBody>
      </p:sp>
      <p:sp>
        <p:nvSpPr>
          <p:cNvPr id="276488" name="AutoShape 8"/>
          <p:cNvSpPr>
            <a:spLocks noChangeArrowheads="1"/>
          </p:cNvSpPr>
          <p:nvPr/>
        </p:nvSpPr>
        <p:spPr bwMode="auto">
          <a:xfrm>
            <a:off x="2879725" y="1268413"/>
            <a:ext cx="1044575" cy="68421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1</a:t>
            </a:r>
          </a:p>
        </p:txBody>
      </p:sp>
      <p:sp>
        <p:nvSpPr>
          <p:cNvPr id="276489" name="AutoShape 9"/>
          <p:cNvSpPr>
            <a:spLocks noChangeArrowheads="1"/>
          </p:cNvSpPr>
          <p:nvPr/>
        </p:nvSpPr>
        <p:spPr bwMode="auto">
          <a:xfrm>
            <a:off x="6804025" y="1233488"/>
            <a:ext cx="1044575" cy="684212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2</a:t>
            </a:r>
          </a:p>
        </p:txBody>
      </p:sp>
      <p:sp>
        <p:nvSpPr>
          <p:cNvPr id="276490" name="AutoShape 10"/>
          <p:cNvSpPr>
            <a:spLocks noChangeArrowheads="1"/>
          </p:cNvSpPr>
          <p:nvPr/>
        </p:nvSpPr>
        <p:spPr bwMode="auto">
          <a:xfrm>
            <a:off x="6948488" y="3860800"/>
            <a:ext cx="1044575" cy="68421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3</a:t>
            </a:r>
          </a:p>
        </p:txBody>
      </p:sp>
      <p:sp>
        <p:nvSpPr>
          <p:cNvPr id="276491" name="AutoShape 11"/>
          <p:cNvSpPr>
            <a:spLocks noChangeArrowheads="1"/>
          </p:cNvSpPr>
          <p:nvPr/>
        </p:nvSpPr>
        <p:spPr bwMode="auto">
          <a:xfrm>
            <a:off x="7200900" y="5984875"/>
            <a:ext cx="1044575" cy="684213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/>
            <a:r>
              <a:rPr lang="ru-RU" sz="2400" b="1"/>
              <a:t>4</a:t>
            </a:r>
          </a:p>
        </p:txBody>
      </p:sp>
      <p:sp>
        <p:nvSpPr>
          <p:cNvPr id="276492" name="Line 12"/>
          <p:cNvSpPr>
            <a:spLocks noChangeShapeType="1"/>
          </p:cNvSpPr>
          <p:nvPr/>
        </p:nvSpPr>
        <p:spPr bwMode="auto">
          <a:xfrm flipV="1">
            <a:off x="2555875" y="1916113"/>
            <a:ext cx="360363" cy="325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276493" name="Line 13"/>
          <p:cNvSpPr>
            <a:spLocks noChangeShapeType="1"/>
          </p:cNvSpPr>
          <p:nvPr/>
        </p:nvSpPr>
        <p:spPr bwMode="auto">
          <a:xfrm flipV="1">
            <a:off x="4643438" y="3357563"/>
            <a:ext cx="360362" cy="325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276494" name="Line 14"/>
          <p:cNvSpPr>
            <a:spLocks noChangeShapeType="1"/>
          </p:cNvSpPr>
          <p:nvPr/>
        </p:nvSpPr>
        <p:spPr bwMode="auto">
          <a:xfrm>
            <a:off x="6624638" y="6092825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276495" name="Line 15"/>
          <p:cNvSpPr>
            <a:spLocks noChangeShapeType="1"/>
          </p:cNvSpPr>
          <p:nvPr/>
        </p:nvSpPr>
        <p:spPr bwMode="auto">
          <a:xfrm flipV="1">
            <a:off x="6480175" y="4616450"/>
            <a:ext cx="360363" cy="3254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276496" name="Line 16"/>
          <p:cNvSpPr>
            <a:spLocks noChangeShapeType="1"/>
          </p:cNvSpPr>
          <p:nvPr/>
        </p:nvSpPr>
        <p:spPr bwMode="auto">
          <a:xfrm>
            <a:off x="2663825" y="3284538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276497" name="Line 17"/>
          <p:cNvSpPr>
            <a:spLocks noChangeShapeType="1"/>
          </p:cNvSpPr>
          <p:nvPr/>
        </p:nvSpPr>
        <p:spPr bwMode="auto">
          <a:xfrm>
            <a:off x="4608513" y="4724400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276498" name="Text Box 18"/>
          <p:cNvSpPr txBox="1">
            <a:spLocks noChangeArrowheads="1"/>
          </p:cNvSpPr>
          <p:nvPr/>
        </p:nvSpPr>
        <p:spPr bwMode="auto">
          <a:xfrm>
            <a:off x="2051050" y="1520825"/>
            <a:ext cx="682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НЕТ</a:t>
            </a:r>
          </a:p>
        </p:txBody>
      </p:sp>
      <p:sp>
        <p:nvSpPr>
          <p:cNvPr id="276499" name="Text Box 19"/>
          <p:cNvSpPr txBox="1">
            <a:spLocks noChangeArrowheads="1"/>
          </p:cNvSpPr>
          <p:nvPr/>
        </p:nvSpPr>
        <p:spPr bwMode="auto">
          <a:xfrm>
            <a:off x="4067175" y="3068638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НЕТ</a:t>
            </a:r>
          </a:p>
        </p:txBody>
      </p:sp>
      <p:sp>
        <p:nvSpPr>
          <p:cNvPr id="276500" name="Text Box 20"/>
          <p:cNvSpPr txBox="1">
            <a:spLocks noChangeArrowheads="1"/>
          </p:cNvSpPr>
          <p:nvPr/>
        </p:nvSpPr>
        <p:spPr bwMode="auto">
          <a:xfrm>
            <a:off x="6011863" y="4365625"/>
            <a:ext cx="682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НЕТ</a:t>
            </a:r>
          </a:p>
        </p:txBody>
      </p:sp>
      <p:sp>
        <p:nvSpPr>
          <p:cNvPr id="276501" name="Text Box 21"/>
          <p:cNvSpPr txBox="1">
            <a:spLocks noChangeArrowheads="1"/>
          </p:cNvSpPr>
          <p:nvPr/>
        </p:nvSpPr>
        <p:spPr bwMode="auto">
          <a:xfrm>
            <a:off x="2051050" y="3644900"/>
            <a:ext cx="682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ДА</a:t>
            </a:r>
          </a:p>
        </p:txBody>
      </p:sp>
      <p:sp>
        <p:nvSpPr>
          <p:cNvPr id="276502" name="Text Box 22"/>
          <p:cNvSpPr txBox="1">
            <a:spLocks noChangeArrowheads="1"/>
          </p:cNvSpPr>
          <p:nvPr/>
        </p:nvSpPr>
        <p:spPr bwMode="auto">
          <a:xfrm>
            <a:off x="4140200" y="4976813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ДА</a:t>
            </a:r>
          </a:p>
        </p:txBody>
      </p:sp>
      <p:sp>
        <p:nvSpPr>
          <p:cNvPr id="276503" name="AutoShape 23"/>
          <p:cNvSpPr>
            <a:spLocks noChangeArrowheads="1"/>
          </p:cNvSpPr>
          <p:nvPr/>
        </p:nvSpPr>
        <p:spPr bwMode="auto">
          <a:xfrm rot="2038797">
            <a:off x="4572000" y="2024063"/>
            <a:ext cx="2397125" cy="1584325"/>
          </a:xfrm>
          <a:prstGeom prst="parallelogram">
            <a:avLst>
              <a:gd name="adj" fmla="val 37826"/>
            </a:avLst>
          </a:prstGeom>
          <a:solidFill>
            <a:schemeClr val="tx2">
              <a:alpha val="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eaLnBrk="0" hangingPunct="0"/>
            <a:endParaRPr lang="ru-RU" sz="2800"/>
          </a:p>
        </p:txBody>
      </p:sp>
      <p:sp>
        <p:nvSpPr>
          <p:cNvPr id="276504" name="Line 24"/>
          <p:cNvSpPr>
            <a:spLocks noChangeShapeType="1"/>
          </p:cNvSpPr>
          <p:nvPr/>
        </p:nvSpPr>
        <p:spPr bwMode="auto">
          <a:xfrm flipV="1">
            <a:off x="6408738" y="1916113"/>
            <a:ext cx="360362" cy="3254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276505" name="Text Box 25"/>
          <p:cNvSpPr txBox="1">
            <a:spLocks noChangeArrowheads="1"/>
          </p:cNvSpPr>
          <p:nvPr/>
        </p:nvSpPr>
        <p:spPr bwMode="auto">
          <a:xfrm>
            <a:off x="5903913" y="1484313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НЕТ</a:t>
            </a:r>
          </a:p>
        </p:txBody>
      </p:sp>
      <p:sp>
        <p:nvSpPr>
          <p:cNvPr id="276506" name="Text Box 26"/>
          <p:cNvSpPr txBox="1">
            <a:spLocks noChangeArrowheads="1"/>
          </p:cNvSpPr>
          <p:nvPr/>
        </p:nvSpPr>
        <p:spPr bwMode="auto">
          <a:xfrm>
            <a:off x="6264275" y="6273800"/>
            <a:ext cx="6826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ДА</a:t>
            </a:r>
          </a:p>
        </p:txBody>
      </p:sp>
      <p:sp>
        <p:nvSpPr>
          <p:cNvPr id="276507" name="Text Box 27"/>
          <p:cNvSpPr txBox="1">
            <a:spLocks noChangeArrowheads="1"/>
          </p:cNvSpPr>
          <p:nvPr/>
        </p:nvSpPr>
        <p:spPr bwMode="auto">
          <a:xfrm>
            <a:off x="6804025" y="3176588"/>
            <a:ext cx="682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ru-RU" b="1"/>
              <a:t>ДА</a:t>
            </a:r>
          </a:p>
        </p:txBody>
      </p:sp>
      <p:sp>
        <p:nvSpPr>
          <p:cNvPr id="276508" name="Line 28"/>
          <p:cNvSpPr>
            <a:spLocks noChangeShapeType="1"/>
          </p:cNvSpPr>
          <p:nvPr/>
        </p:nvSpPr>
        <p:spPr bwMode="auto">
          <a:xfrm>
            <a:off x="6480175" y="3465513"/>
            <a:ext cx="431800" cy="3238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ru-RU"/>
          </a:p>
        </p:txBody>
      </p:sp>
      <p:sp>
        <p:nvSpPr>
          <p:cNvPr id="276509" name="Text Box 29"/>
          <p:cNvSpPr txBox="1">
            <a:spLocks noChangeArrowheads="1"/>
          </p:cNvSpPr>
          <p:nvPr/>
        </p:nvSpPr>
        <p:spPr bwMode="auto">
          <a:xfrm>
            <a:off x="4895850" y="2241550"/>
            <a:ext cx="1728788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1400" b="1" dirty="0"/>
              <a:t>Учащиеся</a:t>
            </a:r>
          </a:p>
          <a:p>
            <a:pPr algn="ctr" eaLnBrk="0" hangingPunct="0"/>
            <a:r>
              <a:rPr lang="ru-RU" sz="1400" b="1" dirty="0"/>
              <a:t>анализируют</a:t>
            </a:r>
          </a:p>
          <a:p>
            <a:pPr algn="ctr" eaLnBrk="0" hangingPunct="0"/>
            <a:r>
              <a:rPr lang="ru-RU" sz="1400" b="1" dirty="0"/>
              <a:t>причины</a:t>
            </a:r>
          </a:p>
          <a:p>
            <a:pPr algn="ctr" eaLnBrk="0" hangingPunct="0"/>
            <a:r>
              <a:rPr lang="ru-RU" sz="1400" b="1" dirty="0"/>
              <a:t>успеха/ неуспеха?</a:t>
            </a:r>
          </a:p>
        </p:txBody>
      </p:sp>
      <p:sp>
        <p:nvSpPr>
          <p:cNvPr id="22558" name="Rectangle 5"/>
          <p:cNvSpPr>
            <a:spLocks noChangeArrowheads="1"/>
          </p:cNvSpPr>
          <p:nvPr/>
        </p:nvSpPr>
        <p:spPr bwMode="auto">
          <a:xfrm>
            <a:off x="358775" y="152400"/>
            <a:ext cx="8642350" cy="107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3200" b="1" dirty="0" smtClean="0">
                <a:solidFill>
                  <a:schemeClr val="tx2"/>
                </a:solidFill>
              </a:rPr>
              <a:t>Оценка учебных заданий:</a:t>
            </a:r>
          </a:p>
          <a:p>
            <a:pPr algn="ctr" eaLnBrk="0" hangingPunct="0"/>
            <a:r>
              <a:rPr lang="ru-RU" sz="3200" b="1" dirty="0" smtClean="0">
                <a:solidFill>
                  <a:schemeClr val="tx2"/>
                </a:solidFill>
              </a:rPr>
              <a:t>личностный </a:t>
            </a:r>
            <a:r>
              <a:rPr lang="ru-RU" sz="3200" b="1" dirty="0">
                <a:solidFill>
                  <a:schemeClr val="tx2"/>
                </a:solidFill>
              </a:rPr>
              <a:t>смысл учения и </a:t>
            </a:r>
            <a:r>
              <a:rPr lang="ru-RU" sz="3200" b="1" dirty="0" smtClean="0">
                <a:solidFill>
                  <a:schemeClr val="tx2"/>
                </a:solidFill>
              </a:rPr>
              <a:t>рефлексия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276511" name="Text Box 31"/>
          <p:cNvSpPr txBox="1">
            <a:spLocks noChangeArrowheads="1"/>
          </p:cNvSpPr>
          <p:nvPr/>
        </p:nvSpPr>
        <p:spPr bwMode="auto">
          <a:xfrm>
            <a:off x="4932363" y="5013325"/>
            <a:ext cx="1728787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1400" b="1"/>
              <a:t>Учащиеся</a:t>
            </a:r>
          </a:p>
          <a:p>
            <a:pPr algn="ctr" eaLnBrk="0" hangingPunct="0"/>
            <a:r>
              <a:rPr lang="ru-RU" sz="1400" b="1"/>
              <a:t>анализируют</a:t>
            </a:r>
          </a:p>
          <a:p>
            <a:pPr algn="ctr" eaLnBrk="0" hangingPunct="0"/>
            <a:r>
              <a:rPr lang="ru-RU" sz="1400" b="1"/>
              <a:t>причины</a:t>
            </a:r>
          </a:p>
          <a:p>
            <a:pPr algn="ctr" eaLnBrk="0" hangingPunct="0"/>
            <a:r>
              <a:rPr lang="ru-RU" sz="1400" b="1"/>
              <a:t>успеха/ неуспеха?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76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76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76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76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6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76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76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76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76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76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76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76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76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76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76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76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76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6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76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276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76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276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76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276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276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276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276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276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276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83" grpId="0"/>
      <p:bldP spid="276484" grpId="0"/>
      <p:bldP spid="276485" grpId="0" animBg="1"/>
      <p:bldP spid="276486" grpId="0" animBg="1"/>
      <p:bldP spid="276487" grpId="0" animBg="1"/>
      <p:bldP spid="276488" grpId="0" animBg="1"/>
      <p:bldP spid="276489" grpId="0" animBg="1"/>
      <p:bldP spid="276490" grpId="0" animBg="1"/>
      <p:bldP spid="276490" grpId="1" animBg="1"/>
      <p:bldP spid="276491" grpId="0" animBg="1"/>
      <p:bldP spid="276492" grpId="0" animBg="1"/>
      <p:bldP spid="276493" grpId="0" animBg="1"/>
      <p:bldP spid="276494" grpId="0" animBg="1"/>
      <p:bldP spid="276495" grpId="0" animBg="1"/>
      <p:bldP spid="276496" grpId="0" animBg="1"/>
      <p:bldP spid="276497" grpId="0" animBg="1"/>
      <p:bldP spid="276498" grpId="0"/>
      <p:bldP spid="276499" grpId="0"/>
      <p:bldP spid="276500" grpId="0"/>
      <p:bldP spid="276501" grpId="0"/>
      <p:bldP spid="276502" grpId="0"/>
      <p:bldP spid="276503" grpId="0" animBg="1"/>
      <p:bldP spid="276504" grpId="0" animBg="1"/>
      <p:bldP spid="276505" grpId="0"/>
      <p:bldP spid="276506" grpId="0"/>
      <p:bldP spid="276507" grpId="0"/>
      <p:bldP spid="276508" grpId="0" animBg="1"/>
      <p:bldP spid="276509" grpId="0"/>
      <p:bldP spid="276511" grpId="0"/>
    </p:bldLst>
  </p:timing>
</p:sld>
</file>

<file path=ppt/theme/theme1.xml><?xml version="1.0" encoding="utf-8"?>
<a:theme xmlns:a="http://schemas.openxmlformats.org/drawingml/2006/main" name="Cvetnye-karandashi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3268</TotalTime>
  <Words>571</Words>
  <Application>Microsoft Office PowerPoint</Application>
  <PresentationFormat>Экран (4:3)</PresentationFormat>
  <Paragraphs>222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Cvetnye-karandashi</vt:lpstr>
      <vt:lpstr> «Технология создания учебных заданий как средства достижения планируемых результатов» Педагогическая Мастерская </vt:lpstr>
      <vt:lpstr>       «Если у вас есть яблоко и у меня есть яблоко и если мы обменяемся этими яблоками, то у вас и у меня останется по одному яблоку. А если у вас есть идея и у меня есть идея и мы обменяемся этими идеями, то у каждого из нас будет по две идеи»    </vt:lpstr>
      <vt:lpstr>Слайд 3</vt:lpstr>
      <vt:lpstr>Слайд 4</vt:lpstr>
      <vt:lpstr>Чем определяются особенности учебного задания?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Тренинг  «Компетентностно-ориентированные задания» (учимся составлять и применять)</dc:title>
  <dc:creator>Ирина</dc:creator>
  <cp:lastModifiedBy>A</cp:lastModifiedBy>
  <cp:revision>54</cp:revision>
  <dcterms:created xsi:type="dcterms:W3CDTF">2015-03-03T10:18:27Z</dcterms:created>
  <dcterms:modified xsi:type="dcterms:W3CDTF">2019-04-19T04:11:24Z</dcterms:modified>
</cp:coreProperties>
</file>