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1" r:id="rId4"/>
    <p:sldId id="262" r:id="rId5"/>
    <p:sldId id="258" r:id="rId6"/>
    <p:sldId id="268" r:id="rId7"/>
    <p:sldId id="259" r:id="rId8"/>
    <p:sldId id="260" r:id="rId9"/>
    <p:sldId id="263" r:id="rId10"/>
    <p:sldId id="264" r:id="rId11"/>
    <p:sldId id="266" r:id="rId12"/>
    <p:sldId id="265" r:id="rId13"/>
    <p:sldId id="267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CC00FF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9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696C82F-B6F8-4AA9-BD2B-6F010B57AA6C}" type="datetimeFigureOut">
              <a:rPr lang="ru-RU" smtClean="0"/>
              <a:pPr/>
              <a:t>19.11.2016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22AC148F-4998-4805-BD65-3693A5AAF5FE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png"/><Relationship Id="rId13" Type="http://schemas.openxmlformats.org/officeDocument/2006/relationships/image" Target="../media/image58.png"/><Relationship Id="rId3" Type="http://schemas.openxmlformats.org/officeDocument/2006/relationships/image" Target="../media/image48.png"/><Relationship Id="rId7" Type="http://schemas.openxmlformats.org/officeDocument/2006/relationships/image" Target="../media/image52.png"/><Relationship Id="rId12" Type="http://schemas.openxmlformats.org/officeDocument/2006/relationships/image" Target="../media/image57.pn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1.png"/><Relationship Id="rId11" Type="http://schemas.openxmlformats.org/officeDocument/2006/relationships/image" Target="../media/image56.png"/><Relationship Id="rId5" Type="http://schemas.openxmlformats.org/officeDocument/2006/relationships/image" Target="../media/image50.png"/><Relationship Id="rId10" Type="http://schemas.openxmlformats.org/officeDocument/2006/relationships/image" Target="../media/image55.png"/><Relationship Id="rId4" Type="http://schemas.openxmlformats.org/officeDocument/2006/relationships/image" Target="../media/image49.png"/><Relationship Id="rId9" Type="http://schemas.openxmlformats.org/officeDocument/2006/relationships/image" Target="../media/image54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png"/><Relationship Id="rId13" Type="http://schemas.openxmlformats.org/officeDocument/2006/relationships/image" Target="../media/image70.png"/><Relationship Id="rId3" Type="http://schemas.openxmlformats.org/officeDocument/2006/relationships/image" Target="../media/image60.png"/><Relationship Id="rId7" Type="http://schemas.openxmlformats.org/officeDocument/2006/relationships/image" Target="../media/image64.png"/><Relationship Id="rId12" Type="http://schemas.openxmlformats.org/officeDocument/2006/relationships/image" Target="../media/image69.png"/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3.png"/><Relationship Id="rId11" Type="http://schemas.openxmlformats.org/officeDocument/2006/relationships/image" Target="../media/image68.png"/><Relationship Id="rId5" Type="http://schemas.openxmlformats.org/officeDocument/2006/relationships/image" Target="../media/image62.png"/><Relationship Id="rId10" Type="http://schemas.openxmlformats.org/officeDocument/2006/relationships/image" Target="../media/image67.png"/><Relationship Id="rId4" Type="http://schemas.openxmlformats.org/officeDocument/2006/relationships/image" Target="../media/image61.png"/><Relationship Id="rId9" Type="http://schemas.openxmlformats.org/officeDocument/2006/relationships/image" Target="../media/image66.pn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1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png"/><Relationship Id="rId2" Type="http://schemas.openxmlformats.org/officeDocument/2006/relationships/image" Target="../media/image7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75.png"/><Relationship Id="rId4" Type="http://schemas.openxmlformats.org/officeDocument/2006/relationships/image" Target="../media/image7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7.jpeg"/><Relationship Id="rId2" Type="http://schemas.openxmlformats.org/officeDocument/2006/relationships/image" Target="../media/image76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png"/><Relationship Id="rId13" Type="http://schemas.openxmlformats.org/officeDocument/2006/relationships/image" Target="../media/image15.png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12" Type="http://schemas.openxmlformats.org/officeDocument/2006/relationships/image" Target="../media/image14.png"/><Relationship Id="rId17" Type="http://schemas.openxmlformats.org/officeDocument/2006/relationships/image" Target="../media/image19.png"/><Relationship Id="rId2" Type="http://schemas.openxmlformats.org/officeDocument/2006/relationships/image" Target="../media/image4.png"/><Relationship Id="rId16" Type="http://schemas.openxmlformats.org/officeDocument/2006/relationships/image" Target="../media/image18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.png"/><Relationship Id="rId11" Type="http://schemas.openxmlformats.org/officeDocument/2006/relationships/image" Target="../media/image13.png"/><Relationship Id="rId5" Type="http://schemas.openxmlformats.org/officeDocument/2006/relationships/image" Target="../media/image7.png"/><Relationship Id="rId15" Type="http://schemas.openxmlformats.org/officeDocument/2006/relationships/image" Target="../media/image17.png"/><Relationship Id="rId10" Type="http://schemas.openxmlformats.org/officeDocument/2006/relationships/image" Target="../media/image12.png"/><Relationship Id="rId4" Type="http://schemas.openxmlformats.org/officeDocument/2006/relationships/image" Target="../media/image6.png"/><Relationship Id="rId9" Type="http://schemas.openxmlformats.org/officeDocument/2006/relationships/image" Target="../media/image11.png"/><Relationship Id="rId14" Type="http://schemas.openxmlformats.org/officeDocument/2006/relationships/image" Target="../media/image16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png"/><Relationship Id="rId13" Type="http://schemas.openxmlformats.org/officeDocument/2006/relationships/image" Target="../media/image32.png"/><Relationship Id="rId18" Type="http://schemas.openxmlformats.org/officeDocument/2006/relationships/image" Target="../media/image37.png"/><Relationship Id="rId3" Type="http://schemas.openxmlformats.org/officeDocument/2006/relationships/image" Target="../media/image22.png"/><Relationship Id="rId7" Type="http://schemas.openxmlformats.org/officeDocument/2006/relationships/image" Target="../media/image26.png"/><Relationship Id="rId12" Type="http://schemas.openxmlformats.org/officeDocument/2006/relationships/image" Target="../media/image31.jpeg"/><Relationship Id="rId17" Type="http://schemas.openxmlformats.org/officeDocument/2006/relationships/image" Target="../media/image36.png"/><Relationship Id="rId2" Type="http://schemas.openxmlformats.org/officeDocument/2006/relationships/image" Target="../media/image21.png"/><Relationship Id="rId16" Type="http://schemas.openxmlformats.org/officeDocument/2006/relationships/image" Target="../media/image3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11" Type="http://schemas.openxmlformats.org/officeDocument/2006/relationships/image" Target="../media/image30.jpeg"/><Relationship Id="rId5" Type="http://schemas.openxmlformats.org/officeDocument/2006/relationships/image" Target="../media/image24.png"/><Relationship Id="rId15" Type="http://schemas.openxmlformats.org/officeDocument/2006/relationships/image" Target="../media/image34.png"/><Relationship Id="rId10" Type="http://schemas.openxmlformats.org/officeDocument/2006/relationships/image" Target="../media/image29.jpeg"/><Relationship Id="rId4" Type="http://schemas.openxmlformats.org/officeDocument/2006/relationships/image" Target="../media/image23.png"/><Relationship Id="rId9" Type="http://schemas.openxmlformats.org/officeDocument/2006/relationships/image" Target="../media/image28.jpeg"/><Relationship Id="rId14" Type="http://schemas.openxmlformats.org/officeDocument/2006/relationships/image" Target="../media/image33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5.png"/><Relationship Id="rId3" Type="http://schemas.openxmlformats.org/officeDocument/2006/relationships/image" Target="../media/image40.png"/><Relationship Id="rId7" Type="http://schemas.openxmlformats.org/officeDocument/2006/relationships/image" Target="../media/image44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3.png"/><Relationship Id="rId5" Type="http://schemas.openxmlformats.org/officeDocument/2006/relationships/image" Target="../media/image42.png"/><Relationship Id="rId4" Type="http://schemas.openxmlformats.org/officeDocument/2006/relationships/image" Target="../media/image41.png"/><Relationship Id="rId9" Type="http://schemas.openxmlformats.org/officeDocument/2006/relationships/image" Target="../media/image46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851648" cy="192882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73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Альберт </a:t>
            </a:r>
            <a:r>
              <a:rPr lang="ru-RU" sz="730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Энштейн</a:t>
            </a:r>
            <a:r>
              <a:rPr lang="ru-RU" sz="6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6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6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14.03.1879г.-18.04. 1955г.</a:t>
            </a:r>
            <a:endParaRPr lang="ru-RU" sz="60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643306" y="2357430"/>
            <a:ext cx="5072098" cy="4357718"/>
          </a:xfrm>
        </p:spPr>
        <p:txBody>
          <a:bodyPr>
            <a:normAutofit fontScale="92500" lnSpcReduction="20000"/>
          </a:bodyPr>
          <a:lstStyle/>
          <a:p>
            <a:pPr algn="just">
              <a:lnSpc>
                <a:spcPct val="130000"/>
              </a:lnSpc>
              <a:spcBef>
                <a:spcPts val="0"/>
              </a:spcBef>
            </a:pPr>
            <a:r>
              <a:rPr lang="ru-RU" dirty="0" smtClean="0"/>
              <a:t>Физик-теоретик.</a:t>
            </a:r>
          </a:p>
          <a:p>
            <a:pPr algn="just">
              <a:lnSpc>
                <a:spcPct val="130000"/>
              </a:lnSpc>
              <a:spcBef>
                <a:spcPts val="0"/>
              </a:spcBef>
            </a:pPr>
            <a:r>
              <a:rPr lang="ru-RU" dirty="0" smtClean="0"/>
              <a:t>Один из основателей современной теоретической физики, лауреат Нобелевской премии по физике 1921 года, общественный деятель-гуманист. Почётный доктор около 20 ведущих университетов мира, член многих Академий наук, в том числе иностранный почётный член АН  СССР. </a:t>
            </a:r>
          </a:p>
        </p:txBody>
      </p:sp>
      <p:pic>
        <p:nvPicPr>
          <p:cNvPr id="4" name="Рисунок 3" descr="http://catlak-dunya.com/wp-content/uploads/2016/02/105852107_4171694_albert_einshtein_foto_2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10" y="2357430"/>
            <a:ext cx="2357454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www.davidjdunn.com/wp-content/uploads/2012/08/2048px-Einstein_1921_by_F_Schmutzer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142976" y="4572008"/>
            <a:ext cx="143351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851648" cy="1000108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Найди ошибку</a:t>
            </a:r>
            <a:endParaRPr lang="ru-RU" sz="6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1214422"/>
            <a:ext cx="8215370" cy="542928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14422"/>
            <a:ext cx="250033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500166" y="1643050"/>
            <a:ext cx="2286016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3108" y="2071678"/>
            <a:ext cx="1643074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928794" y="2571744"/>
            <a:ext cx="1857375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643042" y="3000372"/>
            <a:ext cx="21336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28596" y="3429000"/>
            <a:ext cx="3343275" cy="514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857356" y="4000504"/>
            <a:ext cx="1928826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1000100" y="4429132"/>
            <a:ext cx="2786065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1000100" y="4929198"/>
            <a:ext cx="2786082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1000100" y="5357826"/>
            <a:ext cx="9334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1000100" y="5786454"/>
            <a:ext cx="928694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000100" y="6286520"/>
            <a:ext cx="200025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0"/>
            <a:ext cx="7851648" cy="182880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Решение заданий самостоятельной работы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785786" y="2071678"/>
            <a:ext cx="1261627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 </a:t>
            </a:r>
            <a:r>
              <a:rPr lang="ru-RU" b="1" dirty="0" smtClean="0">
                <a:solidFill>
                  <a:srgbClr val="FF0000"/>
                </a:solidFill>
              </a:rPr>
              <a:t>вариант</a:t>
            </a:r>
            <a:endParaRPr lang="ru-RU" dirty="0" smtClean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072066" y="2071678"/>
            <a:ext cx="135139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II</a:t>
            </a:r>
            <a:r>
              <a:rPr lang="ru-RU" b="1" dirty="0" smtClean="0">
                <a:solidFill>
                  <a:srgbClr val="FF0000"/>
                </a:solidFill>
              </a:rPr>
              <a:t> вариант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457200" y="6953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7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6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2428868"/>
            <a:ext cx="1333500" cy="304800"/>
          </a:xfrm>
          <a:prstGeom prst="rect">
            <a:avLst/>
          </a:prstGeom>
          <a:noFill/>
        </p:spPr>
      </p:pic>
      <p:sp>
        <p:nvSpPr>
          <p:cNvPr id="3078" name="Rectangle 6"/>
          <p:cNvSpPr>
            <a:spLocks noChangeArrowheads="1"/>
          </p:cNvSpPr>
          <p:nvPr/>
        </p:nvSpPr>
        <p:spPr bwMode="auto">
          <a:xfrm>
            <a:off x="45720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0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2714620"/>
            <a:ext cx="1114425" cy="304800"/>
          </a:xfrm>
          <a:prstGeom prst="rect">
            <a:avLst/>
          </a:prstGeom>
          <a:noFill/>
        </p:spPr>
      </p:pic>
      <p:sp>
        <p:nvSpPr>
          <p:cNvPr id="3081" name="Rectangle 9"/>
          <p:cNvSpPr>
            <a:spLocks noChangeArrowheads="1"/>
          </p:cNvSpPr>
          <p:nvPr/>
        </p:nvSpPr>
        <p:spPr bwMode="auto">
          <a:xfrm>
            <a:off x="173038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2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000372"/>
            <a:ext cx="704850" cy="304800"/>
          </a:xfrm>
          <a:prstGeom prst="rect">
            <a:avLst/>
          </a:prstGeom>
          <a:noFill/>
        </p:spPr>
      </p:pic>
      <p:sp>
        <p:nvSpPr>
          <p:cNvPr id="3084" name="Rectangle 12"/>
          <p:cNvSpPr>
            <a:spLocks noChangeArrowheads="1"/>
          </p:cNvSpPr>
          <p:nvPr/>
        </p:nvSpPr>
        <p:spPr bwMode="auto">
          <a:xfrm>
            <a:off x="173038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6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5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3214686"/>
            <a:ext cx="561975" cy="304800"/>
          </a:xfrm>
          <a:prstGeom prst="rect">
            <a:avLst/>
          </a:prstGeom>
          <a:noFill/>
        </p:spPr>
      </p:pic>
      <p:sp>
        <p:nvSpPr>
          <p:cNvPr id="3087" name="Rectangle 15"/>
          <p:cNvSpPr>
            <a:spLocks noChangeArrowheads="1"/>
          </p:cNvSpPr>
          <p:nvPr/>
        </p:nvSpPr>
        <p:spPr bwMode="auto">
          <a:xfrm>
            <a:off x="173038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89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88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500438"/>
            <a:ext cx="847725" cy="304800"/>
          </a:xfrm>
          <a:prstGeom prst="rect">
            <a:avLst/>
          </a:prstGeom>
          <a:noFill/>
        </p:spPr>
      </p:pic>
      <p:sp>
        <p:nvSpPr>
          <p:cNvPr id="3090" name="Rectangle 18"/>
          <p:cNvSpPr>
            <a:spLocks noChangeArrowheads="1"/>
          </p:cNvSpPr>
          <p:nvPr/>
        </p:nvSpPr>
        <p:spPr bwMode="auto">
          <a:xfrm>
            <a:off x="173038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4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2428868"/>
            <a:ext cx="1333500" cy="304800"/>
          </a:xfrm>
          <a:prstGeom prst="rect">
            <a:avLst/>
          </a:prstGeom>
          <a:noFill/>
        </p:spPr>
      </p:pic>
      <p:pic>
        <p:nvPicPr>
          <p:cNvPr id="2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2714620"/>
            <a:ext cx="1114425" cy="304800"/>
          </a:xfrm>
          <a:prstGeom prst="rect">
            <a:avLst/>
          </a:prstGeom>
          <a:noFill/>
        </p:spPr>
      </p:pic>
      <p:pic>
        <p:nvPicPr>
          <p:cNvPr id="26" name="Picture 10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000372"/>
            <a:ext cx="704850" cy="304800"/>
          </a:xfrm>
          <a:prstGeom prst="rect">
            <a:avLst/>
          </a:prstGeom>
          <a:noFill/>
        </p:spPr>
      </p:pic>
      <p:pic>
        <p:nvPicPr>
          <p:cNvPr id="27" name="Picture 13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429256" y="3214686"/>
            <a:ext cx="561975" cy="304800"/>
          </a:xfrm>
          <a:prstGeom prst="rect">
            <a:avLst/>
          </a:prstGeom>
          <a:noFill/>
        </p:spPr>
      </p:pic>
      <p:pic>
        <p:nvPicPr>
          <p:cNvPr id="28" name="Picture 16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500438"/>
            <a:ext cx="847725" cy="304800"/>
          </a:xfrm>
          <a:prstGeom prst="rect">
            <a:avLst/>
          </a:prstGeom>
          <a:noFill/>
        </p:spPr>
      </p:pic>
      <p:sp>
        <p:nvSpPr>
          <p:cNvPr id="3092" name="Rectangle 20"/>
          <p:cNvSpPr>
            <a:spLocks noChangeArrowheads="1"/>
          </p:cNvSpPr>
          <p:nvPr/>
        </p:nvSpPr>
        <p:spPr bwMode="auto">
          <a:xfrm>
            <a:off x="714348" y="4000504"/>
            <a:ext cx="412292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</a:t>
            </a: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.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91" name="Picture 19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3929066"/>
            <a:ext cx="1209675" cy="504825"/>
          </a:xfrm>
          <a:prstGeom prst="rect">
            <a:avLst/>
          </a:prstGeom>
          <a:noFill/>
        </p:spPr>
      </p:pic>
      <p:sp>
        <p:nvSpPr>
          <p:cNvPr id="3093" name="Rectangle 21"/>
          <p:cNvSpPr>
            <a:spLocks noChangeArrowheads="1"/>
          </p:cNvSpPr>
          <p:nvPr/>
        </p:nvSpPr>
        <p:spPr bwMode="auto">
          <a:xfrm>
            <a:off x="-6350" y="96202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98" name="Rectangle 2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97" name="Picture 2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4429132"/>
            <a:ext cx="561975" cy="304800"/>
          </a:xfrm>
          <a:prstGeom prst="rect">
            <a:avLst/>
          </a:prstGeom>
          <a:noFill/>
        </p:spPr>
      </p:pic>
      <p:sp>
        <p:nvSpPr>
          <p:cNvPr id="3099" name="Rectangle 27"/>
          <p:cNvSpPr>
            <a:spLocks noChangeArrowheads="1"/>
          </p:cNvSpPr>
          <p:nvPr/>
        </p:nvSpPr>
        <p:spPr bwMode="auto">
          <a:xfrm>
            <a:off x="5286380" y="4643446"/>
            <a:ext cx="1031757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0.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3101" name="Rectangle 29"/>
          <p:cNvSpPr>
            <a:spLocks noChangeArrowheads="1"/>
          </p:cNvSpPr>
          <p:nvPr/>
        </p:nvSpPr>
        <p:spPr bwMode="auto">
          <a:xfrm>
            <a:off x="1000100" y="4643446"/>
            <a:ext cx="103175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schemeClr val="bg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Ответ: 0.</a:t>
            </a:r>
            <a:endParaRPr lang="ru-RU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03" name="Rectangle 31"/>
          <p:cNvSpPr>
            <a:spLocks noChangeArrowheads="1"/>
          </p:cNvSpPr>
          <p:nvPr/>
        </p:nvSpPr>
        <p:spPr bwMode="auto">
          <a:xfrm>
            <a:off x="5000628" y="4000504"/>
            <a:ext cx="41549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2.</a:t>
            </a: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102" name="Picture 30"/>
          <p:cNvPicPr>
            <a:picLocks noChangeAspect="1" noChangeArrowheads="1"/>
          </p:cNvPicPr>
          <p:nvPr/>
        </p:nvPicPr>
        <p:blipFill>
          <a:blip r:embed="rId9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3929066"/>
            <a:ext cx="1209675" cy="514350"/>
          </a:xfrm>
          <a:prstGeom prst="rect">
            <a:avLst/>
          </a:prstGeom>
          <a:noFill/>
        </p:spPr>
      </p:pic>
      <p:sp>
        <p:nvSpPr>
          <p:cNvPr id="3104" name="Rectangle 32"/>
          <p:cNvSpPr>
            <a:spLocks noChangeArrowheads="1"/>
          </p:cNvSpPr>
          <p:nvPr/>
        </p:nvSpPr>
        <p:spPr bwMode="auto">
          <a:xfrm>
            <a:off x="-6350" y="9715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43" name="Picture 25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4429132"/>
            <a:ext cx="561975" cy="304800"/>
          </a:xfrm>
          <a:prstGeom prst="rect">
            <a:avLst/>
          </a:prstGeom>
          <a:noFill/>
        </p:spPr>
      </p:pic>
      <p:sp>
        <p:nvSpPr>
          <p:cNvPr id="3109" name="Rectangle 3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08" name="Picture 36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5143512"/>
            <a:ext cx="1095375" cy="304800"/>
          </a:xfrm>
          <a:prstGeom prst="rect">
            <a:avLst/>
          </a:prstGeom>
          <a:noFill/>
        </p:spPr>
      </p:pic>
      <p:sp>
        <p:nvSpPr>
          <p:cNvPr id="3111" name="Rectangle 3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10" name="Picture 38"/>
          <p:cNvPicPr>
            <a:picLocks noChangeAspect="1" noChangeArrowheads="1"/>
          </p:cNvPicPr>
          <p:nvPr/>
        </p:nvPicPr>
        <p:blipFill>
          <a:blip r:embed="rId11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429264"/>
            <a:ext cx="1057275" cy="323850"/>
          </a:xfrm>
          <a:prstGeom prst="rect">
            <a:avLst/>
          </a:prstGeom>
          <a:noFill/>
        </p:spPr>
      </p:pic>
      <p:sp>
        <p:nvSpPr>
          <p:cNvPr id="3113" name="Rectangle 4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12" name="Picture 40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5786454"/>
            <a:ext cx="561975" cy="304800"/>
          </a:xfrm>
          <a:prstGeom prst="rect">
            <a:avLst/>
          </a:prstGeom>
          <a:noFill/>
        </p:spPr>
      </p:pic>
      <p:sp>
        <p:nvSpPr>
          <p:cNvPr id="3114" name="Rectangle 42"/>
          <p:cNvSpPr>
            <a:spLocks noChangeArrowheads="1"/>
          </p:cNvSpPr>
          <p:nvPr/>
        </p:nvSpPr>
        <p:spPr bwMode="auto">
          <a:xfrm>
            <a:off x="263525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16" name="Rectangle 4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15" name="Picture 43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5715016"/>
            <a:ext cx="561975" cy="304800"/>
          </a:xfrm>
          <a:prstGeom prst="rect">
            <a:avLst/>
          </a:prstGeom>
          <a:noFill/>
        </p:spPr>
      </p:pic>
      <p:sp>
        <p:nvSpPr>
          <p:cNvPr id="3117" name="Rectangle 45"/>
          <p:cNvSpPr>
            <a:spLocks noChangeArrowheads="1"/>
          </p:cNvSpPr>
          <p:nvPr/>
        </p:nvSpPr>
        <p:spPr bwMode="auto">
          <a:xfrm>
            <a:off x="263525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122" name="Rectangle 50"/>
          <p:cNvSpPr>
            <a:spLocks noChangeArrowheads="1"/>
          </p:cNvSpPr>
          <p:nvPr/>
        </p:nvSpPr>
        <p:spPr bwMode="auto">
          <a:xfrm>
            <a:off x="428596" y="6000768"/>
            <a:ext cx="221457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0.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3" name="Rectangle 51"/>
          <p:cNvSpPr>
            <a:spLocks noChangeArrowheads="1"/>
          </p:cNvSpPr>
          <p:nvPr/>
        </p:nvSpPr>
        <p:spPr bwMode="auto">
          <a:xfrm>
            <a:off x="5072066" y="6000768"/>
            <a:ext cx="164307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1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Ответ: 0.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bg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25" name="Rectangle 5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24" name="Picture 52"/>
          <p:cNvPicPr>
            <a:picLocks noChangeAspect="1" noChangeArrowheads="1"/>
          </p:cNvPicPr>
          <p:nvPr/>
        </p:nvPicPr>
        <p:blipFill>
          <a:blip r:embed="rId1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5143512"/>
            <a:ext cx="1095375" cy="304800"/>
          </a:xfrm>
          <a:prstGeom prst="rect">
            <a:avLst/>
          </a:prstGeom>
          <a:noFill/>
        </p:spPr>
      </p:pic>
      <p:sp>
        <p:nvSpPr>
          <p:cNvPr id="3127" name="Rectangle 5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126" name="Picture 54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5429264"/>
            <a:ext cx="1057275" cy="323850"/>
          </a:xfrm>
          <a:prstGeom prst="rect">
            <a:avLst/>
          </a:prstGeom>
          <a:noFill/>
        </p:spPr>
      </p:pic>
      <p:sp>
        <p:nvSpPr>
          <p:cNvPr id="3128" name="Rectangle 56"/>
          <p:cNvSpPr>
            <a:spLocks noChangeArrowheads="1"/>
          </p:cNvSpPr>
          <p:nvPr/>
        </p:nvSpPr>
        <p:spPr bwMode="auto">
          <a:xfrm>
            <a:off x="263525" y="7810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357166"/>
            <a:ext cx="7851648" cy="321471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 </a:t>
            </a:r>
            <a:br>
              <a:rPr lang="ru-RU" dirty="0" smtClean="0"/>
            </a:br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 </a:t>
            </a:r>
            <a:r>
              <a:rPr lang="ru-RU" sz="67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Фридрих  Адольф </a:t>
            </a:r>
            <a:br>
              <a:rPr lang="ru-RU" sz="67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67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Вильгельм  </a:t>
            </a:r>
            <a:r>
              <a:rPr lang="ru-RU" sz="6700" dirty="0" err="1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Дистервег</a:t>
            </a:r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29. 10.1790 г. -  07.07.1866 г.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928662" y="3143248"/>
            <a:ext cx="4786346" cy="3286148"/>
          </a:xfrm>
        </p:spPr>
        <p:txBody>
          <a:bodyPr>
            <a:no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sz="3200" dirty="0" smtClean="0"/>
              <a:t>Немецкий  педагог, преподавал  физику  и математику, либеральный   политик. </a:t>
            </a:r>
            <a:endParaRPr lang="ru-RU" sz="3200" dirty="0"/>
          </a:p>
        </p:txBody>
      </p:sp>
      <p:pic>
        <p:nvPicPr>
          <p:cNvPr id="4" name="Рисунок 3" descr="http://portrait.kaar.at/Deutschsprachige%20Teil%204/images/friedrich_adolf_diesterweg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857884" y="3357562"/>
            <a:ext cx="2143140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851648" cy="142876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Домашнее задание</a:t>
            </a:r>
            <a:endParaRPr lang="ru-RU" sz="6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643174" y="2357430"/>
            <a:ext cx="5429288" cy="4143404"/>
          </a:xfrm>
        </p:spPr>
        <p:txBody>
          <a:bodyPr>
            <a:normAutofit fontScale="92500" lnSpcReduction="20000"/>
          </a:bodyPr>
          <a:lstStyle/>
          <a:p>
            <a:pPr algn="l"/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1.</a:t>
            </a:r>
          </a:p>
          <a:p>
            <a:pPr algn="l"/>
            <a:endParaRPr lang="ru-RU" sz="35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2.</a:t>
            </a:r>
          </a:p>
          <a:p>
            <a:pPr algn="l"/>
            <a:endParaRPr lang="ru-RU" sz="35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3. </a:t>
            </a:r>
          </a:p>
          <a:p>
            <a:pPr algn="l"/>
            <a:endParaRPr lang="ru-RU" sz="35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35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4. </a:t>
            </a:r>
          </a:p>
          <a:p>
            <a:pPr algn="l"/>
            <a:endParaRPr lang="ru-RU" sz="2000" b="1" dirty="0" smtClean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  <a:p>
            <a:pPr algn="l"/>
            <a:r>
              <a:rPr lang="ru-RU" sz="2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000" b="1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Rectangle 3"/>
          <p:cNvSpPr>
            <a:spLocks noChangeArrowheads="1"/>
          </p:cNvSpPr>
          <p:nvPr/>
        </p:nvSpPr>
        <p:spPr bwMode="auto">
          <a:xfrm>
            <a:off x="685800" y="9334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14678" y="2143116"/>
            <a:ext cx="2067500" cy="857256"/>
          </a:xfrm>
          <a:prstGeom prst="rect">
            <a:avLst/>
          </a:prstGeom>
          <a:noFill/>
        </p:spPr>
      </p:pic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85800" y="94297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55" name="Picture 7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3214686"/>
            <a:ext cx="2000264" cy="660802"/>
          </a:xfrm>
          <a:prstGeom prst="rect">
            <a:avLst/>
          </a:prstGeom>
          <a:noFill/>
        </p:spPr>
      </p:pic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685800" y="8096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1" name="Picture 13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4214818"/>
            <a:ext cx="3829059" cy="642939"/>
          </a:xfrm>
          <a:prstGeom prst="rect">
            <a:avLst/>
          </a:prstGeom>
          <a:noFill/>
        </p:spPr>
      </p:pic>
      <p:sp>
        <p:nvSpPr>
          <p:cNvPr id="2063" name="Rectangle 15"/>
          <p:cNvSpPr>
            <a:spLocks noChangeArrowheads="1"/>
          </p:cNvSpPr>
          <p:nvPr/>
        </p:nvSpPr>
        <p:spPr bwMode="auto">
          <a:xfrm>
            <a:off x="68580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65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064" name="Picture 16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86116" y="5214950"/>
            <a:ext cx="4013228" cy="571504"/>
          </a:xfrm>
          <a:prstGeom prst="rect">
            <a:avLst/>
          </a:prstGeom>
          <a:noFill/>
        </p:spPr>
      </p:pic>
      <p:sp>
        <p:nvSpPr>
          <p:cNvPr id="2066" name="Rectangle 18"/>
          <p:cNvSpPr>
            <a:spLocks noChangeArrowheads="1"/>
          </p:cNvSpPr>
          <p:nvPr/>
        </p:nvSpPr>
        <p:spPr bwMode="auto">
          <a:xfrm>
            <a:off x="685800" y="8858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851648" cy="1071570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РЕФЛЕКСИЯ</a:t>
            </a:r>
            <a:endParaRPr lang="ru-RU" sz="6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2000240"/>
            <a:ext cx="7358114" cy="4129554"/>
          </a:xfrm>
        </p:spPr>
        <p:txBody>
          <a:bodyPr>
            <a:normAutofit fontScale="92500" lnSpcReduction="10000"/>
          </a:bodyPr>
          <a:lstStyle/>
          <a:p>
            <a:pPr marL="514350" indent="-514350" algn="l">
              <a:lnSpc>
                <a:spcPct val="150000"/>
              </a:lnSpc>
            </a:pPr>
            <a:r>
              <a:rPr lang="ru-RU" sz="3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1. Сегодня на уроке мне понравилось, </a:t>
            </a:r>
          </a:p>
          <a:p>
            <a:pPr marL="514350" indent="-514350" algn="l">
              <a:lnSpc>
                <a:spcPct val="150000"/>
              </a:lnSpc>
            </a:pPr>
            <a:r>
              <a:rPr lang="ru-RU" sz="35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я был  занят (занята).</a:t>
            </a:r>
          </a:p>
          <a:p>
            <a:pPr algn="l">
              <a:lnSpc>
                <a:spcPct val="150000"/>
              </a:lnSpc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2. Сегодня на уроке было интересно, </a:t>
            </a:r>
          </a:p>
          <a:p>
            <a:pPr algn="l">
              <a:lnSpc>
                <a:spcPct val="150000"/>
              </a:lnSpc>
            </a:pPr>
            <a:r>
              <a:rPr lang="ru-RU" sz="35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но я не работал (не работала).</a:t>
            </a:r>
          </a:p>
          <a:p>
            <a:pPr algn="l">
              <a:lnSpc>
                <a:spcPct val="150000"/>
              </a:lnSpc>
            </a:pPr>
            <a:r>
              <a:rPr lang="ru-RU" sz="35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3. Сегодня на уроке было скучно.</a:t>
            </a:r>
          </a:p>
          <a:p>
            <a:pPr algn="l">
              <a:lnSpc>
                <a:spcPct val="150000"/>
              </a:lnSpc>
            </a:pP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8" name="Picture 4" descr="http://proctorses.ru/Emoji/1/025.pn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5143512"/>
            <a:ext cx="642942" cy="642942"/>
          </a:xfrm>
          <a:prstGeom prst="rect">
            <a:avLst/>
          </a:prstGeom>
          <a:noFill/>
        </p:spPr>
      </p:pic>
      <p:pic>
        <p:nvPicPr>
          <p:cNvPr id="1034" name="Picture 10" descr="http://cs623721.vk.me/v623721751/22a27/pKmXpoH71L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87056" y="4320318"/>
            <a:ext cx="599654" cy="608880"/>
          </a:xfrm>
          <a:prstGeom prst="rect">
            <a:avLst/>
          </a:prstGeom>
          <a:noFill/>
        </p:spPr>
      </p:pic>
      <p:pic>
        <p:nvPicPr>
          <p:cNvPr id="1128" name="Picture 104" descr="https://im3-tub-ru.yandex.net/i?id=2faed475b32a817624ad1c8d3ba0de88&amp;n=33&amp;h=215&amp;w=22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786446" y="2786059"/>
            <a:ext cx="584795" cy="5715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0"/>
            <a:ext cx="7851648" cy="928670"/>
          </a:xfrm>
        </p:spPr>
        <p:txBody>
          <a:bodyPr>
            <a:normAutofit/>
          </a:bodyPr>
          <a:lstStyle/>
          <a:p>
            <a:pPr algn="ctr"/>
            <a:r>
              <a:rPr lang="ru-RU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СОПОСТАВЛЕНИЕ</a:t>
            </a:r>
            <a:endParaRPr lang="ru-RU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2286016" cy="466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48" y="1643050"/>
            <a:ext cx="2276475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714348" y="2214554"/>
            <a:ext cx="2286016" cy="40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714348" y="2714620"/>
            <a:ext cx="2286016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714348" y="3500438"/>
            <a:ext cx="2286016" cy="438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4000504"/>
            <a:ext cx="2286016" cy="666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714348" y="4786322"/>
            <a:ext cx="2286016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714348" y="5286388"/>
            <a:ext cx="2286016" cy="428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/>
          <p:cNvPicPr/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714348" y="5786454"/>
            <a:ext cx="2286016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" name="Рисунок 13"/>
          <p:cNvPicPr/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714348" y="6286520"/>
            <a:ext cx="2286016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/>
          <p:cNvPicPr/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715008" y="1643050"/>
            <a:ext cx="214314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/>
          <p:cNvPicPr/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5715008" y="2428868"/>
            <a:ext cx="214314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/>
          <p:cNvPicPr/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5715008" y="3214686"/>
            <a:ext cx="2143140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/>
          <p:cNvPicPr/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5715008" y="3929066"/>
            <a:ext cx="15906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/>
          <p:cNvPicPr/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5715008" y="4714884"/>
            <a:ext cx="2638425" cy="390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/>
          <p:cNvPicPr/>
          <p:nvPr/>
        </p:nvPicPr>
        <p:blipFill>
          <a:blip r:embed="rId17"/>
          <a:srcRect/>
          <a:stretch>
            <a:fillRect/>
          </a:stretch>
        </p:blipFill>
        <p:spPr bwMode="auto">
          <a:xfrm>
            <a:off x="5715008" y="5500702"/>
            <a:ext cx="228600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14282" y="785794"/>
            <a:ext cx="8929718" cy="2700358"/>
          </a:xfrm>
        </p:spPr>
        <p:txBody>
          <a:bodyPr>
            <a:noAutofit/>
          </a:bodyPr>
          <a:lstStyle/>
          <a:p>
            <a:pPr algn="ctr"/>
            <a:r>
              <a:rPr lang="ru-RU" sz="7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Тема урока: </a:t>
            </a:r>
            <a:br>
              <a:rPr lang="ru-RU" sz="7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72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«Показательные уравнения»</a:t>
            </a:r>
            <a:endParaRPr lang="ru-RU" sz="72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3929066"/>
            <a:ext cx="8143932" cy="2571768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200" i="1" dirty="0" smtClean="0">
                <a:solidFill>
                  <a:srgbClr val="FF0000"/>
                </a:solidFill>
              </a:rPr>
              <a:t>«Решение уравнений это золотой ключ, 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200" i="1" dirty="0" smtClean="0">
                <a:solidFill>
                  <a:srgbClr val="FF0000"/>
                </a:solidFill>
              </a:rPr>
              <a:t>открывающий все сезамы»</a:t>
            </a:r>
          </a:p>
          <a:p>
            <a:pPr>
              <a:lnSpc>
                <a:spcPct val="150000"/>
              </a:lnSpc>
              <a:spcBef>
                <a:spcPts val="0"/>
              </a:spcBef>
            </a:pPr>
            <a:r>
              <a:rPr lang="ru-RU" sz="3200" i="1" dirty="0" smtClean="0">
                <a:solidFill>
                  <a:srgbClr val="FF0000"/>
                </a:solidFill>
              </a:rPr>
              <a:t>С. Коваль</a:t>
            </a:r>
            <a:endParaRPr lang="ru-RU" sz="3200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428604"/>
            <a:ext cx="7851648" cy="1214446"/>
          </a:xfrm>
        </p:spPr>
        <p:txBody>
          <a:bodyPr>
            <a:normAutofit/>
          </a:bodyPr>
          <a:lstStyle/>
          <a:p>
            <a:pPr algn="ctr"/>
            <a:r>
              <a:rPr lang="ru-RU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ЦЕЛЬ УРОКА</a:t>
            </a:r>
            <a:endParaRPr lang="ru-RU" sz="6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2143116"/>
            <a:ext cx="7673748" cy="3929090"/>
          </a:xfrm>
        </p:spPr>
        <p:txBody>
          <a:bodyPr>
            <a:noAutofit/>
          </a:bodyPr>
          <a:lstStyle/>
          <a:p>
            <a:pPr algn="just">
              <a:lnSpc>
                <a:spcPct val="200000"/>
              </a:lnSpc>
              <a:spcBef>
                <a:spcPts val="0"/>
              </a:spcBef>
            </a:pPr>
            <a:r>
              <a:rPr lang="ru-RU" sz="3200" dirty="0" smtClean="0"/>
              <a:t>Обобщить знания и умения по применению способов решения показательных уравнений; готовиться к экзамену.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00034" y="214290"/>
            <a:ext cx="7851648" cy="2071702"/>
          </a:xfrm>
        </p:spPr>
        <p:txBody>
          <a:bodyPr/>
          <a:lstStyle/>
          <a:p>
            <a:pPr algn="ctr"/>
            <a:r>
              <a:rPr lang="ru-RU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Герберт Спенсер</a:t>
            </a:r>
            <a:r>
              <a:rPr lang="ru-RU" sz="5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5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54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27.04.1820г.-08.12.1903г.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143240" y="2786058"/>
            <a:ext cx="5572164" cy="4071942"/>
          </a:xfrm>
        </p:spPr>
        <p:txBody>
          <a:bodyPr>
            <a:normAutofit fontScale="85000" lnSpcReduction="10000"/>
          </a:bodyPr>
          <a:lstStyle/>
          <a:p>
            <a:pPr algn="just">
              <a:lnSpc>
                <a:spcPct val="160000"/>
              </a:lnSpc>
              <a:spcBef>
                <a:spcPts val="0"/>
              </a:spcBef>
            </a:pPr>
            <a:r>
              <a:rPr lang="ru-RU" sz="2800" dirty="0" smtClean="0"/>
              <a:t>Английский философ и социолог, один из родоначальников эволюционизма, идеи которого пользовались большой популярностью в конце XIX века, основатель органической школы в социологии;  идеолог либерализма.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r>
              <a:rPr lang="ru-RU" dirty="0" smtClean="0"/>
              <a:t> </a:t>
            </a:r>
          </a:p>
          <a:p>
            <a:pPr>
              <a:lnSpc>
                <a:spcPct val="160000"/>
              </a:lnSpc>
              <a:spcBef>
                <a:spcPts val="0"/>
              </a:spcBef>
            </a:pPr>
            <a:endParaRPr lang="ru-RU" dirty="0"/>
          </a:p>
        </p:txBody>
      </p:sp>
      <p:pic>
        <p:nvPicPr>
          <p:cNvPr id="4" name="Рисунок 3" descr="http://vignette2.wikia.nocookie.net/mayberry/images/9/96/Herbert_Spencer.jpg/revision/latest?cb=20120319190823"/>
          <p:cNvPicPr/>
          <p:nvPr/>
        </p:nvPicPr>
        <p:blipFill>
          <a:blip r:embed="rId2"/>
          <a:srcRect l="2941" t="2632" r="2941"/>
          <a:stretch>
            <a:fillRect/>
          </a:stretch>
        </p:blipFill>
        <p:spPr bwMode="auto">
          <a:xfrm>
            <a:off x="428596" y="3286124"/>
            <a:ext cx="2286016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14348" y="142852"/>
            <a:ext cx="7851648" cy="642942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 Е С Т</a:t>
            </a:r>
            <a:endParaRPr lang="ru-RU" sz="6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14348" y="642923"/>
          <a:ext cx="7786742" cy="613354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893371"/>
                <a:gridCol w="3893371"/>
              </a:tblGrid>
              <a:tr h="489946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</a:t>
                      </a:r>
                      <a:r>
                        <a:rPr lang="ru-RU" dirty="0" smtClean="0"/>
                        <a:t> вариант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/>
                        <a:t>II </a:t>
                      </a:r>
                      <a:r>
                        <a:rPr lang="ru-RU" dirty="0" smtClean="0"/>
                        <a:t>вариант</a:t>
                      </a:r>
                      <a:endParaRPr lang="ru-RU" dirty="0"/>
                    </a:p>
                  </a:txBody>
                  <a:tcPr/>
                </a:tc>
              </a:tr>
              <a:tr h="351683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1. Решите уравнение, выберите правильный ответ.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36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654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51683">
                <a:tc gridSpan="2">
                  <a:txBody>
                    <a:bodyPr/>
                    <a:lstStyle/>
                    <a:p>
                      <a:pPr algn="ctr"/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2. Какому промежутку принадлежит корень уравнения.</a:t>
                      </a:r>
                      <a:endParaRPr lang="ru-RU" sz="16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99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83654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7893">
                <a:tc>
                  <a:txBody>
                    <a:bodyPr/>
                    <a:lstStyle/>
                    <a:p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 3. Укажите убывающие функции.</a:t>
                      </a:r>
                      <a:endParaRPr lang="ru-RU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1600" dirty="0" smtClean="0"/>
                        <a:t>   3.</a:t>
                      </a:r>
                      <a:r>
                        <a:rPr lang="ru-RU" sz="1600" baseline="0" dirty="0" smtClean="0"/>
                        <a:t> </a:t>
                      </a:r>
                      <a:r>
                        <a:rPr kumimoji="0" lang="ru-RU" sz="16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Укажите возрастающие функции.</a:t>
                      </a:r>
                      <a:endParaRPr lang="ru-RU" sz="1600" dirty="0"/>
                    </a:p>
                  </a:txBody>
                  <a:tcPr/>
                </a:tc>
              </a:tr>
              <a:tr h="449598">
                <a:tc gridSpan="2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383654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965530">
                <a:tc>
                  <a:txBody>
                    <a:bodyPr/>
                    <a:lstStyle/>
                    <a:p>
                      <a:pPr>
                        <a:lnSpc>
                          <a:spcPct val="130000"/>
                        </a:lnSpc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4.Определите,  какому рисунку соответствует график показательной функции </a:t>
                      </a:r>
                      <a:endParaRPr lang="ru-RU" sz="1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3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0" lang="ru-RU" sz="1400" kern="120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4.Определите,  какому рисунку соответствует график показательной функции </a:t>
                      </a:r>
                      <a:endParaRPr lang="ru-RU" sz="1400" dirty="0" smtClean="0"/>
                    </a:p>
                    <a:p>
                      <a:endParaRPr lang="ru-RU" dirty="0"/>
                    </a:p>
                  </a:txBody>
                  <a:tcPr/>
                </a:tc>
              </a:tr>
              <a:tr h="62270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89946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" name="Picture 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1500174"/>
            <a:ext cx="981075" cy="342900"/>
          </a:xfrm>
          <a:prstGeom prst="rect">
            <a:avLst/>
          </a:prstGeom>
          <a:noFill/>
        </p:spPr>
      </p:pic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45720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1500174"/>
            <a:ext cx="981075" cy="342900"/>
          </a:xfrm>
          <a:prstGeom prst="rect">
            <a:avLst/>
          </a:prstGeom>
          <a:noFill/>
        </p:spPr>
      </p:pic>
      <p:sp>
        <p:nvSpPr>
          <p:cNvPr id="1030" name="Rectangle 6"/>
          <p:cNvSpPr>
            <a:spLocks noChangeArrowheads="1"/>
          </p:cNvSpPr>
          <p:nvPr/>
        </p:nvSpPr>
        <p:spPr bwMode="auto">
          <a:xfrm>
            <a:off x="457200" y="8001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2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45720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37" name="Rectangle 1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643182"/>
            <a:ext cx="719137" cy="476537"/>
          </a:xfrm>
          <a:prstGeom prst="rect">
            <a:avLst/>
          </a:prstGeom>
          <a:noFill/>
        </p:spPr>
      </p:pic>
      <p:sp>
        <p:nvSpPr>
          <p:cNvPr id="1038" name="Rectangle 14"/>
          <p:cNvSpPr>
            <a:spLocks noChangeArrowheads="1"/>
          </p:cNvSpPr>
          <p:nvPr/>
        </p:nvSpPr>
        <p:spPr bwMode="auto">
          <a:xfrm>
            <a:off x="0" y="9810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9" name="Picture 15"/>
          <p:cNvPicPr>
            <a:picLocks noChangeAspect="1" noChangeArrowheads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00694" y="2786058"/>
            <a:ext cx="666750" cy="304800"/>
          </a:xfrm>
          <a:prstGeom prst="rect">
            <a:avLst/>
          </a:prstGeom>
          <a:noFill/>
        </p:spPr>
      </p:pic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45720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43" name="Rectangle 1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5" name="Rectangle 2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44" name="Picture 20"/>
          <p:cNvPicPr>
            <a:picLocks noChangeAspect="1" noChangeArrowheads="1"/>
          </p:cNvPicPr>
          <p:nvPr/>
        </p:nvPicPr>
        <p:blipFill>
          <a:blip r:embed="rId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3802998"/>
            <a:ext cx="6929486" cy="543489"/>
          </a:xfrm>
          <a:prstGeom prst="rect">
            <a:avLst/>
          </a:prstGeom>
          <a:noFill/>
        </p:spPr>
      </p:pic>
      <p:sp>
        <p:nvSpPr>
          <p:cNvPr id="1047" name="Rectangle 2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49" name="Rectangle 2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0" name="Rectangle 26"/>
          <p:cNvSpPr>
            <a:spLocks noChangeArrowheads="1"/>
          </p:cNvSpPr>
          <p:nvPr/>
        </p:nvSpPr>
        <p:spPr bwMode="auto">
          <a:xfrm>
            <a:off x="45720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52" name="Rectangle 28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1" name="Picture 27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5072074"/>
            <a:ext cx="561975" cy="238125"/>
          </a:xfrm>
          <a:prstGeom prst="rect">
            <a:avLst/>
          </a:prstGeom>
          <a:noFill/>
        </p:spPr>
      </p:pic>
      <p:sp>
        <p:nvSpPr>
          <p:cNvPr id="1054" name="Rectangle 30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53" name="Picture 29"/>
          <p:cNvPicPr>
            <a:picLocks noChangeAspect="1" noChangeArrowheads="1"/>
          </p:cNvPicPr>
          <p:nvPr/>
        </p:nvPicPr>
        <p:blipFill>
          <a:blip r:embed="rId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58082" y="4929198"/>
            <a:ext cx="733425" cy="457200"/>
          </a:xfrm>
          <a:prstGeom prst="rect">
            <a:avLst/>
          </a:prstGeom>
          <a:noFill/>
        </p:spPr>
      </p:pic>
      <p:pic>
        <p:nvPicPr>
          <p:cNvPr id="36" name="Рисунок 35" descr="C:\Users\Леонид\Pictures\img228.jpg"/>
          <p:cNvPicPr/>
          <p:nvPr/>
        </p:nvPicPr>
        <p:blipFill>
          <a:blip r:embed="rId9" cstate="print"/>
          <a:srcRect b="3998"/>
          <a:stretch>
            <a:fillRect/>
          </a:stretch>
        </p:blipFill>
        <p:spPr bwMode="auto">
          <a:xfrm>
            <a:off x="1643042" y="5357826"/>
            <a:ext cx="928694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7" name="Прямоугольник 36"/>
          <p:cNvSpPr/>
          <p:nvPr/>
        </p:nvSpPr>
        <p:spPr>
          <a:xfrm>
            <a:off x="1214414" y="5715016"/>
            <a:ext cx="34176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1)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0" name="Рисунок 39" descr="C:\Users\Леонид\Pictures\img226.jpg"/>
          <p:cNvPicPr/>
          <p:nvPr/>
        </p:nvPicPr>
        <p:blipFill>
          <a:blip r:embed="rId10" cstate="print"/>
          <a:srcRect l="3854" t="16575" r="63943" b="3828"/>
          <a:stretch>
            <a:fillRect/>
          </a:stretch>
        </p:blipFill>
        <p:spPr bwMode="auto">
          <a:xfrm>
            <a:off x="5286380" y="5357826"/>
            <a:ext cx="8572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1" name="Прямоугольник 40"/>
          <p:cNvSpPr/>
          <p:nvPr/>
        </p:nvSpPr>
        <p:spPr>
          <a:xfrm>
            <a:off x="2714612" y="5715016"/>
            <a:ext cx="38183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2)</a:t>
            </a: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42" name="Рисунок 41" descr="C:\Users\Леонид\Pictures\img226.jpg"/>
          <p:cNvPicPr/>
          <p:nvPr/>
        </p:nvPicPr>
        <p:blipFill>
          <a:blip r:embed="rId11" cstate="print"/>
          <a:srcRect l="35095" t="16410" r="31924" b="3590"/>
          <a:stretch>
            <a:fillRect/>
          </a:stretch>
        </p:blipFill>
        <p:spPr bwMode="auto">
          <a:xfrm>
            <a:off x="3214678" y="5357826"/>
            <a:ext cx="85725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3" name="Рисунок 42" descr="C:\Users\Леонид\Pictures\img226.jpg"/>
          <p:cNvPicPr/>
          <p:nvPr/>
        </p:nvPicPr>
        <p:blipFill>
          <a:blip r:embed="rId12" cstate="print"/>
          <a:srcRect l="35095" t="16410" r="31924" b="3590"/>
          <a:stretch>
            <a:fillRect/>
          </a:stretch>
        </p:blipFill>
        <p:spPr bwMode="auto">
          <a:xfrm>
            <a:off x="6715140" y="5357826"/>
            <a:ext cx="1000132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4" name="Прямоугольник 43"/>
          <p:cNvSpPr/>
          <p:nvPr/>
        </p:nvSpPr>
        <p:spPr>
          <a:xfrm>
            <a:off x="4786314" y="5715016"/>
            <a:ext cx="4331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>
                <a:solidFill>
                  <a:schemeClr val="bg1"/>
                </a:solidFill>
              </a:rPr>
              <a:t> 3)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6357950" y="5715016"/>
            <a:ext cx="37702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1371600" algn="l"/>
                <a:tab pos="1562100" algn="l"/>
                <a:tab pos="3011488" algn="ctr"/>
                <a:tab pos="4629150" algn="l"/>
              </a:tabLst>
            </a:pP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4)</a:t>
            </a:r>
            <a:endParaRPr lang="en-US" sz="2400" dirty="0" smtClean="0">
              <a:solidFill>
                <a:schemeClr val="bg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58" name="Rectangle 34"/>
          <p:cNvSpPr>
            <a:spLocks noChangeArrowheads="1"/>
          </p:cNvSpPr>
          <p:nvPr/>
        </p:nvSpPr>
        <p:spPr bwMode="auto">
          <a:xfrm>
            <a:off x="0" y="304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	</a:t>
            </a:r>
            <a:r>
              <a:rPr kumimoji="0" lang="ru-RU" sz="6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60" name="Rectangle 36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4" name="Rectangle 4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10246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1928802"/>
            <a:ext cx="3181350" cy="304800"/>
          </a:xfrm>
          <a:prstGeom prst="rect">
            <a:avLst/>
          </a:prstGeom>
          <a:noFill/>
        </p:spPr>
      </p:pic>
      <p:sp>
        <p:nvSpPr>
          <p:cNvPr id="10247" name="Rectangle 7"/>
          <p:cNvSpPr>
            <a:spLocks noChangeArrowheads="1"/>
          </p:cNvSpPr>
          <p:nvPr/>
        </p:nvSpPr>
        <p:spPr bwMode="auto">
          <a:xfrm>
            <a:off x="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20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49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48" name="Picture 8"/>
          <p:cNvPicPr>
            <a:picLocks noChangeAspect="1" noChangeArrowheads="1"/>
          </p:cNvPicPr>
          <p:nvPr/>
        </p:nvPicPr>
        <p:blipFill>
          <a:blip r:embed="rId14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143248"/>
            <a:ext cx="3752850" cy="304800"/>
          </a:xfrm>
          <a:prstGeom prst="rect">
            <a:avLst/>
          </a:prstGeom>
          <a:noFill/>
        </p:spPr>
      </p:pic>
      <p:sp>
        <p:nvSpPr>
          <p:cNvPr id="10250" name="Rectangle 10"/>
          <p:cNvSpPr>
            <a:spLocks noChangeArrowheads="1"/>
          </p:cNvSpPr>
          <p:nvPr/>
        </p:nvSpPr>
        <p:spPr bwMode="auto">
          <a:xfrm>
            <a:off x="45720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2" name="Rectangle 12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1" name="Picture 11"/>
          <p:cNvPicPr>
            <a:picLocks noChangeAspect="1" noChangeArrowheads="1"/>
          </p:cNvPicPr>
          <p:nvPr/>
        </p:nvPicPr>
        <p:blipFill>
          <a:blip r:embed="rId1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4357694"/>
            <a:ext cx="3162300" cy="304800"/>
          </a:xfrm>
          <a:prstGeom prst="rect">
            <a:avLst/>
          </a:prstGeom>
          <a:noFill/>
        </p:spPr>
      </p:pic>
      <p:sp>
        <p:nvSpPr>
          <p:cNvPr id="10254" name="Rectangle 1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3" name="Picture 13"/>
          <p:cNvPicPr>
            <a:picLocks noChangeAspect="1" noChangeArrowheads="1"/>
          </p:cNvPicPr>
          <p:nvPr/>
        </p:nvPicPr>
        <p:blipFill>
          <a:blip r:embed="rId16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628" y="4357694"/>
            <a:ext cx="3162300" cy="304800"/>
          </a:xfrm>
          <a:prstGeom prst="rect">
            <a:avLst/>
          </a:prstGeom>
          <a:noFill/>
        </p:spPr>
      </p:pic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457200" y="762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57" name="Rectangle 17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6" name="Picture 16"/>
          <p:cNvPicPr>
            <a:picLocks noChangeAspect="1" noChangeArrowheads="1"/>
          </p:cNvPicPr>
          <p:nvPr/>
        </p:nvPicPr>
        <p:blipFill>
          <a:blip r:embed="rId17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6357958"/>
            <a:ext cx="2009775" cy="304800"/>
          </a:xfrm>
          <a:prstGeom prst="rect">
            <a:avLst/>
          </a:prstGeom>
          <a:noFill/>
        </p:spPr>
      </p:pic>
      <p:sp>
        <p:nvSpPr>
          <p:cNvPr id="10258" name="Rectangle 18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36207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0" name="Rectangle 2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259" name="Picture 19"/>
          <p:cNvPicPr>
            <a:picLocks noChangeAspect="1" noChangeArrowheads="1"/>
          </p:cNvPicPr>
          <p:nvPr/>
        </p:nvPicPr>
        <p:blipFill>
          <a:blip r:embed="rId18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86380" y="6357958"/>
            <a:ext cx="1962150" cy="304800"/>
          </a:xfrm>
          <a:prstGeom prst="rect">
            <a:avLst/>
          </a:prstGeom>
          <a:noFill/>
        </p:spPr>
      </p:pic>
      <p:sp>
        <p:nvSpPr>
          <p:cNvPr id="10261" name="Rectangle 21"/>
          <p:cNvSpPr>
            <a:spLocks noChangeArrowheads="1"/>
          </p:cNvSpPr>
          <p:nvPr/>
        </p:nvSpPr>
        <p:spPr bwMode="auto">
          <a:xfrm>
            <a:off x="0" y="7620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42844" y="71414"/>
            <a:ext cx="8786874" cy="2571768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Нобелевские лауреаты, получившие премию за исследования в области физики с использованием показательной функции:</a:t>
            </a:r>
            <a:endParaRPr lang="ru-RU" sz="40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571736" y="2857496"/>
            <a:ext cx="4857784" cy="3824302"/>
          </a:xfrm>
        </p:spPr>
        <p:txBody>
          <a:bodyPr>
            <a:normAutofit/>
          </a:bodyPr>
          <a:lstStyle/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dirty="0" smtClean="0"/>
              <a:t>Пьер Кюри - </a:t>
            </a:r>
            <a:r>
              <a:rPr lang="ru-RU" dirty="0" smtClean="0">
                <a:solidFill>
                  <a:srgbClr val="FF0000"/>
                </a:solidFill>
              </a:rPr>
              <a:t>1903 г.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dirty="0" smtClean="0"/>
              <a:t>Ричардсон Оуэн – </a:t>
            </a:r>
            <a:r>
              <a:rPr lang="ru-RU" dirty="0" smtClean="0">
                <a:solidFill>
                  <a:srgbClr val="FF0000"/>
                </a:solidFill>
              </a:rPr>
              <a:t>1928 г.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dirty="0" smtClean="0"/>
              <a:t>Игорь Тамм – </a:t>
            </a:r>
            <a:r>
              <a:rPr lang="ru-RU" dirty="0" smtClean="0">
                <a:solidFill>
                  <a:srgbClr val="FF0000"/>
                </a:solidFill>
              </a:rPr>
              <a:t>1958 г.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dirty="0" err="1" smtClean="0"/>
              <a:t>Альварес</a:t>
            </a:r>
            <a:r>
              <a:rPr lang="ru-RU" dirty="0" smtClean="0"/>
              <a:t> Луис – </a:t>
            </a:r>
            <a:r>
              <a:rPr lang="ru-RU" dirty="0" smtClean="0">
                <a:solidFill>
                  <a:srgbClr val="FF0000"/>
                </a:solidFill>
              </a:rPr>
              <a:t>1968 г.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dirty="0" err="1" smtClean="0"/>
              <a:t>Альфвен</a:t>
            </a:r>
            <a:r>
              <a:rPr lang="ru-RU" dirty="0" smtClean="0"/>
              <a:t> </a:t>
            </a:r>
            <a:r>
              <a:rPr lang="ru-RU" dirty="0" err="1" smtClean="0"/>
              <a:t>Ханнес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FF0000"/>
                </a:solidFill>
              </a:rPr>
              <a:t>1970 г.</a:t>
            </a:r>
          </a:p>
          <a:p>
            <a:pPr algn="l">
              <a:lnSpc>
                <a:spcPct val="150000"/>
              </a:lnSpc>
              <a:spcBef>
                <a:spcPts val="0"/>
              </a:spcBef>
            </a:pPr>
            <a:r>
              <a:rPr lang="ru-RU" dirty="0" smtClean="0"/>
              <a:t>Вильсон Роберт </a:t>
            </a:r>
            <a:r>
              <a:rPr lang="ru-RU" dirty="0" err="1" smtClean="0"/>
              <a:t>Вудро</a:t>
            </a:r>
            <a:r>
              <a:rPr lang="ru-RU" dirty="0" smtClean="0"/>
              <a:t> – </a:t>
            </a:r>
            <a:r>
              <a:rPr lang="ru-RU" dirty="0" smtClean="0">
                <a:solidFill>
                  <a:srgbClr val="FF0000"/>
                </a:solidFill>
              </a:rPr>
              <a:t>1978 г.</a:t>
            </a:r>
            <a:endParaRPr lang="ru-RU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428604"/>
            <a:ext cx="7851648" cy="2500330"/>
          </a:xfrm>
        </p:spPr>
        <p:txBody>
          <a:bodyPr>
            <a:normAutofit fontScale="90000"/>
          </a:bodyPr>
          <a:lstStyle/>
          <a:p>
            <a:pPr algn="ctr"/>
            <a:r>
              <a:rPr lang="ru-RU" sz="6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Михаил Васильевич Ломоносов</a:t>
            </a:r>
            <a:br>
              <a:rPr lang="ru-RU" sz="6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60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19.11.1711г. - 15.04.1765г.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1472" y="3143248"/>
            <a:ext cx="5214974" cy="3571900"/>
          </a:xfrm>
        </p:spPr>
        <p:txBody>
          <a:bodyPr>
            <a:normAutofit fontScale="85000" lnSpcReduction="10000"/>
          </a:bodyPr>
          <a:lstStyle/>
          <a:p>
            <a:pPr algn="l">
              <a:lnSpc>
                <a:spcPct val="200000"/>
              </a:lnSpc>
            </a:pPr>
            <a:r>
              <a:rPr lang="ru-RU" sz="3200" dirty="0" smtClean="0"/>
              <a:t>Первый  русский  учёный –естествоиспытатель   мирового значения,   энциклопедист, химик   и   физик.</a:t>
            </a:r>
            <a:endParaRPr lang="ru-RU" sz="3200" dirty="0"/>
          </a:p>
        </p:txBody>
      </p:sp>
      <p:pic>
        <p:nvPicPr>
          <p:cNvPr id="4" name="Рисунок 3" descr="http://images.myshared.ru/4/319568/slide_1.jpg"/>
          <p:cNvPicPr/>
          <p:nvPr/>
        </p:nvPicPr>
        <p:blipFill>
          <a:blip r:embed="rId2"/>
          <a:srcRect l="8982" t="11952" r="52844" b="22310"/>
          <a:stretch>
            <a:fillRect/>
          </a:stretch>
        </p:blipFill>
        <p:spPr bwMode="auto">
          <a:xfrm>
            <a:off x="5929322" y="3214686"/>
            <a:ext cx="2571768" cy="31432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71472" y="285728"/>
            <a:ext cx="7851648" cy="928694"/>
          </a:xfrm>
        </p:spPr>
        <p:txBody>
          <a:bodyPr>
            <a:noAutofit/>
          </a:bodyPr>
          <a:lstStyle/>
          <a:p>
            <a:pPr algn="ctr"/>
            <a:r>
              <a:rPr lang="ru-RU" sz="660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Найди ошибку</a:t>
            </a:r>
            <a:endParaRPr lang="ru-RU" sz="660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14348" y="1643050"/>
            <a:ext cx="7715304" cy="5000660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Рисунок 3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1643050"/>
            <a:ext cx="2357454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857224" y="2357430"/>
            <a:ext cx="2357454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571604" y="2928934"/>
            <a:ext cx="16287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/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1857356" y="3571876"/>
            <a:ext cx="135255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071670" y="4143380"/>
            <a:ext cx="1143008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/>
          <p:cNvPicPr/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1928794" y="5000636"/>
            <a:ext cx="1285875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Рисунок 9"/>
          <p:cNvPicPr/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1928794" y="5643578"/>
            <a:ext cx="1285884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/>
          <p:cNvPicPr/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071670" y="6286520"/>
            <a:ext cx="1162050" cy="352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661</TotalTime>
  <Words>313</Words>
  <Application>Microsoft Office PowerPoint</Application>
  <PresentationFormat>Экран (4:3)</PresentationFormat>
  <Paragraphs>65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Поток</vt:lpstr>
      <vt:lpstr>Альберт Энштейн 14.03.1879г.-18.04. 1955г.</vt:lpstr>
      <vt:lpstr>СОПОСТАВЛЕНИЕ</vt:lpstr>
      <vt:lpstr>Тема урока:  «Показательные уравнения»</vt:lpstr>
      <vt:lpstr>ЦЕЛЬ УРОКА</vt:lpstr>
      <vt:lpstr>Герберт Спенсер 27.04.1820г.-08.12.1903г.</vt:lpstr>
      <vt:lpstr>Т Е С Т</vt:lpstr>
      <vt:lpstr>Нобелевские лауреаты, получившие премию за исследования в области физики с использованием показательной функции:</vt:lpstr>
      <vt:lpstr>Михаил Васильевич Ломоносов 19.11.1711г. - 15.04.1765г.</vt:lpstr>
      <vt:lpstr>Найди ошибку</vt:lpstr>
      <vt:lpstr>Найди ошибку</vt:lpstr>
      <vt:lpstr>  Решение заданий самостоятельной работы</vt:lpstr>
      <vt:lpstr>   Фридрих  Адольф  Вильгельм  Дистервег 29. 10.1790 г. -  07.07.1866 г.   </vt:lpstr>
      <vt:lpstr>Домашнее задание</vt:lpstr>
      <vt:lpstr>РЕФЛЕКСИЯ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Альберт Энштейн 14.03.1879г.-18.04. 1955г.</dc:title>
  <dc:creator>Леонид</dc:creator>
  <cp:lastModifiedBy>Леонид</cp:lastModifiedBy>
  <cp:revision>75</cp:revision>
  <dcterms:created xsi:type="dcterms:W3CDTF">2016-03-11T13:44:08Z</dcterms:created>
  <dcterms:modified xsi:type="dcterms:W3CDTF">2016-11-19T16:36:01Z</dcterms:modified>
</cp:coreProperties>
</file>