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66" r:id="rId8"/>
    <p:sldId id="265" r:id="rId9"/>
    <p:sldId id="267" r:id="rId10"/>
    <p:sldId id="268" r:id="rId11"/>
    <p:sldId id="269" r:id="rId12"/>
    <p:sldId id="270" r:id="rId13"/>
    <p:sldId id="271" r:id="rId14"/>
    <p:sldId id="275" r:id="rId15"/>
    <p:sldId id="287" r:id="rId16"/>
    <p:sldId id="276" r:id="rId17"/>
    <p:sldId id="277" r:id="rId18"/>
    <p:sldId id="293" r:id="rId19"/>
    <p:sldId id="294" r:id="rId20"/>
    <p:sldId id="28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FA517-7EF5-4138-8E28-2FFB92AF997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6A2E-3F80-4789-BFE1-108E5ECD12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FA517-7EF5-4138-8E28-2FFB92AF997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6A2E-3F80-4789-BFE1-108E5ECD1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FA517-7EF5-4138-8E28-2FFB92AF997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6A2E-3F80-4789-BFE1-108E5ECD1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FA517-7EF5-4138-8E28-2FFB92AF997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6A2E-3F80-4789-BFE1-108E5ECD1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FA517-7EF5-4138-8E28-2FFB92AF997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5DA6A2E-3F80-4789-BFE1-108E5ECD1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FA517-7EF5-4138-8E28-2FFB92AF997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6A2E-3F80-4789-BFE1-108E5ECD1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FA517-7EF5-4138-8E28-2FFB92AF997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6A2E-3F80-4789-BFE1-108E5ECD1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FA517-7EF5-4138-8E28-2FFB92AF997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6A2E-3F80-4789-BFE1-108E5ECD1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FA517-7EF5-4138-8E28-2FFB92AF997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6A2E-3F80-4789-BFE1-108E5ECD1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FA517-7EF5-4138-8E28-2FFB92AF997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6A2E-3F80-4789-BFE1-108E5ECD1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3FA517-7EF5-4138-8E28-2FFB92AF997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DA6A2E-3F80-4789-BFE1-108E5ECD1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A3FA517-7EF5-4138-8E28-2FFB92AF997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5DA6A2E-3F80-4789-BFE1-108E5ECD12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04664"/>
            <a:ext cx="7992888" cy="61206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4663"/>
            <a:ext cx="8064896" cy="6220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5072"/>
            <a:ext cx="8091036" cy="6050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78488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НАПРАВЛЕНИЯ:</a:t>
            </a:r>
          </a:p>
          <a:p>
            <a:endParaRPr lang="ru-RU" sz="3200" b="1" dirty="0" smtClean="0"/>
          </a:p>
          <a:p>
            <a:r>
              <a:rPr lang="ru-RU" sz="2800" dirty="0" smtClean="0"/>
              <a:t>-</a:t>
            </a:r>
            <a:r>
              <a:rPr lang="ru-RU" sz="3200" dirty="0" smtClean="0"/>
              <a:t>живая природа: характерные особенности сезонов разных природно-климатических зон, многообразие живых организмов и их приспособленность к окружающей среде.</a:t>
            </a:r>
          </a:p>
          <a:p>
            <a:r>
              <a:rPr lang="en-US" sz="3200" dirty="0" smtClean="0"/>
              <a:t>-</a:t>
            </a:r>
            <a:r>
              <a:rPr lang="ru-RU" sz="3200" dirty="0" smtClean="0"/>
              <a:t>неживая природа: воздух, почва, вода, магниты, звук, свет.</a:t>
            </a:r>
          </a:p>
          <a:p>
            <a:r>
              <a:rPr lang="en-US" sz="3200" dirty="0" smtClean="0"/>
              <a:t>-</a:t>
            </a:r>
            <a:r>
              <a:rPr lang="ru-RU" sz="3200" dirty="0" smtClean="0"/>
              <a:t>человек: функционирование организма, рукотворный мир, материалы и их свойства.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7920880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/>
              <a:t>Структура детского экспериментирования:</a:t>
            </a:r>
          </a:p>
          <a:p>
            <a:endParaRPr lang="ru-RU" sz="3200" b="1" dirty="0" smtClean="0"/>
          </a:p>
          <a:p>
            <a:r>
              <a:rPr lang="ru-RU" sz="2800" dirty="0" smtClean="0"/>
              <a:t>-постановка проблемы, которую необходимо разрешить;</a:t>
            </a:r>
          </a:p>
          <a:p>
            <a:r>
              <a:rPr lang="ru-RU" sz="2800" dirty="0" smtClean="0"/>
              <a:t>- </a:t>
            </a:r>
            <a:r>
              <a:rPr lang="ru-RU" sz="2800" dirty="0" err="1" smtClean="0"/>
              <a:t>целеполагание</a:t>
            </a:r>
            <a:r>
              <a:rPr lang="ru-RU" sz="2800" dirty="0" smtClean="0"/>
              <a:t> (что нужно сделать для решения проблемы);</a:t>
            </a:r>
          </a:p>
          <a:p>
            <a:r>
              <a:rPr lang="ru-RU" sz="2800" dirty="0" smtClean="0"/>
              <a:t>- выдвижение гипотез (поиск возможных путей решения);</a:t>
            </a:r>
          </a:p>
          <a:p>
            <a:r>
              <a:rPr lang="ru-RU" sz="2800" dirty="0" smtClean="0"/>
              <a:t>- проверка гипотез (сбор данных, реализация в действиях);</a:t>
            </a:r>
          </a:p>
          <a:p>
            <a:r>
              <a:rPr lang="ru-RU" sz="2800" dirty="0" smtClean="0"/>
              <a:t>- анализ полученного результата (подтвердилось - не подтвердилось);</a:t>
            </a:r>
          </a:p>
          <a:p>
            <a:r>
              <a:rPr lang="ru-RU" sz="2800" dirty="0" smtClean="0"/>
              <a:t>- формулирование выводов.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744538"/>
            <a:ext cx="7775457" cy="5708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7096" y="332656"/>
            <a:ext cx="7813376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Блоки</a:t>
            </a:r>
            <a:r>
              <a:rPr lang="ru-RU" dirty="0" smtClean="0"/>
              <a:t> </a:t>
            </a:r>
            <a:r>
              <a:rPr lang="ru-RU" b="1" i="1" dirty="0" smtClean="0"/>
              <a:t>педагогического процесса: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4163" indent="-284163">
              <a:buFont typeface="Wingdings" pitchFamily="2" charset="2"/>
              <a:buChar char="v"/>
            </a:pPr>
            <a:r>
              <a:rPr lang="ru-RU" dirty="0" smtClean="0"/>
              <a:t>Непосредственно-организованная деятельность с детьми.</a:t>
            </a:r>
          </a:p>
          <a:p>
            <a:pPr marL="284163" indent="-284163">
              <a:buFont typeface="Wingdings" pitchFamily="2" charset="2"/>
              <a:buChar char="v"/>
            </a:pPr>
            <a:r>
              <a:rPr lang="ru-RU" dirty="0" smtClean="0"/>
              <a:t>Совместная деятельность с детьми.</a:t>
            </a:r>
          </a:p>
          <a:p>
            <a:pPr marL="284163" indent="-284163">
              <a:buFont typeface="Wingdings" pitchFamily="2" charset="2"/>
              <a:buChar char="v"/>
            </a:pPr>
            <a:r>
              <a:rPr lang="ru-RU" dirty="0" smtClean="0"/>
              <a:t>Самостоятельная деятельность детей.</a:t>
            </a:r>
          </a:p>
          <a:p>
            <a:pPr marL="284163" indent="-284163">
              <a:buFont typeface="Wingdings" pitchFamily="2" charset="2"/>
              <a:buChar char="v"/>
            </a:pPr>
            <a:r>
              <a:rPr lang="ru-RU" dirty="0" smtClean="0"/>
              <a:t>Совместная работа с родителями.</a:t>
            </a:r>
          </a:p>
          <a:p>
            <a:pPr marL="284163" indent="-284163">
              <a:buFont typeface="Wingdings" pitchFamily="2" charset="2"/>
              <a:buChar char="v"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687" y="620688"/>
            <a:ext cx="8799313" cy="603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Структура занятия по </a:t>
            </a:r>
            <a:r>
              <a:rPr lang="ru-RU" dirty="0" err="1" smtClean="0"/>
              <a:t>эксперементированию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1600" b="1" dirty="0" smtClean="0"/>
              <a:t>1.Постановка исследовательской задачи (при педагогической поддержке в</a:t>
            </a:r>
          </a:p>
          <a:p>
            <a:pPr>
              <a:buNone/>
            </a:pPr>
            <a:r>
              <a:rPr lang="ru-RU" sz="1600" b="1" dirty="0" smtClean="0"/>
              <a:t>раннем, младшем, среднем дошкольном возрасте, самостоятельно в старшем дошкольном возрасте).</a:t>
            </a:r>
          </a:p>
          <a:p>
            <a:pPr>
              <a:buNone/>
            </a:pPr>
            <a:r>
              <a:rPr lang="ru-RU" sz="1600" b="1" dirty="0" smtClean="0"/>
              <a:t>2.Прогнозированные результаты (старший дошкольный возраст).</a:t>
            </a:r>
          </a:p>
          <a:p>
            <a:pPr>
              <a:buNone/>
            </a:pPr>
            <a:r>
              <a:rPr lang="ru-RU" sz="1600" b="1" dirty="0" smtClean="0"/>
              <a:t> 3. Уточнение правил безопасности жизнедеятельности в ходе осуществления экспериментирования.</a:t>
            </a:r>
          </a:p>
          <a:p>
            <a:pPr>
              <a:buNone/>
            </a:pPr>
            <a:r>
              <a:rPr lang="ru-RU" sz="1600" b="1" dirty="0" smtClean="0"/>
              <a:t>4.Распределение детей на подгруппы, выбор ведущих, капитанов, помогающих организовать работу сверстников, комментирующих ход и результаты совместной деятельности детей в группах (старший дошкольный возраст).</a:t>
            </a:r>
          </a:p>
          <a:p>
            <a:pPr>
              <a:buNone/>
            </a:pPr>
            <a:r>
              <a:rPr lang="ru-RU" sz="1600" b="1" dirty="0" smtClean="0"/>
              <a:t>5. Выполнение эксперимента (под руководством воспитателя).</a:t>
            </a:r>
          </a:p>
          <a:p>
            <a:pPr>
              <a:buNone/>
            </a:pPr>
            <a:r>
              <a:rPr lang="ru-RU" sz="1600" b="1" dirty="0" smtClean="0"/>
              <a:t>6.Наблюдение результатов эксперимента.</a:t>
            </a:r>
          </a:p>
          <a:p>
            <a:pPr>
              <a:buNone/>
            </a:pPr>
            <a:r>
              <a:rPr lang="ru-RU" sz="1600" b="1" dirty="0" smtClean="0"/>
              <a:t>7.Фиксирование результатов эксперимента.</a:t>
            </a:r>
          </a:p>
          <a:p>
            <a:pPr>
              <a:buNone/>
            </a:pPr>
            <a:r>
              <a:rPr lang="ru-RU" sz="1600" b="1" dirty="0" smtClean="0"/>
              <a:t>8.Формулировка выводов (при педагогической поддержке в раннем и младшем дошкольном возрасте, самостоятельно в среднем и старшем возрасте).</a:t>
            </a:r>
            <a:endParaRPr lang="ru-RU" sz="1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Свойства воды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484784"/>
            <a:ext cx="7776864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Мы наблюдаем за червяком</a:t>
            </a:r>
            <a:endParaRPr lang="ru-RU" dirty="0"/>
          </a:p>
        </p:txBody>
      </p:sp>
      <p:pic>
        <p:nvPicPr>
          <p:cNvPr id="6" name="Рисунок 1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776"/>
            <a:ext cx="7632848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304653"/>
            <a:ext cx="8208912" cy="624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Наши наблюдения</a:t>
            </a:r>
            <a:endParaRPr lang="ru-RU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3456384" cy="4392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700808"/>
            <a:ext cx="3672408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2057687" cy="2638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068960"/>
            <a:ext cx="2052638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260648"/>
            <a:ext cx="2124075" cy="261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88224" y="3068960"/>
            <a:ext cx="2100262" cy="267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843808" y="1052736"/>
            <a:ext cx="345638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Trebuchet MS" pitchFamily="34" charset="0"/>
            </a:endParaRPr>
          </a:p>
          <a:p>
            <a:pPr algn="ctr"/>
            <a:r>
              <a:rPr lang="ru-RU" sz="2000" b="1" dirty="0" smtClean="0">
                <a:latin typeface="Trebuchet MS" pitchFamily="34" charset="0"/>
              </a:rPr>
              <a:t>Мой эксперимент:</a:t>
            </a:r>
          </a:p>
          <a:p>
            <a:pPr algn="ctr"/>
            <a:endParaRPr lang="ru-RU" b="1" dirty="0" smtClean="0">
              <a:latin typeface="Trebuchet MS" pitchFamily="34" charset="0"/>
            </a:endParaRPr>
          </a:p>
          <a:p>
            <a:r>
              <a:rPr lang="ru-RU" dirty="0" smtClean="0">
                <a:latin typeface="Trebuchet MS" pitchFamily="34" charset="0"/>
              </a:rPr>
              <a:t> Я набрала снег на улице и решила его принести домой. Переложила его в пиалу и стала наблюдать за ним.</a:t>
            </a:r>
          </a:p>
          <a:p>
            <a:r>
              <a:rPr lang="ru-RU" dirty="0" smtClean="0">
                <a:latin typeface="Trebuchet MS" pitchFamily="34" charset="0"/>
              </a:rPr>
              <a:t> Снег стал быстро таять и получилась вода.</a:t>
            </a:r>
          </a:p>
          <a:p>
            <a:r>
              <a:rPr lang="ru-RU" dirty="0" smtClean="0">
                <a:latin typeface="Trebuchet MS" pitchFamily="34" charset="0"/>
              </a:rPr>
              <a:t>На дне блюдца в воде были мелкие частицы грязи.</a:t>
            </a:r>
            <a:endParaRPr lang="ru-RU" dirty="0">
              <a:latin typeface="Trebuchet MS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Наша лаборатория</a:t>
            </a:r>
            <a:endParaRPr lang="ru-RU" dirty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971600" y="1484784"/>
            <a:ext cx="756084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 smtClean="0"/>
              <a:t>В уголках по экспериментированию может быть выделено: </a:t>
            </a:r>
            <a:endParaRPr lang="ru-RU" sz="32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1. Место для постоянной выставки.</a:t>
            </a:r>
          </a:p>
          <a:p>
            <a:pPr>
              <a:buNone/>
            </a:pPr>
            <a:r>
              <a:rPr lang="ru-RU" sz="2400" dirty="0" smtClean="0"/>
              <a:t>2. Место для приборов.</a:t>
            </a:r>
          </a:p>
          <a:p>
            <a:pPr>
              <a:buNone/>
            </a:pPr>
            <a:r>
              <a:rPr lang="ru-RU" sz="2400" dirty="0" smtClean="0"/>
              <a:t>3. Место для выращивания растений.</a:t>
            </a:r>
          </a:p>
          <a:p>
            <a:pPr>
              <a:buNone/>
            </a:pPr>
            <a:r>
              <a:rPr lang="ru-RU" sz="2400" dirty="0" smtClean="0"/>
              <a:t>4. Место для хранения природного</a:t>
            </a:r>
          </a:p>
          <a:p>
            <a:pPr>
              <a:buNone/>
            </a:pPr>
            <a:r>
              <a:rPr lang="ru-RU" sz="2400" dirty="0" smtClean="0"/>
              <a:t> и </a:t>
            </a:r>
            <a:r>
              <a:rPr lang="ru-RU" sz="2000" dirty="0" smtClean="0"/>
              <a:t>бросового</a:t>
            </a:r>
            <a:r>
              <a:rPr lang="ru-RU" sz="2400" dirty="0" smtClean="0"/>
              <a:t> материалов.</a:t>
            </a:r>
          </a:p>
          <a:p>
            <a:pPr>
              <a:buNone/>
            </a:pPr>
            <a:r>
              <a:rPr lang="ru-RU" sz="2400" dirty="0" smtClean="0"/>
              <a:t>5. Место для проведения опытов.</a:t>
            </a:r>
          </a:p>
          <a:p>
            <a:pPr>
              <a:buNone/>
            </a:pPr>
            <a:r>
              <a:rPr lang="ru-RU" sz="2400" dirty="0" smtClean="0"/>
              <a:t>6. Место для неструктурированных </a:t>
            </a:r>
          </a:p>
          <a:p>
            <a:pPr>
              <a:buNone/>
            </a:pPr>
            <a:r>
              <a:rPr lang="ru-RU" sz="2400" dirty="0" smtClean="0"/>
              <a:t>материалов (стол «песок-вода» и</a:t>
            </a:r>
          </a:p>
          <a:p>
            <a:pPr>
              <a:buNone/>
            </a:pPr>
            <a:r>
              <a:rPr lang="ru-RU" sz="2400" dirty="0" smtClean="0"/>
              <a:t> емкость для песка и воды и т.д.)</a:t>
            </a:r>
          </a:p>
          <a:p>
            <a:pPr>
              <a:buNone/>
            </a:pPr>
            <a:endParaRPr lang="ru-RU" sz="1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556792"/>
            <a:ext cx="3528392" cy="3960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Приборы и оборудование: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>
                <a:latin typeface="Trebuchet MS" pitchFamily="34" charset="0"/>
              </a:rPr>
              <a:t>*приборы-помощники;</a:t>
            </a:r>
          </a:p>
          <a:p>
            <a:pPr>
              <a:buNone/>
            </a:pPr>
            <a:r>
              <a:rPr lang="ru-RU" sz="2400" i="1" dirty="0" smtClean="0">
                <a:latin typeface="Trebuchet MS" pitchFamily="34" charset="0"/>
              </a:rPr>
              <a:t>*ёмкости;</a:t>
            </a:r>
          </a:p>
          <a:p>
            <a:pPr>
              <a:buNone/>
            </a:pPr>
            <a:r>
              <a:rPr lang="ru-RU" sz="2400" i="1" dirty="0" smtClean="0">
                <a:latin typeface="Trebuchet MS" pitchFamily="34" charset="0"/>
              </a:rPr>
              <a:t>*природный  материал;</a:t>
            </a:r>
          </a:p>
          <a:p>
            <a:pPr>
              <a:buNone/>
            </a:pPr>
            <a:r>
              <a:rPr lang="ru-RU" sz="2400" i="1" dirty="0" smtClean="0">
                <a:latin typeface="Trebuchet MS" pitchFamily="34" charset="0"/>
              </a:rPr>
              <a:t>*разные виды бумаги;</a:t>
            </a:r>
          </a:p>
          <a:p>
            <a:pPr>
              <a:buNone/>
            </a:pPr>
            <a:r>
              <a:rPr lang="ru-RU" sz="2400" i="1" dirty="0" smtClean="0">
                <a:latin typeface="Trebuchet MS" pitchFamily="34" charset="0"/>
              </a:rPr>
              <a:t>*красители;</a:t>
            </a:r>
          </a:p>
          <a:p>
            <a:pPr>
              <a:buNone/>
            </a:pPr>
            <a:r>
              <a:rPr lang="ru-RU" sz="2400" i="1" dirty="0" smtClean="0">
                <a:latin typeface="Trebuchet MS" pitchFamily="34" charset="0"/>
              </a:rPr>
              <a:t>*медицинские материалы;</a:t>
            </a:r>
          </a:p>
          <a:p>
            <a:pPr>
              <a:buNone/>
            </a:pPr>
            <a:r>
              <a:rPr lang="ru-RU" sz="2400" i="1" dirty="0" smtClean="0">
                <a:latin typeface="Trebuchet MS" pitchFamily="34" charset="0"/>
              </a:rPr>
              <a:t>*технические материалы;</a:t>
            </a:r>
          </a:p>
          <a:p>
            <a:pPr>
              <a:buNone/>
            </a:pPr>
            <a:r>
              <a:rPr lang="ru-RU" sz="2400" i="1" dirty="0" smtClean="0">
                <a:latin typeface="Trebuchet MS" pitchFamily="34" charset="0"/>
              </a:rPr>
              <a:t>*утилизированный материал;</a:t>
            </a:r>
          </a:p>
          <a:p>
            <a:pPr>
              <a:buNone/>
            </a:pPr>
            <a:r>
              <a:rPr lang="ru-RU" sz="2400" i="1" dirty="0" smtClean="0">
                <a:latin typeface="Trebuchet MS" pitchFamily="34" charset="0"/>
              </a:rPr>
              <a:t>*прочие материалы.</a:t>
            </a:r>
          </a:p>
          <a:p>
            <a:endParaRPr lang="ru-RU" sz="2400" i="1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даёт экспериментальная деятельность: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- Ребенок, почувствовавший себя исследователем, овладевший искусством эксперимента, побеждает нерешительность и неуверенность в себе.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-    У него просыпаются инициатива, способность преодолевать трудности, переживать неудачи и достигать успеха, умение оценивать и восхищаться достижением товарища и готовность придти ему на помощь. Опыт собственных открытий — одна из лучших школ характера.</a:t>
            </a: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Трудности: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-Создание лаборатории.</a:t>
            </a:r>
          </a:p>
          <a:p>
            <a:pPr>
              <a:buNone/>
            </a:pPr>
            <a:r>
              <a:rPr lang="ru-RU" dirty="0" smtClean="0"/>
              <a:t>- Очень труден этап лабораторных записей. Дети не любят записывать.</a:t>
            </a:r>
          </a:p>
          <a:p>
            <a:pPr>
              <a:buNone/>
            </a:pPr>
            <a:r>
              <a:rPr lang="ru-RU" dirty="0" smtClean="0"/>
              <a:t>- Воспитание научности познания — шаг от бытового уровня рассуждений к научному.</a:t>
            </a:r>
          </a:p>
          <a:p>
            <a:pPr>
              <a:buNone/>
            </a:pPr>
            <a:r>
              <a:rPr lang="ru-RU" dirty="0" smtClean="0"/>
              <a:t>- Планирование работы.</a:t>
            </a:r>
          </a:p>
          <a:p>
            <a:pPr>
              <a:buNone/>
            </a:pPr>
            <a:r>
              <a:rPr lang="ru-RU" dirty="0" smtClean="0"/>
              <a:t>- Планирование занятий.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b="1" i="1" dirty="0" smtClean="0"/>
              <a:t>    Познавательно-исследовательская деятельность  в дошкольном учреждении позволяет не только поддерживать имеющийся интерес, </a:t>
            </a:r>
            <a:br>
              <a:rPr lang="ru-RU" sz="3600" b="1" i="1" dirty="0" smtClean="0"/>
            </a:br>
            <a:r>
              <a:rPr lang="ru-RU" sz="3600" b="1" i="1" dirty="0" smtClean="0"/>
              <a:t>но и возбуждать, по какой-то причине погасший, что является залогом успешного обучения в дальнейшем.</a:t>
            </a:r>
            <a:endParaRPr lang="ru-RU" sz="3600" b="1" i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764704"/>
            <a:ext cx="2828925" cy="405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357181" y="764704"/>
            <a:ext cx="424726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Trebuchet MS" pitchFamily="34" charset="0"/>
              </a:rPr>
              <a:t>“Умейте открыть перед ребенком в окружающем мире что-то одно, но открыть так, чтобы кусочек жизни заиграл перед детьми всеми красками радуги. Оставляйте всегда что-то недосказанное, чтобы ребенку захотелось еще и еще раз возвратится к тому, что он узнал”</a:t>
            </a:r>
            <a:r>
              <a:rPr lang="ru-RU" sz="2400" i="1" dirty="0" smtClean="0">
                <a:latin typeface="Trebuchet MS" pitchFamily="34" charset="0"/>
              </a:rPr>
              <a:t> </a:t>
            </a:r>
          </a:p>
          <a:p>
            <a:endParaRPr lang="ru-RU" sz="2400" i="1" smtClean="0">
              <a:latin typeface="Trebuchet MS" pitchFamily="34" charset="0"/>
            </a:endParaRPr>
          </a:p>
          <a:p>
            <a:r>
              <a:rPr lang="ru-RU" sz="2400" i="1" smtClean="0">
                <a:latin typeface="Trebuchet MS" pitchFamily="34" charset="0"/>
              </a:rPr>
              <a:t>В</a:t>
            </a:r>
            <a:r>
              <a:rPr lang="ru-RU" sz="2400" i="1" dirty="0" smtClean="0">
                <a:latin typeface="Trebuchet MS" pitchFamily="34" charset="0"/>
              </a:rPr>
              <a:t>. А. Сухомлинский</a:t>
            </a:r>
            <a:endParaRPr lang="ru-RU" sz="2400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18266"/>
            <a:ext cx="8064896" cy="596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75071"/>
            <a:ext cx="7920880" cy="6248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76672"/>
            <a:ext cx="7846844" cy="619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18265"/>
            <a:ext cx="6690428" cy="4306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531878"/>
            <a:ext cx="7776864" cy="613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057" y="332656"/>
            <a:ext cx="8029399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34234"/>
            <a:ext cx="8352928" cy="6589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88</TotalTime>
  <Words>566</Words>
  <Application>Microsoft Office PowerPoint</Application>
  <PresentationFormat>Экран (4:3)</PresentationFormat>
  <Paragraphs>73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7" baseType="lpstr">
      <vt:lpstr>Arial</vt:lpstr>
      <vt:lpstr>Book Antiqua</vt:lpstr>
      <vt:lpstr>Lucida Sans</vt:lpstr>
      <vt:lpstr>Times New Roman</vt:lpstr>
      <vt:lpstr>Trebuchet MS</vt:lpstr>
      <vt:lpstr>Wingdings</vt:lpstr>
      <vt:lpstr>Wingdings 2</vt:lpstr>
      <vt:lpstr>Wingdings 3</vt:lpstr>
      <vt:lpstr>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Блоки педагогического процесса:</vt:lpstr>
      <vt:lpstr>Презентация PowerPoint</vt:lpstr>
      <vt:lpstr>Структура занятия по эксперементированию</vt:lpstr>
      <vt:lpstr>Свойства воды</vt:lpstr>
      <vt:lpstr>Мы наблюдаем за червяком</vt:lpstr>
      <vt:lpstr>Наши наблюдения</vt:lpstr>
      <vt:lpstr>Презентация PowerPoint</vt:lpstr>
      <vt:lpstr>Наша лаборатория</vt:lpstr>
      <vt:lpstr>В уголках по экспериментированию может быть выделено: </vt:lpstr>
      <vt:lpstr>Приборы и оборудование:</vt:lpstr>
      <vt:lpstr>Что даёт экспериментальная деятельность:</vt:lpstr>
      <vt:lpstr>Трудности:</vt:lpstr>
      <vt:lpstr>Презентация PowerPoint</vt:lpstr>
      <vt:lpstr>Презентация PowerPoint</vt:lpstr>
    </vt:vector>
  </TitlesOfParts>
  <Company>Частное лицо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AMD</cp:lastModifiedBy>
  <cp:revision>71</cp:revision>
  <dcterms:created xsi:type="dcterms:W3CDTF">2016-04-23T20:22:04Z</dcterms:created>
  <dcterms:modified xsi:type="dcterms:W3CDTF">2020-01-07T16:30:30Z</dcterms:modified>
</cp:coreProperties>
</file>