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7" r:id="rId18"/>
    <p:sldId id="280" r:id="rId19"/>
    <p:sldId id="283" r:id="rId20"/>
    <p:sldId id="276" r:id="rId21"/>
    <p:sldId id="275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4900"/>
    <a:srgbClr val="C52378"/>
    <a:srgbClr val="AC187B"/>
    <a:srgbClr val="98124D"/>
    <a:srgbClr val="C6247A"/>
    <a:srgbClr val="0597FE"/>
    <a:srgbClr val="0D8697"/>
    <a:srgbClr val="853E5B"/>
    <a:srgbClr val="613125"/>
    <a:srgbClr val="54293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920" autoAdjust="0"/>
    <p:restoredTop sz="96433" autoAdjust="0"/>
  </p:normalViewPr>
  <p:slideViewPr>
    <p:cSldViewPr snapToGrid="0">
      <p:cViewPr varScale="1">
        <p:scale>
          <a:sx n="70" d="100"/>
          <a:sy n="70" d="100"/>
        </p:scale>
        <p:origin x="-127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  <p:transition advClick="0" advTm="3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  <p:transition advClick="0" advTm="3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  <p:transition advClick="0" advTm="3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  <p:transition advClick="0" advTm="3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  <p:transition advClick="0" advTm="3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  <p:transition advClick="0" advTm="3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  <p:transition advClick="0" advTm="3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  <p:transition advClick="0" advTm="3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  <p:transition advClick="0" advTm="3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  <p:transition advClick="0" advTm="3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  <p:transition advClick="0" advTm="3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3000">
    <p:dissolv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04956" y="464024"/>
            <a:ext cx="67340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ln w="12700">
                  <a:solidFill>
                    <a:schemeClr val="tx1"/>
                  </a:solidFill>
                </a:ln>
                <a:solidFill>
                  <a:srgbClr val="0597FE"/>
                </a:solidFill>
                <a:effectLst>
                  <a:outerShdw blurRad="50800" dist="38100" dir="18900000" algn="bl" rotWithShape="0">
                    <a:prstClr val="black">
                      <a:alpha val="71000"/>
                    </a:prstClr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ПРОЕКТ </a:t>
            </a:r>
          </a:p>
          <a:p>
            <a:pPr algn="ctr"/>
            <a:r>
              <a:rPr lang="ru-RU" sz="7200" b="1" dirty="0" smtClean="0">
                <a:ln w="12700">
                  <a:solidFill>
                    <a:schemeClr val="tx1"/>
                  </a:solidFill>
                </a:ln>
                <a:solidFill>
                  <a:srgbClr val="0597FE"/>
                </a:solidFill>
                <a:effectLst>
                  <a:outerShdw blurRad="50800" dist="38100" dir="18900000" algn="bl" rotWithShape="0">
                    <a:prstClr val="black">
                      <a:alpha val="71000"/>
                    </a:prstClr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Ёлочная игрушка</a:t>
            </a:r>
            <a:endParaRPr lang="ru-RU" sz="7200" b="1" dirty="0">
              <a:ln w="12700">
                <a:solidFill>
                  <a:schemeClr val="tx1"/>
                </a:solidFill>
              </a:ln>
              <a:solidFill>
                <a:srgbClr val="0597FE"/>
              </a:solidFill>
              <a:effectLst>
                <a:outerShdw blurRad="50800" dist="38100" dir="18900000" algn="bl" rotWithShape="0">
                  <a:prstClr val="black">
                    <a:alpha val="71000"/>
                  </a:prstClr>
                </a:outerShdw>
              </a:effectLst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0627" y="3648734"/>
            <a:ext cx="80112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u="sng" dirty="0" smtClean="0">
                <a:solidFill>
                  <a:srgbClr val="AC187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Автор</a:t>
            </a:r>
            <a:r>
              <a:rPr lang="ru-RU" sz="2800" b="1" dirty="0" smtClean="0">
                <a:solidFill>
                  <a:srgbClr val="AC187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: Воспитатель 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AC187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МДОУ «</a:t>
            </a:r>
            <a:r>
              <a:rPr lang="ru-RU" sz="2800" b="1" dirty="0" err="1" smtClean="0">
                <a:solidFill>
                  <a:srgbClr val="AC187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Зимстанский</a:t>
            </a:r>
            <a:r>
              <a:rPr lang="ru-RU" sz="2800" b="1" dirty="0" smtClean="0">
                <a:solidFill>
                  <a:srgbClr val="AC187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детский сад» п.Логинъяг 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AC187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Николенко Елена Евгеньевна</a:t>
            </a:r>
            <a:endParaRPr lang="ru-RU" sz="2800" b="1" dirty="0">
              <a:solidFill>
                <a:srgbClr val="AC187B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pic>
        <p:nvPicPr>
          <p:cNvPr id="2050" name="Picture 2" descr="C:\Users\Коля\Desktop\фото\20191223_0921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28764" y="1132530"/>
            <a:ext cx="5689902" cy="4267427"/>
          </a:xfrm>
          <a:prstGeom prst="rect">
            <a:avLst/>
          </a:prstGeom>
          <a:noFill/>
        </p:spPr>
      </p:pic>
      <p:pic>
        <p:nvPicPr>
          <p:cNvPr id="2051" name="Picture 3" descr="C:\Users\Коля\Desktop\фото\20191223_09214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3350815" y="1220956"/>
            <a:ext cx="6110061" cy="45825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66058301"/>
      </p:ext>
    </p:extLst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pic>
        <p:nvPicPr>
          <p:cNvPr id="3074" name="Picture 2" descr="C:\Users\Коля\Desktop\фото\20191223_0941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660400" y="652463"/>
            <a:ext cx="8128000" cy="609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66058301"/>
      </p:ext>
    </p:extLst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pic>
        <p:nvPicPr>
          <p:cNvPr id="4098" name="Picture 2" descr="C:\Users\Коля\Desktop\фото\20191223_0942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682852" y="283482"/>
            <a:ext cx="8128000" cy="609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66058301"/>
      </p:ext>
    </p:extLst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pic>
        <p:nvPicPr>
          <p:cNvPr id="5122" name="Picture 2" descr="C:\Users\Коля\Desktop\фото\20191223_1023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781497" y="1135763"/>
            <a:ext cx="5951007" cy="44632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66058301"/>
      </p:ext>
    </p:extLst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pic>
        <p:nvPicPr>
          <p:cNvPr id="6146" name="Picture 2" descr="C:\Users\Коля\Desktop\фото\20191223_1023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949" y="347889"/>
            <a:ext cx="8128000" cy="609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66058301"/>
      </p:ext>
    </p:extLst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pic>
        <p:nvPicPr>
          <p:cNvPr id="7170" name="Picture 2" descr="C:\Users\Коля\Desktop\фото\20191225_1428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363172" y="1210774"/>
            <a:ext cx="5856815" cy="43926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66058301"/>
      </p:ext>
    </p:extLst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pic>
        <p:nvPicPr>
          <p:cNvPr id="8194" name="Picture 2" descr="C:\Users\Коля\Desktop\фото\20191226_0934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085" y="479425"/>
            <a:ext cx="8128000" cy="609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66058301"/>
      </p:ext>
    </p:extLst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pic>
        <p:nvPicPr>
          <p:cNvPr id="1027" name="Picture 3" descr="C:\Users\Коля\Desktop\20200104_093258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62743" y="419099"/>
            <a:ext cx="6749143" cy="61028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66058301"/>
      </p:ext>
    </p:extLst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pic>
        <p:nvPicPr>
          <p:cNvPr id="2050" name="Picture 2" descr="C:\Users\Коля\Desktop\20200104_093314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8458" y="540748"/>
            <a:ext cx="7794172" cy="59689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66058301"/>
      </p:ext>
    </p:extLst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pic>
        <p:nvPicPr>
          <p:cNvPr id="3074" name="Picture 2" descr="C:\Users\Коля\Desktop\20200104_093507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1540" y="338138"/>
            <a:ext cx="5834289" cy="6186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66058301"/>
      </p:ext>
    </p:extLst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pic>
        <p:nvPicPr>
          <p:cNvPr id="5123" name="Picture 3" descr="s12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68869" y="3816682"/>
            <a:ext cx="2575131" cy="3041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50376" y="395785"/>
            <a:ext cx="817501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AC187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2400" b="1" i="1" dirty="0" smtClean="0">
                <a:solidFill>
                  <a:srgbClr val="AC187B"/>
                </a:solidFill>
              </a:rPr>
              <a:t>Актуальность:</a:t>
            </a:r>
          </a:p>
          <a:p>
            <a:pPr algn="just"/>
            <a:r>
              <a:rPr lang="ru-RU" sz="2400" b="1" i="1" dirty="0" smtClean="0">
                <a:solidFill>
                  <a:srgbClr val="AC187B"/>
                </a:solidFill>
              </a:rPr>
              <a:t> </a:t>
            </a:r>
            <a:r>
              <a:rPr lang="ru-RU" sz="2400" i="1" dirty="0" smtClean="0">
                <a:solidFill>
                  <a:srgbClr val="AC187B"/>
                </a:solidFill>
              </a:rPr>
              <a:t>Праздник Новый год – это время чудес, волшебства, сказочной атмосферы и сказочного настроения. Волшебная новогодняя атмосфера приходит в каждый дом. Все, от мала до велика, ждут с нетерпением встречи нового года, и каждая семья занята приятными предновогодними хлопотами, покупками. В нынешнее время магазины переполнены новогодними товарами, конечно, к Новому году  можно все приобрести там, но ведь когда то самым дорогим и желанны</a:t>
            </a:r>
            <a:r>
              <a:rPr lang="ru-RU" sz="2400" i="1" dirty="0" smtClean="0">
                <a:solidFill>
                  <a:schemeClr val="bg1"/>
                </a:solidFill>
              </a:rPr>
              <a:t>м новогодним </a:t>
            </a:r>
            <a:r>
              <a:rPr lang="ru-RU" sz="2400" i="1" dirty="0" smtClean="0">
                <a:solidFill>
                  <a:srgbClr val="AC187B"/>
                </a:solidFill>
              </a:rPr>
              <a:t>украшением считалась игрушка, сделанная </a:t>
            </a:r>
            <a:r>
              <a:rPr lang="ru-RU" sz="2400" i="1" dirty="0" smtClean="0">
                <a:solidFill>
                  <a:srgbClr val="C52378"/>
                </a:solidFill>
              </a:rPr>
              <a:t>с</a:t>
            </a:r>
            <a:r>
              <a:rPr lang="ru-RU" sz="2400" i="1" dirty="0" smtClean="0">
                <a:solidFill>
                  <a:schemeClr val="bg1"/>
                </a:solidFill>
              </a:rPr>
              <a:t>воими руками. </a:t>
            </a:r>
            <a:r>
              <a:rPr lang="ru-RU" sz="2400" i="1" dirty="0" smtClean="0">
                <a:solidFill>
                  <a:srgbClr val="AC187B"/>
                </a:solidFill>
              </a:rPr>
              <a:t>Игрушки на елку изготавливали всей се</a:t>
            </a:r>
            <a:r>
              <a:rPr lang="ru-RU" sz="2400" i="1" dirty="0" smtClean="0">
                <a:solidFill>
                  <a:schemeClr val="bg1"/>
                </a:solidFill>
              </a:rPr>
              <a:t>мьей и этот </a:t>
            </a:r>
            <a:r>
              <a:rPr lang="ru-RU" sz="2400" i="1" dirty="0" smtClean="0">
                <a:solidFill>
                  <a:srgbClr val="AC187B"/>
                </a:solidFill>
              </a:rPr>
              <a:t>процесс объединял, сплачивал всю се</a:t>
            </a:r>
            <a:r>
              <a:rPr lang="ru-RU" sz="2400" i="1" dirty="0" smtClean="0">
                <a:solidFill>
                  <a:srgbClr val="C52378"/>
                </a:solidFill>
              </a:rPr>
              <a:t>м</a:t>
            </a:r>
            <a:r>
              <a:rPr lang="ru-RU" sz="2400" i="1" dirty="0" smtClean="0">
                <a:solidFill>
                  <a:schemeClr val="bg1"/>
                </a:solidFill>
              </a:rPr>
              <a:t>ью, каждый</a:t>
            </a:r>
            <a:r>
              <a:rPr lang="ru-RU" sz="2400" i="1" dirty="0" smtClean="0">
                <a:solidFill>
                  <a:srgbClr val="AC187B"/>
                </a:solidFill>
              </a:rPr>
              <a:t> старался сделать что-то особенное, непо</a:t>
            </a:r>
            <a:r>
              <a:rPr lang="ru-RU" sz="2400" i="1" dirty="0" smtClean="0">
                <a:solidFill>
                  <a:schemeClr val="bg1"/>
                </a:solidFill>
              </a:rPr>
              <a:t>вторимое для </a:t>
            </a:r>
            <a:r>
              <a:rPr lang="ru-RU" sz="2400" i="1" dirty="0" smtClean="0">
                <a:solidFill>
                  <a:srgbClr val="AC187B"/>
                </a:solidFill>
              </a:rPr>
              <a:t>украшения своей ёлки и дома.</a:t>
            </a:r>
          </a:p>
        </p:txBody>
      </p:sp>
    </p:spTree>
    <p:extLst>
      <p:ext uri="{BB962C8B-B14F-4D97-AF65-F5344CB8AC3E}">
        <p14:creationId xmlns:p14="http://schemas.microsoft.com/office/powerpoint/2010/main" xmlns="" val="4066058301"/>
      </p:ext>
    </p:extLst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pic>
        <p:nvPicPr>
          <p:cNvPr id="10242" name="Picture 2" descr="C:\Users\Коля\Desktop\CgNnwybXEx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75568" y="0"/>
            <a:ext cx="4941888" cy="65897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66058301"/>
      </p:ext>
    </p:extLst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pic>
        <p:nvPicPr>
          <p:cNvPr id="4" name="Рисунок 3" descr="58k3ZfIvVb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40944" y="544289"/>
            <a:ext cx="7266884" cy="570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6058301"/>
      </p:ext>
    </p:extLst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3331" y="1392072"/>
            <a:ext cx="797029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 smtClean="0">
                <a:solidFill>
                  <a:srgbClr val="F94900"/>
                </a:solidFill>
                <a:latin typeface="BatangChe" pitchFamily="49" charset="-127"/>
                <a:ea typeface="BatangChe" pitchFamily="49" charset="-127"/>
                <a:cs typeface="Andalus" pitchFamily="18" charset="-78"/>
              </a:rPr>
              <a:t>СПАСИБО ЗА ВНИМАНИЕ!</a:t>
            </a:r>
            <a:endParaRPr lang="ru-RU" sz="6600" b="1" i="1" dirty="0">
              <a:solidFill>
                <a:srgbClr val="F94900"/>
              </a:solidFill>
              <a:latin typeface="BatangChe" pitchFamily="49" charset="-127"/>
              <a:ea typeface="BatangChe" pitchFamily="49" charset="-127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6058301"/>
      </p:ext>
    </p:extLst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02545" y="491318"/>
            <a:ext cx="8032022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AC187B"/>
                </a:solidFill>
              </a:rPr>
              <a:t>Продолжительность проекта: </a:t>
            </a:r>
            <a:r>
              <a:rPr lang="ru-RU" sz="4400" i="1" dirty="0" smtClean="0">
                <a:solidFill>
                  <a:srgbClr val="AC187B"/>
                </a:solidFill>
              </a:rPr>
              <a:t>краткосрочный </a:t>
            </a:r>
          </a:p>
          <a:p>
            <a:r>
              <a:rPr lang="ru-RU" sz="4400" i="1" dirty="0" smtClean="0">
                <a:solidFill>
                  <a:srgbClr val="AC187B"/>
                </a:solidFill>
              </a:rPr>
              <a:t>(23-27 декабря)</a:t>
            </a:r>
          </a:p>
          <a:p>
            <a:r>
              <a:rPr lang="ru-RU" sz="4400" b="1" i="1" dirty="0" smtClean="0">
                <a:solidFill>
                  <a:srgbClr val="AC187B"/>
                </a:solidFill>
              </a:rPr>
              <a:t>Тип проекта: </a:t>
            </a:r>
            <a:r>
              <a:rPr lang="ru-RU" sz="4400" i="1" dirty="0" smtClean="0">
                <a:solidFill>
                  <a:srgbClr val="AC187B"/>
                </a:solidFill>
              </a:rPr>
              <a:t>Познавательно-творческий.</a:t>
            </a:r>
          </a:p>
          <a:p>
            <a:r>
              <a:rPr lang="ru-RU" sz="4400" b="1" i="1" dirty="0" smtClean="0">
                <a:solidFill>
                  <a:srgbClr val="AC187B"/>
                </a:solidFill>
              </a:rPr>
              <a:t>Участники проекта: </a:t>
            </a:r>
            <a:r>
              <a:rPr lang="ru-RU" sz="4400" i="1" dirty="0" smtClean="0">
                <a:solidFill>
                  <a:srgbClr val="AC187B"/>
                </a:solidFill>
              </a:rPr>
              <a:t>Дети, музыкальный руководитель, воспитатель, родители. </a:t>
            </a:r>
          </a:p>
          <a:p>
            <a:r>
              <a:rPr lang="ru-RU" sz="2400" dirty="0" smtClean="0"/>
              <a:t>			</a:t>
            </a:r>
          </a:p>
          <a:p>
            <a:r>
              <a:rPr lang="ru-RU" sz="2400" dirty="0" smtClean="0"/>
              <a:t>			</a:t>
            </a:r>
          </a:p>
          <a:p>
            <a:r>
              <a:rPr lang="ru-RU" sz="2400" dirty="0" smtClean="0"/>
              <a:t>			</a:t>
            </a:r>
          </a:p>
          <a:p>
            <a:r>
              <a:rPr lang="ru-RU" sz="2400" dirty="0" smtClean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xmlns="" val="3655593444"/>
      </p:ext>
    </p:extLst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02545" y="436728"/>
            <a:ext cx="7772716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F94900"/>
                </a:solidFill>
              </a:rPr>
              <a:t>Цель:</a:t>
            </a:r>
            <a:r>
              <a:rPr lang="ru-RU" sz="2800" b="1" i="1" dirty="0" smtClean="0">
                <a:solidFill>
                  <a:srgbClr val="C52378"/>
                </a:solidFill>
              </a:rPr>
              <a:t> </a:t>
            </a:r>
            <a:r>
              <a:rPr lang="ru-RU" sz="2800" i="1" dirty="0" smtClean="0">
                <a:solidFill>
                  <a:srgbClr val="C52378"/>
                </a:solidFill>
              </a:rPr>
              <a:t>Украсить группу, новогоднюю ёлку игрушками, сделанными своими руками к празднику. Создать радостное настроение в преддверии Нового года, вызвать у детей интерес к истории Новогодней игрушки и желание своими руками их создавать, украсить ими не только детский сад, но и свой дом  с родителями.</a:t>
            </a:r>
          </a:p>
          <a:p>
            <a:pPr algn="just"/>
            <a:r>
              <a:rPr lang="ru-RU" sz="2800" b="1" i="1" dirty="0" smtClean="0">
                <a:solidFill>
                  <a:srgbClr val="F94900"/>
                </a:solidFill>
              </a:rPr>
              <a:t>Образовательные области: </a:t>
            </a:r>
            <a:r>
              <a:rPr lang="ru-RU" sz="2800" i="1" dirty="0" smtClean="0">
                <a:solidFill>
                  <a:srgbClr val="00B050"/>
                </a:solidFill>
              </a:rPr>
              <a:t>познание, коммуникация, чтение художественной литературы, художественное творчество, социализация, музыка, физическая культура,  труд,  здоровье, безопасность.</a:t>
            </a:r>
          </a:p>
          <a:p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4066058301"/>
      </p:ext>
    </p:extLst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91319" y="204716"/>
            <a:ext cx="8229600" cy="6359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i="1" dirty="0" smtClean="0">
                <a:solidFill>
                  <a:srgbClr val="F94900"/>
                </a:solidFill>
              </a:rPr>
              <a:t>Задачи:</a:t>
            </a:r>
            <a:endParaRPr lang="ru-RU" sz="2700" i="1" dirty="0" smtClean="0">
              <a:solidFill>
                <a:srgbClr val="F94900"/>
              </a:solidFill>
            </a:endParaRPr>
          </a:p>
          <a:p>
            <a:pPr algn="just">
              <a:buFont typeface="Arial" charset="0"/>
              <a:buChar char="•"/>
            </a:pPr>
            <a:r>
              <a:rPr lang="ru-RU" sz="2700" i="1" dirty="0" smtClean="0">
                <a:solidFill>
                  <a:srgbClr val="AC187B"/>
                </a:solidFill>
              </a:rPr>
              <a:t>Познакомить детей с историей возникновения праздника в нашей стране, его традициями. </a:t>
            </a:r>
          </a:p>
          <a:p>
            <a:pPr algn="just">
              <a:buFont typeface="Arial" charset="0"/>
              <a:buChar char="•"/>
            </a:pPr>
            <a:r>
              <a:rPr lang="ru-RU" sz="2700" i="1" dirty="0" smtClean="0">
                <a:solidFill>
                  <a:srgbClr val="AC187B"/>
                </a:solidFill>
              </a:rPr>
              <a:t> Познакомить с разнообразием новогодних игрушек в разные времена.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700" i="1" dirty="0" smtClean="0">
                <a:solidFill>
                  <a:srgbClr val="AC187B"/>
                </a:solidFill>
              </a:rPr>
              <a:t>Формировать у детей социально-духовные качества.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700" i="1" dirty="0" smtClean="0">
                <a:solidFill>
                  <a:srgbClr val="AC187B"/>
                </a:solidFill>
              </a:rPr>
              <a:t>Формирование  коммуникативных навыков детей, умений поддерживать доброжелательные отношения между детьми в совместной деятельности.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700" i="1" dirty="0" smtClean="0">
                <a:solidFill>
                  <a:srgbClr val="AC187B"/>
                </a:solidFill>
              </a:rPr>
              <a:t>Развитие связной речи, расширение словарного запаса детей, фантазии, творческого воображения.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700" i="1" dirty="0" smtClean="0">
                <a:solidFill>
                  <a:srgbClr val="AC187B"/>
                </a:solidFill>
              </a:rPr>
              <a:t>Вовлечь родителей в совместную деятельность с ребёнком в условиях семьи и детского сада.</a:t>
            </a:r>
          </a:p>
        </p:txBody>
      </p:sp>
    </p:spTree>
    <p:extLst>
      <p:ext uri="{BB962C8B-B14F-4D97-AF65-F5344CB8AC3E}">
        <p14:creationId xmlns:p14="http://schemas.microsoft.com/office/powerpoint/2010/main" xmlns="" val="4066058301"/>
      </p:ext>
    </p:extLst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87104" y="873457"/>
            <a:ext cx="764274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 smtClean="0">
                <a:solidFill>
                  <a:srgbClr val="F94900"/>
                </a:solidFill>
              </a:rPr>
              <a:t>Прогнозируемые результаты: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AC187B"/>
                </a:solidFill>
              </a:rPr>
              <a:t>Расширение знаний детей в области истории Новогоднего праздника, елочных игрушек.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AC187B"/>
                </a:solidFill>
              </a:rPr>
              <a:t>Развитие интереса детей к поисковой деятельности.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AC187B"/>
                </a:solidFill>
              </a:rPr>
              <a:t>Вовлечение родителей в реализацию проекта, совершенствование сотруднических  отношений  с воспитателем и детьми.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AC187B"/>
                </a:solidFill>
              </a:rPr>
              <a:t>Развитие у детей речевой активности,  художественного творчества, эстетического восприятия .</a:t>
            </a:r>
          </a:p>
          <a:p>
            <a:endParaRPr lang="ru-RU" sz="28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4066058301"/>
      </p:ext>
    </p:extLst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pic>
        <p:nvPicPr>
          <p:cNvPr id="1026" name="Picture 2" descr="https://s.tb.ru/uploads/site436830/9b33671d-ddb4-44a9-8fcd-2f6e240bf72b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18700" y="3316407"/>
            <a:ext cx="3934562" cy="314244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4024" y="2811439"/>
            <a:ext cx="49541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AC187B"/>
                </a:solidFill>
              </a:rPr>
              <a:t>Дедушка Мороз и Снегурочка, их происхождение.</a:t>
            </a:r>
          </a:p>
          <a:p>
            <a:pPr lvl="0"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AC187B"/>
                </a:solidFill>
              </a:rPr>
              <a:t>Разнообразие украшений ёлки на Новый год.</a:t>
            </a:r>
          </a:p>
          <a:p>
            <a:pPr lvl="0"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AC187B"/>
                </a:solidFill>
              </a:rPr>
              <a:t>Разновидность елочных игрушек.</a:t>
            </a:r>
          </a:p>
          <a:p>
            <a:pPr lvl="0"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AC187B"/>
                </a:solidFill>
              </a:rPr>
              <a:t>Из чего бывают елочные игрушки?</a:t>
            </a:r>
          </a:p>
          <a:p>
            <a:pPr lvl="0"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AC187B"/>
                </a:solidFill>
              </a:rPr>
              <a:t>Что и как мы можем подготовить к встрече Нового года?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5910" y="600501"/>
            <a:ext cx="805217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94900"/>
                </a:solidFill>
              </a:rPr>
              <a:t>1 этап. Подготовительный.</a:t>
            </a:r>
          </a:p>
          <a:p>
            <a:pPr lvl="0" algn="ctr"/>
            <a:r>
              <a:rPr lang="ru-RU" sz="2400" dirty="0" smtClean="0"/>
              <a:t>Совместное с детьми выявление главных вопросов  проекта. Таких как:</a:t>
            </a:r>
          </a:p>
          <a:p>
            <a:pPr lvl="0"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AC187B"/>
                </a:solidFill>
              </a:rPr>
              <a:t>Самый любимый зимний праздник.</a:t>
            </a:r>
          </a:p>
          <a:p>
            <a:pPr lvl="0"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AC187B"/>
                </a:solidFill>
              </a:rPr>
              <a:t>Как появился в нашей стране этот праздник?</a:t>
            </a:r>
          </a:p>
          <a:p>
            <a:pPr lvl="0"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AC187B"/>
                </a:solidFill>
              </a:rPr>
              <a:t>Кто самый главный на Новогоднем празднике?</a:t>
            </a:r>
          </a:p>
          <a:p>
            <a:endParaRPr lang="ru-RU" sz="2400" b="1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4066058301"/>
      </p:ext>
    </p:extLst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4273" y="464024"/>
            <a:ext cx="7710987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94900"/>
                </a:solidFill>
              </a:rPr>
              <a:t>2 этап. Реализация проекта.</a:t>
            </a:r>
          </a:p>
          <a:p>
            <a:endParaRPr lang="ru-RU" sz="2400" b="1" i="1" dirty="0" smtClean="0">
              <a:solidFill>
                <a:srgbClr val="F94900"/>
              </a:solidFill>
            </a:endParaRPr>
          </a:p>
          <a:p>
            <a:r>
              <a:rPr lang="ru-RU" sz="2400" i="1" dirty="0" smtClean="0">
                <a:solidFill>
                  <a:srgbClr val="C52378"/>
                </a:solidFill>
              </a:rPr>
              <a:t>- Проведение бесед;</a:t>
            </a:r>
          </a:p>
          <a:p>
            <a:r>
              <a:rPr lang="ru-RU" sz="2400" i="1" dirty="0" smtClean="0">
                <a:solidFill>
                  <a:srgbClr val="C52378"/>
                </a:solidFill>
              </a:rPr>
              <a:t>- Проведение непосредственно образовательной деятельности;</a:t>
            </a:r>
          </a:p>
          <a:p>
            <a:r>
              <a:rPr lang="ru-RU" sz="2400" i="1" dirty="0" smtClean="0">
                <a:solidFill>
                  <a:srgbClr val="C52378"/>
                </a:solidFill>
              </a:rPr>
              <a:t>- Проведение подвижных, дидактических, сюжетно-ролевых игр;</a:t>
            </a:r>
          </a:p>
          <a:p>
            <a:r>
              <a:rPr lang="ru-RU" sz="2400" i="1" dirty="0" smtClean="0">
                <a:solidFill>
                  <a:srgbClr val="C52378"/>
                </a:solidFill>
              </a:rPr>
              <a:t>- Чтение художественной литературы, разучивание стихотворений, загадывание загадок;</a:t>
            </a:r>
          </a:p>
          <a:p>
            <a:r>
              <a:rPr lang="ru-RU" sz="2400" i="1" dirty="0" smtClean="0">
                <a:solidFill>
                  <a:srgbClr val="C52378"/>
                </a:solidFill>
              </a:rPr>
              <a:t>- Прослушивание и разучивание песен;</a:t>
            </a:r>
          </a:p>
          <a:p>
            <a:r>
              <a:rPr lang="ru-RU" sz="2400" i="1" dirty="0" smtClean="0">
                <a:solidFill>
                  <a:srgbClr val="C52378"/>
                </a:solidFill>
              </a:rPr>
              <a:t>- Подготовка материала к презентации «Ёлочные украшения»;</a:t>
            </a:r>
          </a:p>
          <a:p>
            <a:r>
              <a:rPr lang="ru-RU" sz="2400" i="1" dirty="0" smtClean="0">
                <a:solidFill>
                  <a:srgbClr val="C52378"/>
                </a:solidFill>
              </a:rPr>
              <a:t>- Изготовление новогодних</a:t>
            </a:r>
            <a:r>
              <a:rPr lang="ru-RU" sz="2400" b="1" i="1" dirty="0" smtClean="0">
                <a:solidFill>
                  <a:srgbClr val="C52378"/>
                </a:solidFill>
              </a:rPr>
              <a:t> </a:t>
            </a:r>
            <a:r>
              <a:rPr lang="ru-RU" sz="2400" i="1" dirty="0" smtClean="0">
                <a:solidFill>
                  <a:srgbClr val="C52378"/>
                </a:solidFill>
              </a:rPr>
              <a:t>игрушек.</a:t>
            </a:r>
          </a:p>
          <a:p>
            <a:endParaRPr lang="ru-RU" sz="2400" i="1" dirty="0" smtClean="0">
              <a:solidFill>
                <a:srgbClr val="FFFF00"/>
              </a:solidFill>
            </a:endParaRPr>
          </a:p>
          <a:p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66058301"/>
      </p:ext>
    </p:extLst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pic>
        <p:nvPicPr>
          <p:cNvPr id="1026" name="Picture 2" descr="C:\Users\Коля\Desktop\фото\20191223_1008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304800"/>
            <a:ext cx="7964227" cy="59731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66058301"/>
      </p:ext>
    </p:extLst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880</TotalTime>
  <Words>446</Words>
  <Application>Microsoft Office PowerPoint</Application>
  <PresentationFormat>Экран (4:3)</PresentationFormat>
  <Paragraphs>52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Коля</cp:lastModifiedBy>
  <cp:revision>141</cp:revision>
  <dcterms:created xsi:type="dcterms:W3CDTF">2013-11-19T05:52:05Z</dcterms:created>
  <dcterms:modified xsi:type="dcterms:W3CDTF">2020-01-07T11:41:00Z</dcterms:modified>
</cp:coreProperties>
</file>