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kiosk/>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747" autoAdjust="0"/>
  </p:normalViewPr>
  <p:slideViewPr>
    <p:cSldViewPr>
      <p:cViewPr varScale="1">
        <p:scale>
          <a:sx n="61" d="100"/>
          <a:sy n="61" d="100"/>
        </p:scale>
        <p:origin x="1440" y="5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37748EF5-30C6-4F30-9E85-69E7A7F71149}" type="datetimeFigureOut">
              <a:rPr lang="ru-RU" smtClean="0"/>
              <a:t>07.01.2020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795755-77AA-44B9-8412-D2B5FCC63B69}"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37748EF5-30C6-4F30-9E85-69E7A7F71149}" type="datetimeFigureOut">
              <a:rPr lang="ru-RU" smtClean="0"/>
              <a:t>07.01.2020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795755-77AA-44B9-8412-D2B5FCC63B69}"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7748EF5-30C6-4F30-9E85-69E7A7F71149}" type="datetimeFigureOut">
              <a:rPr lang="ru-RU" smtClean="0"/>
              <a:t>07.01.2020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795755-77AA-44B9-8412-D2B5FCC63B69}"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7748EF5-30C6-4F30-9E85-69E7A7F71149}" type="datetimeFigureOut">
              <a:rPr lang="ru-RU" smtClean="0"/>
              <a:t>07.01.2020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795755-77AA-44B9-8412-D2B5FCC63B69}"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37748EF5-30C6-4F30-9E85-69E7A7F71149}" type="datetimeFigureOut">
              <a:rPr lang="ru-RU" smtClean="0"/>
              <a:t>07.01.2020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1795755-77AA-44B9-8412-D2B5FCC63B69}"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37748EF5-30C6-4F30-9E85-69E7A7F71149}" type="datetimeFigureOut">
              <a:rPr lang="ru-RU" smtClean="0"/>
              <a:t>07.01.2020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1795755-77AA-44B9-8412-D2B5FCC63B69}"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7748EF5-30C6-4F30-9E85-69E7A7F71149}" type="datetimeFigureOut">
              <a:rPr lang="ru-RU" smtClean="0"/>
              <a:t>07.01.2020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1795755-77AA-44B9-8412-D2B5FCC63B69}"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7748EF5-30C6-4F30-9E85-69E7A7F71149}" type="datetimeFigureOut">
              <a:rPr lang="ru-RU" smtClean="0"/>
              <a:t>07.01.2020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1795755-77AA-44B9-8412-D2B5FCC63B69}"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7748EF5-30C6-4F30-9E85-69E7A7F71149}" type="datetimeFigureOut">
              <a:rPr lang="ru-RU" smtClean="0"/>
              <a:t>07.01.2020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1795755-77AA-44B9-8412-D2B5FCC63B69}"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7748EF5-30C6-4F30-9E85-69E7A7F71149}" type="datetimeFigureOut">
              <a:rPr lang="ru-RU" smtClean="0"/>
              <a:t>07.01.2020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1795755-77AA-44B9-8412-D2B5FCC63B69}"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7748EF5-30C6-4F30-9E85-69E7A7F71149}" type="datetimeFigureOut">
              <a:rPr lang="ru-RU" smtClean="0"/>
              <a:t>07.01.2020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1795755-77AA-44B9-8412-D2B5FCC63B69}"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37748EF5-30C6-4F30-9E85-69E7A7F71149}" type="datetimeFigureOut">
              <a:rPr lang="ru-RU" smtClean="0"/>
              <a:t>07.01.2020</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D1795755-77AA-44B9-8412-D2B5FCC63B69}"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2743200" y="3861048"/>
            <a:ext cx="6400800" cy="1752600"/>
          </a:xfrm>
        </p:spPr>
        <p:txBody>
          <a:bodyPr>
            <a:normAutofit/>
          </a:bodyPr>
          <a:lstStyle/>
          <a:p>
            <a:pPr algn="r"/>
            <a:r>
              <a:rPr lang="ru-RU" dirty="0" smtClean="0"/>
              <a:t>Составили и подготовили:</a:t>
            </a:r>
          </a:p>
          <a:p>
            <a:pPr algn="r"/>
            <a:r>
              <a:rPr lang="ru-RU" dirty="0" smtClean="0"/>
              <a:t>Илларионова Л.В.</a:t>
            </a:r>
          </a:p>
          <a:p>
            <a:pPr algn="r"/>
            <a:r>
              <a:rPr lang="ru-RU" dirty="0" smtClean="0"/>
              <a:t>Сучкова Н.А</a:t>
            </a:r>
            <a:r>
              <a:rPr lang="ru-RU" dirty="0" smtClean="0"/>
              <a:t>.</a:t>
            </a:r>
            <a:endParaRPr lang="ru-RU" dirty="0" smtClean="0"/>
          </a:p>
        </p:txBody>
      </p:sp>
      <p:sp>
        <p:nvSpPr>
          <p:cNvPr id="2" name="Заголовок 1"/>
          <p:cNvSpPr>
            <a:spLocks noGrp="1"/>
          </p:cNvSpPr>
          <p:nvPr>
            <p:ph type="ctrTitle"/>
          </p:nvPr>
        </p:nvSpPr>
        <p:spPr>
          <a:xfrm>
            <a:off x="611560" y="692696"/>
            <a:ext cx="8136904" cy="1470025"/>
          </a:xfrm>
        </p:spPr>
        <p:txBody>
          <a:bodyPr>
            <a:normAutofit fontScale="90000"/>
          </a:bodyPr>
          <a:lstStyle/>
          <a:p>
            <a:pPr marL="182880" indent="0">
              <a:buNone/>
            </a:pPr>
            <a:r>
              <a:rPr lang="ru-RU" dirty="0" smtClean="0"/>
              <a:t>Проект «Юный Пешеход»</a:t>
            </a:r>
            <a:br>
              <a:rPr lang="ru-RU" dirty="0" smtClean="0"/>
            </a:br>
            <a:r>
              <a:rPr lang="ru-RU" dirty="0" smtClean="0"/>
              <a:t/>
            </a:r>
            <a:br>
              <a:rPr lang="ru-RU" dirty="0" smtClean="0"/>
            </a:br>
            <a:r>
              <a:rPr lang="ru-RU" sz="1800" dirty="0" smtClean="0"/>
              <a:t>ДО-4 Гимназии №1799 «</a:t>
            </a:r>
            <a:r>
              <a:rPr lang="ru-RU" sz="1800" dirty="0" err="1" smtClean="0"/>
              <a:t>Экополис</a:t>
            </a:r>
            <a:r>
              <a:rPr lang="ru-RU" sz="1800" dirty="0" smtClean="0"/>
              <a:t>»</a:t>
            </a:r>
            <a:endParaRPr lang="ru-RU" dirty="0"/>
          </a:p>
        </p:txBody>
      </p:sp>
    </p:spTree>
    <p:extLst>
      <p:ext uri="{BB962C8B-B14F-4D97-AF65-F5344CB8AC3E}">
        <p14:creationId xmlns:p14="http://schemas.microsoft.com/office/powerpoint/2010/main" val="3416252457"/>
      </p:ext>
    </p:extLst>
  </p:cSld>
  <p:clrMapOvr>
    <a:masterClrMapping/>
  </p:clrMapOvr>
  <p:transition spd="slow" advTm="500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0" indent="0">
              <a:buNone/>
            </a:pPr>
            <a:r>
              <a:rPr lang="ru-RU" sz="3200" u="sng" dirty="0">
                <a:solidFill>
                  <a:schemeClr val="tx2">
                    <a:lumMod val="60000"/>
                    <a:lumOff val="40000"/>
                  </a:schemeClr>
                </a:solidFill>
                <a:latin typeface="Times New Roman" panose="02020603050405020304" pitchFamily="18" charset="0"/>
                <a:cs typeface="Times New Roman" panose="02020603050405020304" pitchFamily="18" charset="0"/>
              </a:rPr>
              <a:t>Совместное занятие с детьми средней группы - аппликация «</a:t>
            </a:r>
            <a:r>
              <a:rPr lang="ru-RU" sz="3200" u="sng" dirty="0" err="1">
                <a:solidFill>
                  <a:schemeClr val="tx2">
                    <a:lumMod val="60000"/>
                    <a:lumOff val="40000"/>
                  </a:schemeClr>
                </a:solidFill>
                <a:latin typeface="Times New Roman" panose="02020603050405020304" pitchFamily="18" charset="0"/>
                <a:cs typeface="Times New Roman" panose="02020603050405020304" pitchFamily="18" charset="0"/>
              </a:rPr>
              <a:t>Светофорчик</a:t>
            </a:r>
            <a:r>
              <a:rPr lang="ru-RU" sz="3200" u="sng" dirty="0">
                <a:solidFill>
                  <a:schemeClr val="tx2">
                    <a:lumMod val="60000"/>
                    <a:lumOff val="40000"/>
                  </a:schemeClr>
                </a:solidFill>
                <a:latin typeface="Times New Roman" panose="02020603050405020304" pitchFamily="18" charset="0"/>
                <a:cs typeface="Times New Roman" panose="02020603050405020304" pitchFamily="18" charset="0"/>
              </a:rPr>
              <a:t>»</a:t>
            </a:r>
            <a:r>
              <a:rPr lang="ru-RU" dirty="0"/>
              <a:t/>
            </a:r>
            <a:br>
              <a:rPr lang="ru-RU" dirty="0"/>
            </a:br>
            <a:endParaRPr lang="ru-RU" dirty="0"/>
          </a:p>
        </p:txBody>
      </p:sp>
      <p:pic>
        <p:nvPicPr>
          <p:cNvPr id="5" name="Объект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323528" y="332656"/>
            <a:ext cx="4224470" cy="3168352"/>
          </a:xfrm>
        </p:spPr>
      </p:pic>
      <p:pic>
        <p:nvPicPr>
          <p:cNvPr id="6" name="Объект 5"/>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5292080" y="332656"/>
            <a:ext cx="3038325" cy="4051101"/>
          </a:xfrm>
        </p:spPr>
      </p:pic>
    </p:spTree>
    <p:extLst>
      <p:ext uri="{BB962C8B-B14F-4D97-AF65-F5344CB8AC3E}">
        <p14:creationId xmlns:p14="http://schemas.microsoft.com/office/powerpoint/2010/main" val="2658954406"/>
      </p:ext>
    </p:extLst>
  </p:cSld>
  <p:clrMapOvr>
    <a:masterClrMapping/>
  </p:clrMapOvr>
  <mc:AlternateContent xmlns:mc="http://schemas.openxmlformats.org/markup-compatibility/2006" xmlns:p14="http://schemas.microsoft.com/office/powerpoint/2010/main">
    <mc:Choice Requires="p14">
      <p:transition spd="slow" advTm="5000">
        <p14:pan dir="u"/>
      </p:transition>
    </mc:Choice>
    <mc:Fallback xmlns="">
      <p:transition spd="slow" advTm="5000">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5157192"/>
            <a:ext cx="6512511" cy="1143000"/>
          </a:xfrm>
        </p:spPr>
        <p:txBody>
          <a:bodyPr/>
          <a:lstStyle/>
          <a:p>
            <a:pPr marL="0" indent="0">
              <a:buNone/>
            </a:pPr>
            <a:r>
              <a:rPr lang="ru-RU" dirty="0" smtClean="0"/>
              <a:t>Заключительный этап</a:t>
            </a:r>
            <a:endParaRPr lang="ru-RU" dirty="0"/>
          </a:p>
        </p:txBody>
      </p:sp>
      <p:pic>
        <p:nvPicPr>
          <p:cNvPr id="4" name="Объект 3"/>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323528" y="260649"/>
            <a:ext cx="4680520" cy="3816424"/>
          </a:xfrm>
        </p:spPr>
      </p:pic>
      <p:sp>
        <p:nvSpPr>
          <p:cNvPr id="5" name="Прямоугольник 4"/>
          <p:cNvSpPr/>
          <p:nvPr/>
        </p:nvSpPr>
        <p:spPr>
          <a:xfrm>
            <a:off x="5039544" y="260648"/>
            <a:ext cx="4104456" cy="5078313"/>
          </a:xfrm>
          <a:prstGeom prst="rect">
            <a:avLst/>
          </a:prstGeom>
        </p:spPr>
        <p:txBody>
          <a:bodyPr wrap="square">
            <a:spAutoFit/>
          </a:bodyPr>
          <a:lstStyle/>
          <a:p>
            <a:pPr marL="342900" indent="-342900">
              <a:buAutoNum type="arabicPeriod"/>
            </a:pPr>
            <a:r>
              <a:rPr lang="ru-RU" dirty="0" smtClean="0"/>
              <a:t>Создание стенгазеты «Советы светофора» совместно с родителями воспитанников.</a:t>
            </a:r>
          </a:p>
          <a:p>
            <a:pPr marL="342900" indent="-342900">
              <a:buAutoNum type="arabicPeriod"/>
            </a:pPr>
            <a:r>
              <a:rPr lang="ru-RU" dirty="0" smtClean="0"/>
              <a:t>Индивидуальные консультации с родителями «Соблюдение правил поведения на улице – залог здоровья вашего ребёнка».</a:t>
            </a:r>
          </a:p>
          <a:p>
            <a:pPr marL="342900" indent="-342900">
              <a:buAutoNum type="arabicPeriod"/>
            </a:pPr>
            <a:r>
              <a:rPr lang="ru-RU" dirty="0" smtClean="0"/>
              <a:t>Анкетирование «Моя семья знает ПДД»</a:t>
            </a:r>
          </a:p>
          <a:p>
            <a:pPr marL="342900" indent="-342900">
              <a:buAutoNum type="arabicPeriod"/>
            </a:pPr>
            <a:r>
              <a:rPr lang="ru-RU" dirty="0" smtClean="0"/>
              <a:t>Изготовление альбома «Знай и соблюдай правила дорожного движения».</a:t>
            </a:r>
          </a:p>
          <a:p>
            <a:pPr marL="342900" indent="-342900">
              <a:buAutoNum type="arabicPeriod"/>
            </a:pPr>
            <a:r>
              <a:rPr lang="ru-RU" dirty="0" smtClean="0"/>
              <a:t>Наглядно- агитационный материал по теме: «Мы – пассажиры».</a:t>
            </a:r>
          </a:p>
          <a:p>
            <a:pPr marL="342900" indent="-342900">
              <a:buAutoNum type="arabicPeriod"/>
            </a:pPr>
            <a:r>
              <a:rPr lang="ru-RU" dirty="0" smtClean="0"/>
              <a:t>Театрализованный досуг для детей средней группы «Мы – пешеходы»</a:t>
            </a:r>
            <a:endParaRPr lang="ru-RU" dirty="0"/>
          </a:p>
        </p:txBody>
      </p:sp>
    </p:spTree>
    <p:extLst>
      <p:ext uri="{BB962C8B-B14F-4D97-AF65-F5344CB8AC3E}">
        <p14:creationId xmlns:p14="http://schemas.microsoft.com/office/powerpoint/2010/main" val="4239791721"/>
      </p:ext>
    </p:extLst>
  </p:cSld>
  <p:clrMapOvr>
    <a:masterClrMapping/>
  </p:clrMapOvr>
  <mc:AlternateContent xmlns:mc="http://schemas.openxmlformats.org/markup-compatibility/2006" xmlns:p14="http://schemas.microsoft.com/office/powerpoint/2010/main">
    <mc:Choice Requires="p14">
      <p:transition spd="slow" advTm="5000">
        <p14:glitter pattern="hexagon"/>
      </p:transition>
    </mc:Choice>
    <mc:Fallback xmlns="">
      <p:transition spd="slow" advTm="5000">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0" indent="0">
              <a:buNone/>
            </a:pPr>
            <a:r>
              <a:rPr lang="ru-RU" sz="2800" u="sng" dirty="0">
                <a:solidFill>
                  <a:schemeClr val="tx2">
                    <a:lumMod val="60000"/>
                    <a:lumOff val="40000"/>
                  </a:schemeClr>
                </a:solidFill>
                <a:latin typeface="Times New Roman" panose="02020603050405020304" pitchFamily="18" charset="0"/>
                <a:cs typeface="Times New Roman" panose="02020603050405020304" pitchFamily="18" charset="0"/>
              </a:rPr>
              <a:t>Театрализованный досуг для детей средней группы «Мы – пешеходы»</a:t>
            </a:r>
            <a:r>
              <a:rPr lang="ru-RU" dirty="0"/>
              <a:t/>
            </a:r>
            <a:br>
              <a:rPr lang="ru-RU" dirty="0"/>
            </a:br>
            <a:endParaRPr lang="ru-RU" dirty="0"/>
          </a:p>
        </p:txBody>
      </p:sp>
      <p:pic>
        <p:nvPicPr>
          <p:cNvPr id="5" name="Объект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351333" y="620688"/>
            <a:ext cx="4224470" cy="3168352"/>
          </a:xfrm>
        </p:spPr>
      </p:pic>
      <p:pic>
        <p:nvPicPr>
          <p:cNvPr id="6" name="Объект 5"/>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a:off x="4860032" y="620688"/>
            <a:ext cx="3936438" cy="3168352"/>
          </a:xfrm>
        </p:spPr>
      </p:pic>
    </p:spTree>
    <p:extLst>
      <p:ext uri="{BB962C8B-B14F-4D97-AF65-F5344CB8AC3E}">
        <p14:creationId xmlns:p14="http://schemas.microsoft.com/office/powerpoint/2010/main" val="3780446811"/>
      </p:ext>
    </p:extLst>
  </p:cSld>
  <p:clrMapOvr>
    <a:masterClrMapping/>
  </p:clrMapOvr>
  <p:transition spd="slow" advTm="5000">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5589240"/>
            <a:ext cx="6512511" cy="1143000"/>
          </a:xfrm>
        </p:spPr>
        <p:txBody>
          <a:bodyPr/>
          <a:lstStyle/>
          <a:p>
            <a:pPr marL="0" indent="0">
              <a:buNone/>
            </a:pPr>
            <a:r>
              <a:rPr lang="ru-RU" sz="4400" i="1" u="sng" dirty="0" smtClean="0">
                <a:solidFill>
                  <a:schemeClr val="tx2">
                    <a:lumMod val="60000"/>
                    <a:lumOff val="40000"/>
                  </a:schemeClr>
                </a:solidFill>
                <a:latin typeface="Times New Roman" panose="02020603050405020304" pitchFamily="18" charset="0"/>
                <a:cs typeface="Times New Roman" panose="02020603050405020304" pitchFamily="18" charset="0"/>
              </a:rPr>
              <a:t>Спасибо за внимание!</a:t>
            </a:r>
            <a:endParaRPr lang="ru-RU" sz="4400" i="1" u="sng" dirty="0">
              <a:solidFill>
                <a:schemeClr val="tx2">
                  <a:lumMod val="60000"/>
                  <a:lumOff val="40000"/>
                </a:schemeClr>
              </a:solidFill>
              <a:latin typeface="Times New Roman" panose="02020603050405020304" pitchFamily="18" charset="0"/>
              <a:cs typeface="Times New Roman" panose="02020603050405020304" pitchFamily="18" charset="0"/>
            </a:endParaRPr>
          </a:p>
        </p:txBody>
      </p:sp>
      <p:pic>
        <p:nvPicPr>
          <p:cNvPr id="6" name="Объект 5"/>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1259632" y="260648"/>
            <a:ext cx="6696744" cy="5022557"/>
          </a:xfrm>
        </p:spPr>
      </p:pic>
    </p:spTree>
    <p:extLst>
      <p:ext uri="{BB962C8B-B14F-4D97-AF65-F5344CB8AC3E}">
        <p14:creationId xmlns:p14="http://schemas.microsoft.com/office/powerpoint/2010/main" val="337004331"/>
      </p:ext>
    </p:extLst>
  </p:cSld>
  <p:clrMapOvr>
    <a:masterClrMapping/>
  </p:clrMapOvr>
  <mc:AlternateContent xmlns:mc="http://schemas.openxmlformats.org/markup-compatibility/2006" xmlns:p14="http://schemas.microsoft.com/office/powerpoint/2010/main">
    <mc:Choice Requires="p14">
      <p:transition spd="slow" advTm="5000">
        <p14:warp dir="in"/>
      </p:transition>
    </mc:Choice>
    <mc:Fallback xmlns="">
      <p:transition spd="slow" advTm="5000">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3"/>
          </p:nvPr>
        </p:nvSpPr>
        <p:spPr>
          <a:xfrm>
            <a:off x="1115616" y="764704"/>
            <a:ext cx="6400800" cy="2016224"/>
          </a:xfrm>
        </p:spPr>
        <p:txBody>
          <a:bodyPr>
            <a:noAutofit/>
          </a:bodyPr>
          <a:lstStyle/>
          <a:p>
            <a:pPr marL="45720" indent="0">
              <a:buNone/>
            </a:pPr>
            <a:r>
              <a:rPr lang="ru-RU" sz="4000" b="1" i="1" u="sng" dirty="0" smtClean="0">
                <a:solidFill>
                  <a:schemeClr val="tx2">
                    <a:lumMod val="60000"/>
                    <a:lumOff val="40000"/>
                  </a:schemeClr>
                </a:solidFill>
                <a:latin typeface="Times New Roman" panose="02020603050405020304" pitchFamily="18" charset="0"/>
                <a:cs typeface="Times New Roman" panose="02020603050405020304" pitchFamily="18" charset="0"/>
              </a:rPr>
              <a:t>Цель проекта: </a:t>
            </a:r>
          </a:p>
          <a:p>
            <a:pPr marL="45720" indent="0">
              <a:buNone/>
            </a:pPr>
            <a:endParaRPr lang="ru-RU" sz="4000" b="1" i="1" u="sng" dirty="0">
              <a:solidFill>
                <a:schemeClr val="tx2">
                  <a:lumMod val="60000"/>
                  <a:lumOff val="40000"/>
                </a:schemeClr>
              </a:solidFill>
              <a:latin typeface="Times New Roman" panose="02020603050405020304" pitchFamily="18" charset="0"/>
              <a:cs typeface="Times New Roman" panose="02020603050405020304" pitchFamily="18" charset="0"/>
            </a:endParaRPr>
          </a:p>
          <a:p>
            <a:pPr marL="45720" indent="0">
              <a:buNone/>
            </a:pPr>
            <a:r>
              <a:rPr lang="ru-RU" sz="2000" dirty="0" smtClean="0">
                <a:latin typeface="Times New Roman" panose="02020603050405020304" pitchFamily="18" charset="0"/>
                <a:cs typeface="Times New Roman" panose="02020603050405020304" pitchFamily="18" charset="0"/>
              </a:rPr>
              <a:t>Формирование системы </a:t>
            </a:r>
            <a:r>
              <a:rPr lang="ru-RU" sz="2000" dirty="0">
                <a:latin typeface="Times New Roman" panose="02020603050405020304" pitchFamily="18" charset="0"/>
                <a:cs typeface="Times New Roman" panose="02020603050405020304" pitchFamily="18" charset="0"/>
              </a:rPr>
              <a:t>знаний, умений и навыков детей по правилам дорожного движения</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00757514"/>
      </p:ext>
    </p:extLst>
  </p:cSld>
  <p:clrMapOvr>
    <a:masterClrMapping/>
  </p:clrMapOvr>
  <p:transition spd="slow" advTm="5000">
    <p:randomBar dir="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005064"/>
            <a:ext cx="8208912" cy="2423346"/>
          </a:xfrm>
        </p:spPr>
        <p:txBody>
          <a:bodyPr/>
          <a:lstStyle/>
          <a:p>
            <a:pPr marL="0" indent="0" algn="ctr">
              <a:buNone/>
            </a:pPr>
            <a:r>
              <a:rPr lang="ru-RU" sz="4000" i="1" u="sng" dirty="0" smtClean="0">
                <a:solidFill>
                  <a:schemeClr val="tx2">
                    <a:lumMod val="60000"/>
                    <a:lumOff val="40000"/>
                  </a:schemeClr>
                </a:solidFill>
                <a:latin typeface="Times New Roman" panose="02020603050405020304" pitchFamily="18" charset="0"/>
                <a:cs typeface="Times New Roman" panose="02020603050405020304" pitchFamily="18" charset="0"/>
              </a:rPr>
              <a:t>Задачи проекта: </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u="sng" dirty="0">
                <a:latin typeface="Times New Roman" panose="02020603050405020304" pitchFamily="18" charset="0"/>
                <a:cs typeface="Times New Roman" panose="02020603050405020304" pitchFamily="18" charset="0"/>
              </a:rPr>
              <a:t>Образовательные: </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Познакомить детей с правилами дорожного движения, строением улицы и дорожными знаками, предназначенными для водителей и пешеходов;</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Научить детей предвидеть опасное событие, уметь по возможности его избегать, а при необходимости действовать;</a:t>
            </a:r>
            <a:br>
              <a:rPr lang="ru-RU" sz="1800" dirty="0">
                <a:latin typeface="Times New Roman" panose="02020603050405020304" pitchFamily="18" charset="0"/>
                <a:cs typeface="Times New Roman" panose="02020603050405020304" pitchFamily="18" charset="0"/>
              </a:rPr>
            </a:br>
            <a:r>
              <a:rPr lang="ru-RU" sz="1800" u="sng" dirty="0">
                <a:latin typeface="Times New Roman" panose="02020603050405020304" pitchFamily="18" charset="0"/>
                <a:cs typeface="Times New Roman" panose="02020603050405020304" pitchFamily="18" charset="0"/>
              </a:rPr>
              <a:t>Развивающие: </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Развивать осторожность, внимательность,  самостоятельность, ответственность и осмотрительность на дороге;</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Стимулировать познавательную активность, способствовать развитию коммуникативных навыков;</a:t>
            </a:r>
            <a:br>
              <a:rPr lang="ru-RU" sz="1800" dirty="0">
                <a:latin typeface="Times New Roman" panose="02020603050405020304" pitchFamily="18" charset="0"/>
                <a:cs typeface="Times New Roman" panose="02020603050405020304" pitchFamily="18" charset="0"/>
              </a:rPr>
            </a:br>
            <a:r>
              <a:rPr lang="ru-RU" sz="1800" u="sng" dirty="0">
                <a:latin typeface="Times New Roman" panose="02020603050405020304" pitchFamily="18" charset="0"/>
                <a:cs typeface="Times New Roman" panose="02020603050405020304" pitchFamily="18" charset="0"/>
              </a:rPr>
              <a:t>Речевые: </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Способствовать развитию речи детей, пополнению активного и пассивного словаря детей.</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Развивать связную речь;</a:t>
            </a:r>
            <a:br>
              <a:rPr lang="ru-RU" sz="1800" dirty="0">
                <a:latin typeface="Times New Roman" panose="02020603050405020304" pitchFamily="18" charset="0"/>
                <a:cs typeface="Times New Roman" panose="02020603050405020304" pitchFamily="18" charset="0"/>
              </a:rPr>
            </a:br>
            <a:r>
              <a:rPr lang="ru-RU" sz="1800" u="sng" dirty="0">
                <a:latin typeface="Times New Roman" panose="02020603050405020304" pitchFamily="18" charset="0"/>
                <a:cs typeface="Times New Roman" panose="02020603050405020304" pitchFamily="18" charset="0"/>
              </a:rPr>
              <a:t>Воспитательные:</a:t>
            </a: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Воспитывать навыки личной безопасности и чувство самосохранения;</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Воспитывать чувство ответственности.</a:t>
            </a:r>
            <a:r>
              <a:rPr lang="ru-RU" dirty="0"/>
              <a:t/>
            </a:r>
            <a:br>
              <a:rPr lang="ru-RU" dirty="0"/>
            </a:br>
            <a:endParaRPr lang="ru-RU" dirty="0"/>
          </a:p>
        </p:txBody>
      </p:sp>
    </p:spTree>
    <p:extLst>
      <p:ext uri="{BB962C8B-B14F-4D97-AF65-F5344CB8AC3E}">
        <p14:creationId xmlns:p14="http://schemas.microsoft.com/office/powerpoint/2010/main" val="3412890649"/>
      </p:ext>
    </p:extLst>
  </p:cSld>
  <p:clrMapOvr>
    <a:masterClrMapping/>
  </p:clrMapOvr>
  <p:transition spd="slow" advTm="5000">
    <p:circl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4365104"/>
            <a:ext cx="6512511" cy="1143000"/>
          </a:xfrm>
        </p:spPr>
        <p:txBody>
          <a:bodyPr/>
          <a:lstStyle/>
          <a:p>
            <a:pPr marL="0" indent="0">
              <a:buNone/>
            </a:pPr>
            <a:r>
              <a:rPr lang="ru-RU" i="1" u="sng" dirty="0" smtClean="0"/>
              <a:t>Подготовительный этап</a:t>
            </a:r>
            <a:endParaRPr lang="ru-RU" i="1" u="sng" dirty="0"/>
          </a:p>
        </p:txBody>
      </p:sp>
      <p:pic>
        <p:nvPicPr>
          <p:cNvPr id="5" name="Объект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395536" y="548680"/>
            <a:ext cx="4093914" cy="3600400"/>
          </a:xfrm>
        </p:spPr>
      </p:pic>
      <p:sp>
        <p:nvSpPr>
          <p:cNvPr id="4" name="Объект 3"/>
          <p:cNvSpPr>
            <a:spLocks noGrp="1"/>
          </p:cNvSpPr>
          <p:nvPr>
            <p:ph sz="quarter" idx="14"/>
          </p:nvPr>
        </p:nvSpPr>
        <p:spPr>
          <a:xfrm>
            <a:off x="4645152" y="548680"/>
            <a:ext cx="3346704" cy="3657560"/>
          </a:xfrm>
        </p:spPr>
        <p:txBody>
          <a:bodyPr/>
          <a:lstStyle/>
          <a:p>
            <a:pPr marL="45720" indent="0">
              <a:buNone/>
            </a:pPr>
            <a:r>
              <a:rPr lang="ru-RU" dirty="0" smtClean="0"/>
              <a:t>Оформление уголка ПДД.</a:t>
            </a:r>
          </a:p>
          <a:p>
            <a:pPr marL="45720" indent="0">
              <a:buNone/>
            </a:pPr>
            <a:r>
              <a:rPr lang="ru-RU" dirty="0" smtClean="0"/>
              <a:t>Знакомство детей с играми, дорожными знаками, правилами дорожного движения.</a:t>
            </a:r>
          </a:p>
          <a:p>
            <a:pPr marL="45720" indent="0">
              <a:buNone/>
            </a:pPr>
            <a:r>
              <a:rPr lang="ru-RU" dirty="0" smtClean="0"/>
              <a:t>Сюжетно-ролевая игра «Водители».</a:t>
            </a:r>
            <a:endParaRPr lang="ru-RU" dirty="0"/>
          </a:p>
        </p:txBody>
      </p:sp>
    </p:spTree>
    <p:extLst>
      <p:ext uri="{BB962C8B-B14F-4D97-AF65-F5344CB8AC3E}">
        <p14:creationId xmlns:p14="http://schemas.microsoft.com/office/powerpoint/2010/main" val="2363079247"/>
      </p:ext>
    </p:extLst>
  </p:cSld>
  <p:clrMapOvr>
    <a:masterClrMapping/>
  </p:clrMapOvr>
  <p:transition spd="slow" advTm="5000">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04664"/>
            <a:ext cx="8208912" cy="5616624"/>
          </a:xfrm>
        </p:spPr>
        <p:txBody>
          <a:bodyPr/>
          <a:lstStyle/>
          <a:p>
            <a:pPr marL="0" indent="0" algn="l">
              <a:buNone/>
            </a:pPr>
            <a:r>
              <a:rPr lang="ru-RU" sz="2800" dirty="0">
                <a:latin typeface="Times New Roman" panose="02020603050405020304" pitchFamily="18" charset="0"/>
                <a:cs typeface="Times New Roman" panose="02020603050405020304" pitchFamily="18" charset="0"/>
              </a:rPr>
              <a:t>1. </a:t>
            </a:r>
            <a:r>
              <a:rPr lang="ru-RU" sz="2800" dirty="0" err="1" smtClean="0">
                <a:latin typeface="Times New Roman" panose="02020603050405020304" pitchFamily="18" charset="0"/>
                <a:cs typeface="Times New Roman" panose="02020603050405020304" pitchFamily="18" charset="0"/>
              </a:rPr>
              <a:t>Беседы«Красный</a:t>
            </a:r>
            <a:r>
              <a:rPr lang="ru-RU" sz="2800" dirty="0">
                <a:latin typeface="Times New Roman" panose="02020603050405020304" pitchFamily="18" charset="0"/>
                <a:cs typeface="Times New Roman" panose="02020603050405020304" pitchFamily="18" charset="0"/>
              </a:rPr>
              <a:t>, жёлтый, зелёный…». </a:t>
            </a:r>
            <a:r>
              <a:rPr lang="ru-RU" sz="2800" dirty="0" smtClean="0">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cs typeface="Times New Roman" panose="02020603050405020304" pitchFamily="18" charset="0"/>
              </a:rPr>
              <a:t>Транспорт на улицах города». «Почему нужно знать и точно соблюдать правила дорожного движения</a:t>
            </a:r>
            <a:r>
              <a:rPr lang="ru-RU" sz="2800" dirty="0" smtClean="0">
                <a:latin typeface="Times New Roman" panose="02020603050405020304" pitchFamily="18" charset="0"/>
                <a:cs typeface="Times New Roman" panose="02020603050405020304" pitchFamily="18" charset="0"/>
              </a:rPr>
              <a:t>».</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2. Рассматривание </a:t>
            </a:r>
            <a:r>
              <a:rPr lang="ru-RU" sz="2800" dirty="0" smtClean="0">
                <a:latin typeface="Times New Roman" panose="02020603050405020304" pitchFamily="18" charset="0"/>
                <a:cs typeface="Times New Roman" panose="02020603050405020304" pitchFamily="18" charset="0"/>
              </a:rPr>
              <a:t>картин</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«Улица города», «Перекрёсток</a:t>
            </a:r>
            <a:r>
              <a:rPr lang="ru-RU" sz="2800" dirty="0" smtClean="0">
                <a:latin typeface="Times New Roman" panose="02020603050405020304" pitchFamily="18" charset="0"/>
                <a:cs typeface="Times New Roman" panose="02020603050405020304" pitchFamily="18" charset="0"/>
              </a:rPr>
              <a:t>».</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3. Изготовление макета «Моя улица</a:t>
            </a:r>
            <a:r>
              <a:rPr lang="ru-RU" sz="2800" dirty="0" smtClean="0">
                <a:latin typeface="Times New Roman" panose="02020603050405020304" pitchFamily="18" charset="0"/>
                <a:cs typeface="Times New Roman" panose="02020603050405020304" pitchFamily="18" charset="0"/>
              </a:rPr>
              <a:t>».</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4. </a:t>
            </a:r>
            <a:r>
              <a:rPr lang="ru-RU" sz="2800" dirty="0" smtClean="0">
                <a:latin typeface="Times New Roman" panose="02020603050405020304" pitchFamily="18" charset="0"/>
                <a:cs typeface="Times New Roman" panose="02020603050405020304" pitchFamily="18" charset="0"/>
              </a:rPr>
              <a:t>Дидактические игры </a:t>
            </a:r>
            <a:r>
              <a:rPr lang="ru-RU" sz="2800" dirty="0">
                <a:latin typeface="Times New Roman" panose="02020603050405020304" pitchFamily="18" charset="0"/>
                <a:cs typeface="Times New Roman" panose="02020603050405020304" pitchFamily="18" charset="0"/>
              </a:rPr>
              <a:t>«Светофор», «Узнай по описанию</a:t>
            </a:r>
            <a:r>
              <a:rPr lang="ru-RU" sz="2800" dirty="0" smtClean="0">
                <a:latin typeface="Times New Roman" panose="02020603050405020304" pitchFamily="18" charset="0"/>
                <a:cs typeface="Times New Roman" panose="02020603050405020304" pitchFamily="18" charset="0"/>
              </a:rPr>
              <a:t>», настольная игра «Дорожные знаки».</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5. Консультация для родителей «Дисциплина на улице –залог безопасности пешеходов».      </a:t>
            </a:r>
            <a:r>
              <a:rPr lang="ru-RU" dirty="0"/>
              <a:t/>
            </a:r>
            <a:br>
              <a:rPr lang="ru-RU" dirty="0"/>
            </a:br>
            <a:endParaRPr lang="ru-RU" dirty="0"/>
          </a:p>
        </p:txBody>
      </p:sp>
    </p:spTree>
    <p:extLst>
      <p:ext uri="{BB962C8B-B14F-4D97-AF65-F5344CB8AC3E}">
        <p14:creationId xmlns:p14="http://schemas.microsoft.com/office/powerpoint/2010/main" val="1579512902"/>
      </p:ext>
    </p:extLst>
  </p:cSld>
  <p:clrMapOvr>
    <a:masterClrMapping/>
  </p:clrMapOvr>
  <mc:AlternateContent xmlns:mc="http://schemas.openxmlformats.org/markup-compatibility/2006" xmlns:p14="http://schemas.microsoft.com/office/powerpoint/2010/main">
    <mc:Choice Requires="p14">
      <p:transition spd="slow" advTm="5000">
        <p14:vortex dir="r"/>
      </p:transition>
    </mc:Choice>
    <mc:Fallback xmlns="">
      <p:transition spd="slow" advTm="5000">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marL="0" indent="0">
              <a:buNone/>
            </a:pPr>
            <a:r>
              <a:rPr lang="ru-RU" i="1" u="sng" dirty="0" smtClean="0">
                <a:solidFill>
                  <a:schemeClr val="tx2">
                    <a:lumMod val="60000"/>
                    <a:lumOff val="40000"/>
                  </a:schemeClr>
                </a:solidFill>
              </a:rPr>
              <a:t>Настольная игра «Дорожные знаки»</a:t>
            </a:r>
            <a:endParaRPr lang="ru-RU" i="1" u="sng" dirty="0">
              <a:solidFill>
                <a:schemeClr val="tx2">
                  <a:lumMod val="60000"/>
                  <a:lumOff val="40000"/>
                </a:schemeClr>
              </a:solidFill>
            </a:endParaRPr>
          </a:p>
        </p:txBody>
      </p:sp>
      <p:pic>
        <p:nvPicPr>
          <p:cNvPr id="5" name="Объект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rot="5400000">
            <a:off x="479011" y="550451"/>
            <a:ext cx="3940705" cy="3243560"/>
          </a:xfrm>
        </p:spPr>
      </p:pic>
      <p:pic>
        <p:nvPicPr>
          <p:cNvPr id="6" name="Объект 5"/>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rot="5400000">
            <a:off x="4713171" y="539339"/>
            <a:ext cx="3953403" cy="3253085"/>
          </a:xfrm>
        </p:spPr>
      </p:pic>
    </p:spTree>
    <p:extLst>
      <p:ext uri="{BB962C8B-B14F-4D97-AF65-F5344CB8AC3E}">
        <p14:creationId xmlns:p14="http://schemas.microsoft.com/office/powerpoint/2010/main" val="903038145"/>
      </p:ext>
    </p:extLst>
  </p:cSld>
  <p:clrMapOvr>
    <a:masterClrMapping/>
  </p:clrMapOvr>
  <mc:AlternateContent xmlns:mc="http://schemas.openxmlformats.org/markup-compatibility/2006" xmlns:p14="http://schemas.microsoft.com/office/powerpoint/2010/main">
    <mc:Choice Requires="p14">
      <p:transition spd="slow" advTm="5000">
        <p14:prism isContent="1" isInverted="1"/>
      </p:transition>
    </mc:Choice>
    <mc:Fallback xmlns="">
      <p:transition spd="slow" advTm="5000">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1974" y="5243025"/>
            <a:ext cx="6512511" cy="1143000"/>
          </a:xfrm>
        </p:spPr>
        <p:txBody>
          <a:bodyPr/>
          <a:lstStyle/>
          <a:p>
            <a:pPr marL="0" indent="0">
              <a:buNone/>
            </a:pPr>
            <a:r>
              <a:rPr lang="ru-RU" dirty="0" smtClean="0"/>
              <a:t>Основной этап</a:t>
            </a:r>
            <a:endParaRPr lang="ru-RU" dirty="0"/>
          </a:p>
        </p:txBody>
      </p:sp>
      <p:pic>
        <p:nvPicPr>
          <p:cNvPr id="4" name="Объект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rot="5400000">
            <a:off x="176403" y="767813"/>
            <a:ext cx="4633382" cy="3475037"/>
          </a:xfrm>
        </p:spPr>
      </p:pic>
      <p:sp>
        <p:nvSpPr>
          <p:cNvPr id="5" name="Прямоугольник 4"/>
          <p:cNvSpPr/>
          <p:nvPr/>
        </p:nvSpPr>
        <p:spPr>
          <a:xfrm>
            <a:off x="4355976" y="188640"/>
            <a:ext cx="4572000" cy="5078313"/>
          </a:xfrm>
          <a:prstGeom prst="rect">
            <a:avLst/>
          </a:prstGeom>
        </p:spPr>
        <p:txBody>
          <a:bodyPr>
            <a:spAutoFit/>
          </a:bodyPr>
          <a:lstStyle/>
          <a:p>
            <a:pPr marL="342900" indent="-342900">
              <a:buAutoNum type="arabicPeriod"/>
            </a:pPr>
            <a:r>
              <a:rPr lang="ru-RU" dirty="0" smtClean="0"/>
              <a:t>Художественно- эстетическое развитие: рисование  «Дорожные знаки»</a:t>
            </a:r>
          </a:p>
          <a:p>
            <a:pPr marL="342900" indent="-342900">
              <a:buAutoNum type="arabicPeriod"/>
            </a:pPr>
            <a:r>
              <a:rPr lang="ru-RU" dirty="0" smtClean="0"/>
              <a:t>Мастер-класс для родителей – пластилинография «Мой друг – светофор»</a:t>
            </a:r>
          </a:p>
          <a:p>
            <a:pPr marL="342900" indent="-342900">
              <a:buAutoNum type="arabicPeriod"/>
            </a:pPr>
            <a:r>
              <a:rPr lang="ru-RU" dirty="0" smtClean="0"/>
              <a:t>Совместное занятие с детьми средней группы - аппликация «</a:t>
            </a:r>
            <a:r>
              <a:rPr lang="ru-RU" dirty="0" err="1" smtClean="0"/>
              <a:t>Светофорчик</a:t>
            </a:r>
            <a:r>
              <a:rPr lang="ru-RU" dirty="0" smtClean="0"/>
              <a:t>»</a:t>
            </a:r>
          </a:p>
          <a:p>
            <a:pPr marL="342900" indent="-342900">
              <a:buAutoNum type="arabicPeriod"/>
            </a:pPr>
            <a:r>
              <a:rPr lang="ru-RU" dirty="0" smtClean="0"/>
              <a:t>Игровые упражнения «Составь дорожный знак из частей»,  «Можно – нельзя, правильно - неправильно»</a:t>
            </a:r>
          </a:p>
          <a:p>
            <a:pPr marL="342900" indent="-342900">
              <a:buAutoNum type="arabicPeriod"/>
            </a:pPr>
            <a:r>
              <a:rPr lang="ru-RU" dirty="0" smtClean="0"/>
              <a:t> Рассматривание картины «Обход транспорта».</a:t>
            </a:r>
          </a:p>
          <a:p>
            <a:pPr marL="342900" indent="-342900">
              <a:buAutoNum type="arabicPeriod"/>
            </a:pPr>
            <a:r>
              <a:rPr lang="ru-RU" dirty="0" smtClean="0"/>
              <a:t>Чтение Носов Н. «Автомобиль».</a:t>
            </a:r>
          </a:p>
          <a:p>
            <a:pPr marL="342900" indent="-342900">
              <a:buAutoNum type="arabicPeriod"/>
            </a:pPr>
            <a:r>
              <a:rPr lang="ru-RU" dirty="0" smtClean="0"/>
              <a:t>Разбор ситуаций:  «Что нужно знать, если  находишься на улице один?».</a:t>
            </a:r>
          </a:p>
          <a:p>
            <a:pPr marL="342900" indent="-342900">
              <a:buAutoNum type="arabicPeriod"/>
            </a:pPr>
            <a:endParaRPr lang="ru-RU" dirty="0"/>
          </a:p>
        </p:txBody>
      </p:sp>
    </p:spTree>
    <p:extLst>
      <p:ext uri="{BB962C8B-B14F-4D97-AF65-F5344CB8AC3E}">
        <p14:creationId xmlns:p14="http://schemas.microsoft.com/office/powerpoint/2010/main" val="618224163"/>
      </p:ext>
    </p:extLst>
  </p:cSld>
  <p:clrMapOvr>
    <a:masterClrMapping/>
  </p:clrMapOvr>
  <p:transition spd="slow" advTm="5000">
    <p:blinds dir="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Текст 1"/>
          <p:cNvSpPr>
            <a:spLocks noGrp="1"/>
          </p:cNvSpPr>
          <p:nvPr>
            <p:ph type="body" idx="1"/>
          </p:nvPr>
        </p:nvSpPr>
        <p:spPr/>
        <p:txBody>
          <a:bodyPr/>
          <a:lstStyle/>
          <a:p>
            <a:endParaRPr lang="ru-RU" dirty="0"/>
          </a:p>
        </p:txBody>
      </p:sp>
      <p:pic>
        <p:nvPicPr>
          <p:cNvPr id="7" name="Объект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rot="5400000">
            <a:off x="164629" y="1183281"/>
            <a:ext cx="4151511" cy="3113633"/>
          </a:xfrm>
        </p:spPr>
      </p:pic>
      <p:sp>
        <p:nvSpPr>
          <p:cNvPr id="4" name="Текст 3"/>
          <p:cNvSpPr>
            <a:spLocks noGrp="1"/>
          </p:cNvSpPr>
          <p:nvPr>
            <p:ph type="body" sz="quarter" idx="3"/>
          </p:nvPr>
        </p:nvSpPr>
        <p:spPr/>
        <p:txBody>
          <a:bodyPr/>
          <a:lstStyle/>
          <a:p>
            <a:endParaRPr lang="ru-RU"/>
          </a:p>
        </p:txBody>
      </p:sp>
      <p:pic>
        <p:nvPicPr>
          <p:cNvPr id="8" name="Объект 7"/>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4211960" y="836712"/>
            <a:ext cx="4443214" cy="3620442"/>
          </a:xfrm>
        </p:spPr>
      </p:pic>
      <p:sp>
        <p:nvSpPr>
          <p:cNvPr id="6" name="Заголовок 5"/>
          <p:cNvSpPr>
            <a:spLocks noGrp="1"/>
          </p:cNvSpPr>
          <p:nvPr>
            <p:ph type="title"/>
          </p:nvPr>
        </p:nvSpPr>
        <p:spPr>
          <a:xfrm>
            <a:off x="1547664" y="4869160"/>
            <a:ext cx="6512511" cy="1143000"/>
          </a:xfrm>
        </p:spPr>
        <p:txBody>
          <a:bodyPr/>
          <a:lstStyle/>
          <a:p>
            <a:pPr marL="0" indent="0">
              <a:buNone/>
            </a:pPr>
            <a:r>
              <a:rPr lang="ru-RU" sz="2800" u="sng" dirty="0">
                <a:solidFill>
                  <a:schemeClr val="tx2">
                    <a:lumMod val="60000"/>
                    <a:lumOff val="40000"/>
                  </a:schemeClr>
                </a:solidFill>
                <a:latin typeface="Times New Roman" panose="02020603050405020304" pitchFamily="18" charset="0"/>
                <a:cs typeface="Times New Roman" panose="02020603050405020304" pitchFamily="18" charset="0"/>
              </a:rPr>
              <a:t>Художественно- эстетическое </a:t>
            </a:r>
            <a:r>
              <a:rPr lang="ru-RU" sz="2800" u="sng" dirty="0" smtClean="0">
                <a:solidFill>
                  <a:schemeClr val="tx2">
                    <a:lumMod val="60000"/>
                    <a:lumOff val="40000"/>
                  </a:schemeClr>
                </a:solidFill>
                <a:latin typeface="Times New Roman" panose="02020603050405020304" pitchFamily="18" charset="0"/>
                <a:cs typeface="Times New Roman" panose="02020603050405020304" pitchFamily="18" charset="0"/>
              </a:rPr>
              <a:t>развитие: </a:t>
            </a:r>
            <a:r>
              <a:rPr lang="ru-RU" sz="2800" u="sng" dirty="0">
                <a:solidFill>
                  <a:schemeClr val="tx2">
                    <a:lumMod val="60000"/>
                    <a:lumOff val="40000"/>
                  </a:schemeClr>
                </a:solidFill>
                <a:latin typeface="Times New Roman" panose="02020603050405020304" pitchFamily="18" charset="0"/>
                <a:cs typeface="Times New Roman" panose="02020603050405020304" pitchFamily="18" charset="0"/>
              </a:rPr>
              <a:t>рисование  «Дорожные знаки»</a:t>
            </a:r>
            <a:r>
              <a:rPr lang="ru-RU" sz="2800" u="sng" dirty="0">
                <a:latin typeface="Times New Roman" panose="02020603050405020304" pitchFamily="18" charset="0"/>
                <a:cs typeface="Times New Roman" panose="02020603050405020304" pitchFamily="18" charset="0"/>
              </a:rPr>
              <a:t/>
            </a:r>
            <a:br>
              <a:rPr lang="ru-RU" sz="2800" u="sng" dirty="0">
                <a:latin typeface="Times New Roman" panose="02020603050405020304" pitchFamily="18" charset="0"/>
                <a:cs typeface="Times New Roman" panose="02020603050405020304" pitchFamily="18" charset="0"/>
              </a:rPr>
            </a:br>
            <a:endParaRPr lang="ru-RU" sz="2800"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2556217"/>
      </p:ext>
    </p:extLst>
  </p:cSld>
  <p:clrMapOvr>
    <a:masterClrMapping/>
  </p:clrMapOvr>
  <mc:AlternateContent xmlns:mc="http://schemas.openxmlformats.org/markup-compatibility/2006" xmlns:p14="http://schemas.microsoft.com/office/powerpoint/2010/main">
    <mc:Choice Requires="p14">
      <p:transition spd="slow" p14:dur="1600" advTm="5000">
        <p14:gallery dir="l"/>
      </p:transition>
    </mc:Choice>
    <mc:Fallback xmlns="">
      <p:transition spd="slow" advTm="5000">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75656" y="5013176"/>
            <a:ext cx="6512511" cy="1143000"/>
          </a:xfrm>
        </p:spPr>
        <p:txBody>
          <a:bodyPr/>
          <a:lstStyle/>
          <a:p>
            <a:pPr marL="0" indent="0">
              <a:buNone/>
            </a:pPr>
            <a:r>
              <a:rPr lang="ru-RU" sz="2800" u="sng" dirty="0">
                <a:solidFill>
                  <a:schemeClr val="tx2">
                    <a:lumMod val="60000"/>
                    <a:lumOff val="40000"/>
                  </a:schemeClr>
                </a:solidFill>
                <a:latin typeface="Times New Roman" panose="02020603050405020304" pitchFamily="18" charset="0"/>
                <a:cs typeface="Times New Roman" panose="02020603050405020304" pitchFamily="18" charset="0"/>
              </a:rPr>
              <a:t>Мастер-класс для родителей – пластилинография «Мой друг – светофор»</a:t>
            </a:r>
            <a:r>
              <a:rPr lang="ru-RU" dirty="0"/>
              <a:t/>
            </a:r>
            <a:br>
              <a:rPr lang="ru-RU" dirty="0"/>
            </a:br>
            <a:endParaRPr lang="ru-RU" dirty="0"/>
          </a:p>
        </p:txBody>
      </p:sp>
      <p:pic>
        <p:nvPicPr>
          <p:cNvPr id="5" name="Объект 4"/>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rot="5400000">
            <a:off x="395002" y="837246"/>
            <a:ext cx="4036715" cy="3027536"/>
          </a:xfrm>
        </p:spPr>
      </p:pic>
      <p:pic>
        <p:nvPicPr>
          <p:cNvPr id="6" name="Объект 5"/>
          <p:cNvPicPr>
            <a:picLocks noGrp="1" noChangeAspect="1"/>
          </p:cNvPicPr>
          <p:nvPr>
            <p:ph sz="quarter" idx="14"/>
          </p:nvPr>
        </p:nvPicPr>
        <p:blipFill>
          <a:blip r:embed="rId3" cstate="print">
            <a:extLst>
              <a:ext uri="{28A0092B-C50C-407E-A947-70E740481C1C}">
                <a14:useLocalDpi xmlns:a14="http://schemas.microsoft.com/office/drawing/2010/main" val="0"/>
              </a:ext>
            </a:extLst>
          </a:blip>
          <a:stretch>
            <a:fillRect/>
          </a:stretch>
        </p:blipFill>
        <p:spPr>
          <a:xfrm rot="5400000">
            <a:off x="4497871" y="838833"/>
            <a:ext cx="4049414" cy="3037060"/>
          </a:xfrm>
        </p:spPr>
      </p:pic>
    </p:spTree>
    <p:extLst>
      <p:ext uri="{BB962C8B-B14F-4D97-AF65-F5344CB8AC3E}">
        <p14:creationId xmlns:p14="http://schemas.microsoft.com/office/powerpoint/2010/main" val="460440252"/>
      </p:ext>
    </p:extLst>
  </p:cSld>
  <p:clrMapOvr>
    <a:masterClrMapping/>
  </p:clrMapOvr>
  <mc:AlternateContent xmlns:mc="http://schemas.openxmlformats.org/markup-compatibility/2006" xmlns:p14="http://schemas.microsoft.com/office/powerpoint/2010/main">
    <mc:Choice Requires="p14">
      <p:transition spd="slow" p14:dur="4400" advTm="5000">
        <p14:honeycomb/>
      </p:transition>
    </mc:Choice>
    <mc:Fallback xmlns="">
      <p:transition spd="slow" advTm="5000">
        <p:fade/>
      </p:transition>
    </mc:Fallback>
  </mc:AlternateContent>
  <p:timing>
    <p:tnLst>
      <p:par>
        <p:cTn id="1" dur="indefinite" restart="never" nodeType="tmRoot"/>
      </p:par>
    </p:tnLst>
  </p:timing>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89</TotalTime>
  <Words>281</Words>
  <Application>Microsoft Office PowerPoint</Application>
  <PresentationFormat>Экран (4:3)</PresentationFormat>
  <Paragraphs>34</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13</vt:i4>
      </vt:variant>
    </vt:vector>
  </HeadingPairs>
  <TitlesOfParts>
    <vt:vector size="17" baseType="lpstr">
      <vt:lpstr>Georgia</vt:lpstr>
      <vt:lpstr>Times New Roman</vt:lpstr>
      <vt:lpstr>Trebuchet MS</vt:lpstr>
      <vt:lpstr>Воздушный поток</vt:lpstr>
      <vt:lpstr>Проект «Юный Пешеход»  ДО-4 Гимназии №1799 «Экополис»</vt:lpstr>
      <vt:lpstr>Презентация PowerPoint</vt:lpstr>
      <vt:lpstr>Задачи проекта:  Образовательные:  - Познакомить детей с правилами дорожного движения, строением улицы и дорожными знаками, предназначенными для водителей и пешеходов; - Научить детей предвидеть опасное событие, уметь по возможности его избегать, а при необходимости действовать; Развивающие:  -  Развивать осторожность, внимательность,  самостоятельность, ответственность и осмотрительность на дороге; - Стимулировать познавательную активность, способствовать развитию коммуникативных навыков; Речевые:  - Способствовать развитию речи детей, пополнению активного и пассивного словаря детей. - Развивать связную речь; Воспитательные: - Воспитывать навыки личной безопасности и чувство самосохранения; - Воспитывать чувство ответственности. </vt:lpstr>
      <vt:lpstr>Подготовительный этап</vt:lpstr>
      <vt:lpstr>1. Беседы«Красный, жёлтый, зелёный…». «Транспорт на улицах города». «Почему нужно знать и точно соблюдать правила дорожного движения». 2. Рассматривание картин «Улица города», «Перекрёсток». 3. Изготовление макета «Моя улица». 4. Дидактические игры «Светофор», «Узнай по описанию», настольная игра «Дорожные знаки». 5. Консультация для родителей «Дисциплина на улице –залог безопасности пешеходов».       </vt:lpstr>
      <vt:lpstr>Настольная игра «Дорожные знаки»</vt:lpstr>
      <vt:lpstr>Основной этап</vt:lpstr>
      <vt:lpstr>Художественно- эстетическое развитие: рисование  «Дорожные знаки» </vt:lpstr>
      <vt:lpstr>Мастер-класс для родителей – пластилинография «Мой друг – светофор» </vt:lpstr>
      <vt:lpstr>Совместное занятие с детьми средней группы - аппликация «Светофорчик» </vt:lpstr>
      <vt:lpstr>Заключительный этап</vt:lpstr>
      <vt:lpstr>Театрализованный досуг для детей средней группы «Мы – пешеходы» </vt:lpstr>
      <vt:lpstr>Спасибо за внимание!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«Юный Пешеход»  ДО-4 Гимназии №1799 «Экополис»</dc:title>
  <dc:creator>Пользователь Windows</dc:creator>
  <cp:lastModifiedBy>saveandrescue11@hotmail.com</cp:lastModifiedBy>
  <cp:revision>11</cp:revision>
  <dcterms:created xsi:type="dcterms:W3CDTF">2017-01-30T17:03:51Z</dcterms:created>
  <dcterms:modified xsi:type="dcterms:W3CDTF">2020-01-07T11:33:24Z</dcterms:modified>
</cp:coreProperties>
</file>