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0" r:id="rId8"/>
    <p:sldId id="266" r:id="rId9"/>
    <p:sldId id="265" r:id="rId10"/>
    <p:sldId id="279" r:id="rId11"/>
    <p:sldId id="267" r:id="rId12"/>
    <p:sldId id="269" r:id="rId13"/>
    <p:sldId id="268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9" autoAdjust="0"/>
    <p:restoredTop sz="94660"/>
  </p:normalViewPr>
  <p:slideViewPr>
    <p:cSldViewPr snapToGrid="0" showGuides="1">
      <p:cViewPr varScale="1">
        <p:scale>
          <a:sx n="76" d="100"/>
          <a:sy n="76" d="100"/>
        </p:scale>
        <p:origin x="132" y="834"/>
      </p:cViewPr>
      <p:guideLst>
        <p:guide orient="horz" pos="211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3794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1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715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5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578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62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142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29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548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41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848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28000">
              <a:schemeClr val="accent4">
                <a:lumMod val="20000"/>
                <a:lumOff val="80000"/>
              </a:schemeClr>
            </a:gs>
            <a:gs pos="63000">
              <a:schemeClr val="accent6">
                <a:lumMod val="40000"/>
                <a:lumOff val="60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D122D-9BDA-4FE3-8C37-6FBC90E3949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4A643-49F0-4E1C-A980-0C1D44855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4993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03" y="1521981"/>
            <a:ext cx="8885009" cy="5000222"/>
          </a:xfrm>
          <a:prstGeom prst="ellipse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  <a:softEdge rad="6350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8941" y="-1"/>
            <a:ext cx="11754118" cy="2223247"/>
          </a:xfrm>
        </p:spPr>
        <p:txBody>
          <a:bodyPr anchor="ctr" anchorCtr="0">
            <a:normAutofit/>
          </a:bodyPr>
          <a:lstStyle/>
          <a:p>
            <a:pPr>
              <a:lnSpc>
                <a:spcPct val="0"/>
              </a:lnSpc>
            </a:pP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Профилактика </a:t>
            </a:r>
            <a:r>
              <a:rPr lang="ru-RU" sz="5500" b="1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девиантного</a:t>
            </a:r>
            <a:r>
              <a:rPr lang="ru-RU" sz="5500" b="1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поведения</a:t>
            </a:r>
            <a:endParaRPr lang="ru-RU" sz="5500" b="1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641724" y="5499279"/>
            <a:ext cx="3536689" cy="135872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lexandra Script" panose="03000400000000000000" pitchFamily="66" charset="0"/>
              </a:rPr>
              <a:t>Составитель: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Alexandra Script" panose="03000400000000000000" pitchFamily="66" charset="0"/>
              </a:rPr>
              <a:t>Рудь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lexandra Script" panose="03000400000000000000" pitchFamily="66" charset="0"/>
              </a:rPr>
              <a:t> С.А., </a:t>
            </a:r>
          </a:p>
          <a:p>
            <a:pPr algn="l">
              <a:spcBef>
                <a:spcPts val="0"/>
              </a:spcBef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Alexandra Script" panose="03000400000000000000" pitchFamily="66" charset="0"/>
              </a:rPr>
              <a:t>заместитель директора по УВР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Alexandra Script" panose="030004000000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84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607" y="99973"/>
            <a:ext cx="11475077" cy="974278"/>
          </a:xfrm>
        </p:spPr>
        <p:txBody>
          <a:bodyPr>
            <a:noAutofit/>
          </a:bodyPr>
          <a:lstStyle/>
          <a:p>
            <a:pPr algn="just"/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Ребята, вам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на карточках предлагаются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ситуации, прокомментируйте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действия участников,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обоснуйте,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насколько они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  <a:cs typeface="Times New Roman" panose="02020603050405020304" pitchFamily="18" charset="0"/>
              </a:rPr>
              <a:t>правильные.</a:t>
            </a:r>
            <a:endParaRPr lang="ru-RU" sz="2200" b="1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ds04.infourok.ru/uploads/ex/0f17/000f9f76-3f7d88eb/img2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597" y="1393697"/>
            <a:ext cx="3382346" cy="2199508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https://img.labirint.ru/images/comments_pic/1106/02labf8sh129722261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9716" y="1393696"/>
            <a:ext cx="4427656" cy="219950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xxlbook.ru/imgh96399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9338" y="4105835"/>
            <a:ext cx="4518034" cy="2531506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0-tub-ru.yandex.net/i?id=955e0c45606408d3b227071e2cf69ad0&amp;n=33&amp;w=426&amp;h=150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985767" y="4105836"/>
            <a:ext cx="2999329" cy="2531506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900igr.net/up/datas/117662/007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972" t="4607" r="4263" b="11476"/>
          <a:stretch/>
        </p:blipFill>
        <p:spPr bwMode="auto">
          <a:xfrm>
            <a:off x="360607" y="4105835"/>
            <a:ext cx="3370336" cy="2531506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  <a:softEdge rad="889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ds03.infourok.ru/uploads/ex/0eb9/00046800-2240b5bf/img3.jpg"/>
          <p:cNvPicPr>
            <a:picLocks noChangeAspect="1" noChangeArrowheads="1"/>
          </p:cNvPicPr>
          <p:nvPr/>
        </p:nvPicPr>
        <p:blipFill rotWithShape="1">
          <a:blip r:embed="rId7" cstate="screen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67" t="3780" r="50000" b="11885"/>
          <a:stretch/>
        </p:blipFill>
        <p:spPr bwMode="auto">
          <a:xfrm>
            <a:off x="9293125" y="1229036"/>
            <a:ext cx="2384611" cy="252882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33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48803" y="1696837"/>
            <a:ext cx="11770217" cy="113651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 коррекционной работе с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девиантными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подростками особенно успешны психотерапевтические приёмы, гармонизирующие работу правого и левого полушарий, а также развивающие межполушарные связи.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833351"/>
            <a:ext cx="6477000" cy="36933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«Горизонтальная восьмёрка»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Первая фаза. Сядьте прямо. Лодыжку правой ноги положите на  левое колено, развернув ногу, как можно горизонтальнее. Правой рукой захватите нижнюю часть голени левой ноги и за её стопу (левую) возьмитесь левой рукой., рот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полуоткройте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, язык на нёбе. Необходимо делать вдох через нос «1-2-3-4». Упражнение делайте с закрытыми глазами. На вдохе необходимо представить кольцо, идущее сверху вправо и вверх (счёт «1-2-3-4»), на выдохе кольцо, идущее сверху вправо и вниз (счёт «1-2-3-4»).  В дальнейшем эта восьмёрка должна с уровня представления должна перерасти в чёткую образную картину. Дети повторяют это упражнение 3 раза, взрослые – 8 раз.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4098" name="Picture 2" descr="https://otvet.imgsmail.ru/download/167e578d58c904e0175915e8d8e9af0f_i-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129" y="3232597"/>
            <a:ext cx="4732829" cy="2988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86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009104"/>
            <a:ext cx="5747197" cy="18312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«Односторонняя марионетка»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Выполняется стоя. Медленно на счёт "1-2-3-4-5-6-7"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Поднимается правая нога, усиление в три шага создаётся тоже правой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рукой.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Спина прямая. Дети повторяют 3 раза, взрослые – 8 раз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11268" name="Picture 4" descr="https://takprosto.cc/wp-content/uploads/k/kak-kachat-press-stoya/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41929" y="1390030"/>
            <a:ext cx="4155120" cy="443122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12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4" y="1970468"/>
            <a:ext cx="6476999" cy="432426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«Перекрёстная марионетка» (для правого полушария).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Упражнение выполняется стоя. На счёт “1-2-3-4-5-6-7” медленно и равномерно поднимайте левую ногу, согнутую в колене, до уровня бедра. Когда нога оказывается поднятой до горизонтального уровня, правой рукой делайте усилие для ноги в три шага:</a:t>
            </a:r>
          </a:p>
          <a:p>
            <a:pPr algn="just"/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Первый шаг: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лёгкое усилие мышцы ноги – 7 сек.</a:t>
            </a:r>
          </a:p>
          <a:p>
            <a:pPr algn="just"/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Второй шаг: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сильное усиление – 7 сек.</a:t>
            </a:r>
          </a:p>
          <a:p>
            <a:pPr algn="just"/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Третий шаг: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доминирующее опускание ноги – 7 сек.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Руки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при этом удобнее прикладывать чуть выше колена. Левой рукой можно на что-то опереться или держать её, отставив в сторону и, согнув в локте. Спина должна быть прямой. Упражнение выполняется только для левой ноги. Дети выполняют упражнение 3 раза, взрослые – 8 раз.</a:t>
            </a:r>
          </a:p>
        </p:txBody>
      </p:sp>
      <p:pic>
        <p:nvPicPr>
          <p:cNvPr id="5" name="Picture 8" descr="https://img11.postila.io/data/05/fd/e9/d5/05fde9d55d151b6c2178da7254ff637428378a6912b0c260e9a0bf9f37d4d95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73293" y="659508"/>
            <a:ext cx="2360872" cy="5635221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007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1836306"/>
            <a:ext cx="6451242" cy="487825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№1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«Доминирующее </a:t>
            </a:r>
            <a:r>
              <a:rPr lang="ru-RU" u="sng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опускание 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руки»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Упражнение выполняется стоя вдвоём. Один медленно и равномерно поднимает правую руку до горизонтального положения (счёт "1-2-3-4"), после чего другой опускает эту руку в три шага: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Первый шаг: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 медленно, за 7 сек., на счёт "1-2-3-4-5-6-7", преодолевая лёгкое сопротивление мышцы руки партнёра.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Второй шаг: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 то же самое, но уже с чуть большим напряжением.</a:t>
            </a:r>
          </a:p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Третий шаг: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 доминирующее опускание руки, т.е. преодолевается сильное напряжение мышц руки партнёра.</a:t>
            </a: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Таким образом, опускание руки происходит 3 раза. При этом нельзя брать за суставы, стараться не сорвать мышцы, упражнение должно доставлять не боль, а удовольствие. Левую руку можно включить вместо правой руки, если нужно усилить работу правого полушария. Праворукость и леворукость не учитываются.</a:t>
            </a:r>
          </a:p>
        </p:txBody>
      </p:sp>
      <p:pic>
        <p:nvPicPr>
          <p:cNvPr id="12292" name="Picture 4" descr="https://www.jv.ru/resize/article3detail/i/indoc/84/blog_entry_101134_131170220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98535" y="2096760"/>
            <a:ext cx="4211391" cy="435735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27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15542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«Задержите дыхание»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algn="just"/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Сделайте глубокий вдох и задержите дыхание так долго, насколько это возможно. Можно ввести элемент соревнования в группе.</a:t>
            </a:r>
          </a:p>
        </p:txBody>
      </p:sp>
      <p:pic>
        <p:nvPicPr>
          <p:cNvPr id="10242" name="Picture 2" descr="https://tokai-shinkumi.net/wp-content/uploads/5c0dbcefbefa25c0dbcefbefd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323" y="1513089"/>
            <a:ext cx="4770191" cy="368894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943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183127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«Совместные движения глаз и языка»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Выдвинутым изо рта языком и глазами делайте совместные движения из стороны в сторону, вращая их по кругу, по траектории горизонтальной восьмёрки. Сначала отрабатываются однонаправленные движения, затем – разнонаправленные.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9218" name="Picture 2" descr="http://xn--121-8cdu0f.xn--p1ai/wp-content/uploads/2014/10/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9240" y="1593806"/>
            <a:ext cx="3807336" cy="417592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11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12772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Сделайте медленные наклоны головы плечам и «кивающие» движения вперёд-назад. Затем сделайте  круговые движения головой в одну сторону, затем в другую.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8194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85754" y="4216828"/>
            <a:ext cx="2714366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594" y="4216828"/>
            <a:ext cx="2553663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4216828"/>
            <a:ext cx="2802182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lechenie-simptomy.ru/wp-content/uploads/2018/11/post_5bfd49789ed05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53828" y="4216828"/>
            <a:ext cx="2554600" cy="2055183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pinolog.com/wp-content/uploads/2018/03/krugovoe-dvizhenie-golovoj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2618" y="796663"/>
            <a:ext cx="3066946" cy="256090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456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054019"/>
            <a:ext cx="6451242" cy="127727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Бегая по комнате, размахивайте руками и громко кричите. По команде остановитесь и расслабьтесь. Можно выполнить упражнение, сидя или лёжа на полу..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4" name="Picture 12" descr="https://avatars.mds.yandex.net/get-pdb/1220164/34b5cffb-1499-403d-9b80-878d88ba5c07/s1200?webp=false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484658" y="3522123"/>
            <a:ext cx="2442404" cy="320725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s://avatars.mds.yandex.net/get-pdb/1220164/34b5cffb-1499-403d-9b80-878d88ba5c07/s1200?webp=false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803" y="3522124"/>
            <a:ext cx="2589879" cy="3210370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avatars.mds.yandex.net/get-pdb/1220164/34b5cffb-1499-403d-9b80-878d88ba5c07/s1200?webp=false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05259" y="3522123"/>
            <a:ext cx="2397128" cy="3207259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https://avatars.mds.yandex.net/get-pdb/1220164/34b5cffb-1499-403d-9b80-878d88ba5c07/s1200?webp=false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3262" y="3522124"/>
            <a:ext cx="2518008" cy="320725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90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assets-news-bcdn-ll.dailyhunt.in/cmd/resize/400x400_60/fetchdata13/images/bd/9d/2c/bd9d2cac0c3d80f6253bfdf609c576aa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9847" y="637719"/>
            <a:ext cx="4199401" cy="21182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527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21082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Можно сидеть или стоять, поставив ноги на ширину плеч. Руки согнув в локтях, расположите на уровне груди и соедините пальцы в виде шатра. Внимание , сосредоточьтесь на пульсации в пальцах. Рот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полуоткройте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, язык на нёбе, вдох через нос, выдох через рот. Закройте глаза. Это упражнение выполняется три раза.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7170" name="Picture 2" descr="https://i.pinimg.com/originals/79/7a/65/797a65c489b388b475545099f3de76f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4293" y="1432999"/>
            <a:ext cx="3849128" cy="3849128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707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4035" y="26718"/>
            <a:ext cx="2814034" cy="2814034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Picture 2" descr="http://seovzgliad.ru/wp-content/uploads/2016/10/img22-1024x7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6404" y="1635325"/>
            <a:ext cx="2910697" cy="2176529"/>
          </a:xfrm>
          <a:prstGeom prst="ellipse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041" y="2086479"/>
            <a:ext cx="6864617" cy="467503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поведение </a:t>
            </a:r>
            <a:r>
              <a:rPr lang="ru-RU" sz="2200" dirty="0">
                <a:latin typeface="Arno Pro Caption" panose="02020502040506020403" pitchFamily="18" charset="0"/>
              </a:rPr>
              <a:t>–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угроза для физического и социального выживания человека в обществе или коллективе. Социология подразумевает нарушение усвоения человеком социальных норм и нравственных ценностей.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 algn="just">
              <a:buNone/>
            </a:pP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поведение в медицине носит форму отклонения в морально-нравственном поведении, когда человек поступает или говорит на фоне нервно-психической патологии, пограничного состояния и психического здоровья.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 algn="just">
              <a:buNone/>
            </a:pP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поведение в психологии является отклонением от общепринятых и нравственных норм, когда человек наносит ущерб себе, окружающим, общественному благополучию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44522" y="-258452"/>
            <a:ext cx="7687167" cy="2043895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Девиантное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поведение – это…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1752" y="2966364"/>
            <a:ext cx="3205163" cy="2447925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Picture 2" descr="http://andreisergeev.ru/img/compromise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6831" y="4683683"/>
            <a:ext cx="3201118" cy="2077826"/>
          </a:xfrm>
          <a:prstGeom prst="ellipse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11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2318197"/>
            <a:ext cx="6451242" cy="321626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«Параллели»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Для выполнения упражнения: лист плотной бумаги с нарисованными на нём чёрной тушью двумя параллелями. Располагается на расстоянии 20 см от глаз., освещение нормальное, равномерное. Необходимо в течение 45с. Смотреть на центр листа, между параллелями, после чего взгляд переведите на светлый фон. С появлением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постобраза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глаза закройте, а «параллели» мысленно переведите в центр лба, после чего некоторое время «смотрите» на них в таком положении. Упражнение можно повторять до трёх раз.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84140" y="2318196"/>
            <a:ext cx="4285131" cy="3216265"/>
          </a:xfrm>
          <a:prstGeom prst="rect">
            <a:avLst/>
          </a:prstGeom>
          <a:ln w="190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7996518" y="3012141"/>
            <a:ext cx="3675529" cy="0"/>
          </a:xfrm>
          <a:prstGeom prst="line">
            <a:avLst/>
          </a:prstGeom>
          <a:ln w="317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8050306" y="4320988"/>
            <a:ext cx="3675529" cy="0"/>
          </a:xfrm>
          <a:prstGeom prst="line">
            <a:avLst/>
          </a:prstGeom>
          <a:ln w="31750" cmpd="sng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993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48803" y="-63052"/>
            <a:ext cx="10515600" cy="1759889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Коррекционная работа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8803" y="1970467"/>
            <a:ext cx="6451242" cy="21082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Комплекс №2</a:t>
            </a:r>
          </a:p>
          <a:p>
            <a:pPr algn="just"/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«</a:t>
            </a:r>
            <a:r>
              <a:rPr lang="ru-RU" u="sng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Пуантизм</a:t>
            </a:r>
            <a:r>
              <a:rPr lang="ru-RU" u="sng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»</a:t>
            </a:r>
          </a:p>
          <a:p>
            <a:pPr algn="just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Возьмите большой лист бумаги и акварельные краски. Используя краски, пальцами рук (без кисточки) на бумаге сделайте рисунки на свободную тему. Можно использовать зеркальное рисование двумя руками одновременно. Хорошие результаты приносит рисование красками пальцами ног</a:t>
            </a:r>
          </a:p>
        </p:txBody>
      </p:sp>
      <p:pic>
        <p:nvPicPr>
          <p:cNvPr id="8" name="Picture 16" descr="https://img1.liveinternet.ru/images/attach/c/9/106/688/106688315_large_IMG_182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803" y="4352366"/>
            <a:ext cx="3535252" cy="23568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://nibler.ru/uploads/users/2016-03-25/palcami-kartiny-risuet-kartinki-smeshnye-kartinki-fotoprikoly_7677216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545257" y="4352365"/>
            <a:ext cx="3297940" cy="23568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ttps://mtdata.ru/u19/photo79DF/20702831725-0/original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14165" y="214626"/>
            <a:ext cx="2960124" cy="3511681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www.maam.ru/upload/blogs/detsad-272901-1452633038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4857" y="4352365"/>
            <a:ext cx="3295980" cy="2356835"/>
          </a:xfrm>
          <a:prstGeom prst="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5456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2139" y="1643175"/>
            <a:ext cx="3844446" cy="2564215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093" y="1690688"/>
            <a:ext cx="6439436" cy="3815321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Положительную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девиацию, когда человек разрушает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общественные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устои ради созидания, творчества, прогресса социума.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180975" indent="-180975" algn="just">
              <a:lnSpc>
                <a:spcPct val="100000"/>
              </a:lnSpc>
              <a:spcBef>
                <a:spcPts val="1800"/>
              </a:spcBef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Негативную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девиацию, когда совершаются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дезорганизующие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, </a:t>
            </a:r>
            <a:r>
              <a:rPr lang="ru-RU" sz="2200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дисфункциональные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поступки, разрушающие.</a:t>
            </a:r>
          </a:p>
          <a:p>
            <a:pPr marL="0" indent="0" algn="just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/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/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22</a:t>
            </a:r>
          </a:p>
          <a:p>
            <a:pPr marL="0" indent="0" algn="just">
              <a:lnSpc>
                <a:spcPct val="100000"/>
              </a:lnSpc>
              <a:spcBef>
                <a:spcPts val="1800"/>
              </a:spcBef>
              <a:buNone/>
            </a:pP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0016" y="-19309"/>
            <a:ext cx="5018807" cy="1709997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Можно различать: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93" y="4159877"/>
            <a:ext cx="3251237" cy="2440546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4992" y="4293785"/>
            <a:ext cx="4405648" cy="2424448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6499" y="4065666"/>
            <a:ext cx="4143580" cy="2747549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7029" y="41262"/>
            <a:ext cx="4012184" cy="2644698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04787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045" y="-138470"/>
            <a:ext cx="5772955" cy="1766607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Замечали за ребёнком?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23045" y="1838503"/>
            <a:ext cx="7236854" cy="4600933"/>
          </a:xfrm>
        </p:spPr>
        <p:txBody>
          <a:bodyPr>
            <a:normAutofit/>
          </a:bodyPr>
          <a:lstStyle/>
          <a:p>
            <a:pPr algn="just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него появились новые друзья, с которыми он пропадает не известно где.</a:t>
            </a: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Периодически Вы ловите его на вранье, он стал хуже учиться, прогуливает школу.</a:t>
            </a: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Игнорирует просьбы, не интересуется проблемами и заботами остальных членов семьи.</a:t>
            </a: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Домой возвращается поздно, от него пахнет куревом, были случаи, когда приходил в подпитии.</a:t>
            </a:r>
          </a:p>
          <a:p>
            <a:pPr algn="just"/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Он дезориентирован и склоняется к обществу с асоциальным поведением, потому что на данном этапе жизни ему там интереснее и можно повысить свою самооценку легким путем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1521" y="100180"/>
            <a:ext cx="3445008" cy="2200499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7418" y="2278096"/>
            <a:ext cx="3353214" cy="2228783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9212" y="4488018"/>
            <a:ext cx="3365017" cy="2323965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2139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620" y="1706401"/>
            <a:ext cx="7829283" cy="2404794"/>
          </a:xfrm>
        </p:spPr>
        <p:txBody>
          <a:bodyPr>
            <a:noAutofit/>
          </a:bodyPr>
          <a:lstStyle/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Совершают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преступные действия, например, воруют деньги.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Работают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 сфере интимных услуг. </a:t>
            </a:r>
            <a:endParaRPr lang="ru-RU" sz="2200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Связываются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 криминальными лицами и пр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Протест, непринятие, неповиновение общественным устоям.</a:t>
            </a:r>
          </a:p>
          <a:p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Человек открыто и демонстративно борется с тем, что принято в обществе.</a:t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/>
            </a:r>
            <a:b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</a:b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4409" y="-262238"/>
            <a:ext cx="10515600" cy="1837520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Девиантные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поступки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00316" y="4633845"/>
            <a:ext cx="7829283" cy="17798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200" dirty="0" err="1" smtClean="0">
                <a:solidFill>
                  <a:srgbClr val="C00000"/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sz="2200" dirty="0" smtClean="0">
                <a:solidFill>
                  <a:srgbClr val="C00000"/>
                </a:solidFill>
                <a:latin typeface="Arno Pro Caption" panose="02020502040506020403" pitchFamily="18" charset="0"/>
              </a:rPr>
              <a:t> поведение является результатом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нежелания или неумения человека адаптироваться к социальным правилам и его требованиям. В некоторых ситуациях его можно назвать попыткой отыскать новые способы достижения счастливой жизни, где свобода и желания человека реализовываются.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574" y="191225"/>
            <a:ext cx="3581402" cy="2384793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598" y="2176580"/>
            <a:ext cx="3390378" cy="2519389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19574" y="4242314"/>
            <a:ext cx="3581399" cy="2532561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534871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863" y="2057446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Делинквентным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противоправным.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Антисоциальным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Антидисциплинарным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Аутоагрессивным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: нанесение себе вреда, мысли о самоубийстве.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pPr marL="0" indent="0">
              <a:buNone/>
            </a:pPr>
            <a:r>
              <a:rPr lang="ru-RU" dirty="0" err="1" smtClean="0">
                <a:solidFill>
                  <a:srgbClr val="C00000"/>
                </a:solidFill>
                <a:latin typeface="Arno Pro Caption" panose="02020502040506020403" pitchFamily="18" charset="0"/>
              </a:rPr>
              <a:t>Девиантное</a:t>
            </a:r>
            <a:r>
              <a:rPr lang="ru-RU" dirty="0" smtClean="0">
                <a:solidFill>
                  <a:srgbClr val="C00000"/>
                </a:solidFill>
                <a:latin typeface="Arno Pro Caption" panose="02020502040506020403" pitchFamily="18" charset="0"/>
              </a:rPr>
              <a:t> </a:t>
            </a:r>
            <a:r>
              <a:rPr lang="ru-RU" dirty="0">
                <a:solidFill>
                  <a:srgbClr val="C00000"/>
                </a:solidFill>
                <a:latin typeface="Arno Pro Caption" panose="02020502040506020403" pitchFamily="18" charset="0"/>
              </a:rPr>
              <a:t>поведение продиктовано тремя факторами: </a:t>
            </a:r>
            <a:endParaRPr lang="ru-RU" dirty="0" smtClean="0">
              <a:solidFill>
                <a:srgbClr val="C00000"/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Социальное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окружение.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Условия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воспитания.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Физическое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развитие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97288" y="-218942"/>
            <a:ext cx="10515600" cy="1957589"/>
          </a:xfrm>
        </p:spPr>
        <p:txBody>
          <a:bodyPr>
            <a:normAutofit/>
          </a:bodyPr>
          <a:lstStyle/>
          <a:p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Девиантное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поведение бывает…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48618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74562" y="0"/>
            <a:ext cx="10515600" cy="1325563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Профилактика </a:t>
            </a:r>
            <a:r>
              <a:rPr lang="ru-RU" b="1" u="sng" dirty="0" err="1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девиантного</a:t>
            </a:r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 поведения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374562" y="1571222"/>
            <a:ext cx="7983828" cy="5286777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Психологи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отмечают, что профилактика </a:t>
            </a:r>
            <a:r>
              <a:rPr lang="ru-RU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девиантного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поведения намного лучше, чем необходимость лечить или устранять такие проявления подростков. Однако профилактику достаточно трудно провести, поскольку речь идет обо всем социальном устройстве. Многое начинается с семьи. Если родители конфликтуют, ущемляют права и свободу ребенка, курят, пьют или употребляют наркотики, являются преступниками или совершают асоциальные поступки, то непременно у ребенка разовьются подобные проявления. Не стоит удивляться, что в неблагополучной семье растет трудный подросток. Чем сложнее ситуация в семье, тем труднее становится ребенок.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Существует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множество проблем, которые не помогают отдельному индивиду вырасти социально адаптированным и психически здоровым. Активно процветает бродяжничество (нищета), алкоголизм и наркомания.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8390" y="607231"/>
            <a:ext cx="3728291" cy="2483700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5885" y="3477296"/>
            <a:ext cx="3590796" cy="2859110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96805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045" y="-184895"/>
            <a:ext cx="10515600" cy="185281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Способы профилактики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13233" y="3543417"/>
            <a:ext cx="7868992" cy="3081716"/>
          </a:xfrm>
        </p:spPr>
        <p:txBody>
          <a:bodyPr>
            <a:normAutofit/>
          </a:bodyPr>
          <a:lstStyle/>
          <a:p>
            <a:pPr algn="just">
              <a:tabLst>
                <a:tab pos="7443788" algn="l"/>
              </a:tabLst>
            </a:pP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Пропаганда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здорового образа жизни.</a:t>
            </a:r>
          </a:p>
          <a:p>
            <a:pPr algn="just">
              <a:tabLst>
                <a:tab pos="7443788" algn="l"/>
              </a:tabLst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Государство и соответствующие органы обязаны заботиться о материальной обеспеченности несовершеннолетних из малоимущих семей.</a:t>
            </a:r>
          </a:p>
          <a:p>
            <a:pPr algn="just">
              <a:tabLst>
                <a:tab pos="7443788" algn="l"/>
              </a:tabLst>
            </a:pP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Проведение тренингов и образовательных программ, в которых бы наглядно показывалась жизнь людей с </a:t>
            </a:r>
            <a:r>
              <a:rPr lang="ru-RU" sz="2200" dirty="0" err="1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девиантным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 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поведением, все </a:t>
            </a:r>
            <a:r>
              <a:rPr lang="ru-RU" sz="2200" dirty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то, что способно вызвать отвращения от курения, наркотиков и алкоголизма.</a:t>
            </a:r>
          </a:p>
          <a:p>
            <a:pPr algn="just"/>
            <a:endParaRPr lang="ru-RU" sz="2200" dirty="0">
              <a:solidFill>
                <a:schemeClr val="accent1">
                  <a:lumMod val="50000"/>
                </a:schemeClr>
              </a:solidFill>
              <a:latin typeface="Arno Pro Caption" panose="02020502040506020403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225" y="3159022"/>
            <a:ext cx="3925378" cy="3576145"/>
          </a:xfrm>
          <a:prstGeom prst="ellipse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8" name="Объект 2"/>
          <p:cNvSpPr txBox="1">
            <a:spLocks/>
          </p:cNvSpPr>
          <p:nvPr/>
        </p:nvSpPr>
        <p:spPr>
          <a:xfrm>
            <a:off x="113233" y="1821670"/>
            <a:ext cx="11565227" cy="1689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Arno Pro Caption" panose="02020502040506020403" pitchFamily="18" charset="0"/>
              </a:rPr>
              <a:t>Правильная организация досуга. Родители должны позаботиться о том, чтобы у ребенка не было большого количества свободного времени. Именно из-за безделья подростки начинают находить для себя варианты коротания свободного времени. Для этого идеально подойдут занятия спортом, кружки и тому подобное. Главное, что необходимо – это учитывать интересы ребенка. Его должно заинтересовать данное занятие.</a:t>
            </a:r>
          </a:p>
        </p:txBody>
      </p:sp>
    </p:spTree>
    <p:extLst>
      <p:ext uri="{BB962C8B-B14F-4D97-AF65-F5344CB8AC3E}">
        <p14:creationId xmlns:p14="http://schemas.microsoft.com/office/powerpoint/2010/main" val="316954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zastavki.com/pictures/1920x1200/2008/3D-graphics_Family_006858_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75054" y="45519"/>
            <a:ext cx="3923763" cy="3526419"/>
          </a:xfrm>
          <a:prstGeom prst="ellipse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8890" y="3571938"/>
            <a:ext cx="114278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формирование жизненных навыков (коммуникативные, адаптивные, стрессоустойчивость);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раскрытие и развитие нравственного, эмоционального, творческого потенциала;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формирование здоровых отношений с окружающими и близкими людьми;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формирование дальнейшей жизненной перспективы с целью продолжения образования, развития социально-бытовых навыков, обеспечения социальной поддержки несовершеннолетнего («модель жизни»);</a:t>
            </a:r>
            <a:endParaRPr lang="ru-RU" sz="2200" b="0" i="0" dirty="0">
              <a:solidFill>
                <a:schemeClr val="accent1">
                  <a:lumMod val="50000"/>
                </a:schemeClr>
              </a:solidFill>
              <a:effectLst/>
              <a:latin typeface="Arno Pro Caption" panose="020205020405060204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8890" y="1640481"/>
            <a:ext cx="73581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развитие навыков сохранения физического и психического здоровья подростков, формирование здорового образа жизни (здоровых привычек);</a:t>
            </a:r>
          </a:p>
          <a:p>
            <a:pPr algn="just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ru-RU" sz="2200" b="0" i="0" dirty="0" smtClean="0">
                <a:solidFill>
                  <a:schemeClr val="accent1">
                    <a:lumMod val="50000"/>
                  </a:schemeClr>
                </a:solidFill>
                <a:effectLst/>
                <a:latin typeface="Arno Pro Caption" panose="02020502040506020403" pitchFamily="18" charset="0"/>
              </a:rPr>
              <a:t> умение организовывать и проводить своё время без интернета, компьютера и телевиденья;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88890" y="-154770"/>
            <a:ext cx="6688428" cy="1795251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  <a:latin typeface="Ekaterina Velikaya Two" panose="03000007060000020002" pitchFamily="66" charset="0"/>
                <a:cs typeface="Arabic Typesetting" panose="03020402040406030203" pitchFamily="66" charset="-78"/>
              </a:rPr>
              <a:t>Способы профилактики</a:t>
            </a:r>
            <a:endParaRPr lang="ru-RU" b="1" u="sng" dirty="0">
              <a:solidFill>
                <a:schemeClr val="accent1">
                  <a:lumMod val="50000"/>
                </a:schemeClr>
              </a:solidFill>
              <a:latin typeface="Ekaterina Velikaya Two" panose="03000007060000020002" pitchFamily="66" charset="0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9487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</TotalTime>
  <Words>1387</Words>
  <Application>Microsoft Office PowerPoint</Application>
  <PresentationFormat>Широкоэкранный</PresentationFormat>
  <Paragraphs>100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0" baseType="lpstr">
      <vt:lpstr>Alexandra Script</vt:lpstr>
      <vt:lpstr>Arabic Typesetting</vt:lpstr>
      <vt:lpstr>Arial</vt:lpstr>
      <vt:lpstr>Arno Pro Caption</vt:lpstr>
      <vt:lpstr>Calibri</vt:lpstr>
      <vt:lpstr>Calibri Light</vt:lpstr>
      <vt:lpstr>Ekaterina Velikaya Two</vt:lpstr>
      <vt:lpstr>Times New Roman</vt:lpstr>
      <vt:lpstr>Тема Office</vt:lpstr>
      <vt:lpstr>Профилактика девиантного поведения</vt:lpstr>
      <vt:lpstr>Девиантное поведение – это…</vt:lpstr>
      <vt:lpstr>Можно различать:</vt:lpstr>
      <vt:lpstr>Замечали за ребёнком?</vt:lpstr>
      <vt:lpstr>Девиантные поступки</vt:lpstr>
      <vt:lpstr>Девиантное поведение бывает…</vt:lpstr>
      <vt:lpstr>Профилактика девиантного поведения</vt:lpstr>
      <vt:lpstr>Способы профилактики</vt:lpstr>
      <vt:lpstr>Способы профилактики</vt:lpstr>
      <vt:lpstr>Ребята, вам на карточках предлагаются ситуации, прокомментируйте действия участников, обоснуйте, насколько они правильные.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  <vt:lpstr>Коррекционная работа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Рудь</dc:creator>
  <cp:lastModifiedBy>Светлана</cp:lastModifiedBy>
  <cp:revision>42</cp:revision>
  <dcterms:created xsi:type="dcterms:W3CDTF">2019-03-28T09:35:04Z</dcterms:created>
  <dcterms:modified xsi:type="dcterms:W3CDTF">2020-01-07T06:02:36Z</dcterms:modified>
</cp:coreProperties>
</file>