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2" r:id="rId3"/>
    <p:sldId id="257" r:id="rId4"/>
    <p:sldId id="258" r:id="rId5"/>
    <p:sldId id="259" r:id="rId6"/>
    <p:sldId id="260" r:id="rId7"/>
    <p:sldId id="270" r:id="rId8"/>
    <p:sldId id="271" r:id="rId9"/>
    <p:sldId id="272" r:id="rId10"/>
    <p:sldId id="273" r:id="rId11"/>
    <p:sldId id="274" r:id="rId12"/>
    <p:sldId id="275" r:id="rId13"/>
    <p:sldId id="276" r:id="rId14"/>
    <p:sldId id="277" r:id="rId15"/>
    <p:sldId id="278" r:id="rId16"/>
    <p:sldId id="279"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2185AB4-9C8E-4F5B-A8B3-F90623E585E4}" type="datetimeFigureOut">
              <a:rPr lang="ru-RU" smtClean="0"/>
              <a:t>07.01.2020</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4F6A83E-C58D-4D45-BA0E-A1BE1E20C298}"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2185AB4-9C8E-4F5B-A8B3-F90623E585E4}"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2185AB4-9C8E-4F5B-A8B3-F90623E585E4}"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2185AB4-9C8E-4F5B-A8B3-F90623E585E4}"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2185AB4-9C8E-4F5B-A8B3-F90623E585E4}"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2185AB4-9C8E-4F5B-A8B3-F90623E585E4}" type="datetimeFigureOut">
              <a:rPr lang="ru-RU" smtClean="0"/>
              <a:t>07.01.2020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4F6A83E-C58D-4D45-BA0E-A1BE1E20C298}"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2185AB4-9C8E-4F5B-A8B3-F90623E585E4}" type="datetimeFigureOut">
              <a:rPr lang="ru-RU" smtClean="0"/>
              <a:t>07.01.2020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2185AB4-9C8E-4F5B-A8B3-F90623E585E4}" type="datetimeFigureOut">
              <a:rPr lang="ru-RU" smtClean="0"/>
              <a:t>07.01.2020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185AB4-9C8E-4F5B-A8B3-F90623E585E4}" type="datetimeFigureOut">
              <a:rPr lang="ru-RU" smtClean="0"/>
              <a:t>07.01.2020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2185AB4-9C8E-4F5B-A8B3-F90623E585E4}" type="datetimeFigureOut">
              <a:rPr lang="ru-RU" smtClean="0"/>
              <a:t>07.01.2020</a:t>
            </a:fld>
            <a:endParaRPr lang="ru-RU"/>
          </a:p>
        </p:txBody>
      </p:sp>
      <p:sp>
        <p:nvSpPr>
          <p:cNvPr id="7" name="Slide Number Placeholder 6"/>
          <p:cNvSpPr>
            <a:spLocks noGrp="1"/>
          </p:cNvSpPr>
          <p:nvPr>
            <p:ph type="sldNum" sz="quarter" idx="12"/>
          </p:nvPr>
        </p:nvSpPr>
        <p:spPr/>
        <p:txBody>
          <a:bodyPr/>
          <a:lstStyle/>
          <a:p>
            <a:fld id="{34F6A83E-C58D-4D45-BA0E-A1BE1E20C298}"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2185AB4-9C8E-4F5B-A8B3-F90623E585E4}" type="datetimeFigureOut">
              <a:rPr lang="ru-RU" smtClean="0"/>
              <a:t>07.01.2020</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34F6A83E-C58D-4D45-BA0E-A1BE1E20C29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2185AB4-9C8E-4F5B-A8B3-F90623E585E4}" type="datetimeFigureOut">
              <a:rPr lang="ru-RU" smtClean="0"/>
              <a:t>07.01.2020</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4F6A83E-C58D-4D45-BA0E-A1BE1E20C29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88024" y="3645024"/>
            <a:ext cx="3313355" cy="1702160"/>
          </a:xfrm>
        </p:spPr>
        <p:txBody>
          <a:bodyPr>
            <a:noAutofit/>
          </a:bodyPr>
          <a:lstStyle/>
          <a:p>
            <a:r>
              <a:rPr lang="ru-RU" sz="2800" b="1" dirty="0"/>
              <a:t>Р</a:t>
            </a:r>
            <a:r>
              <a:rPr lang="ru-RU" sz="2800" b="1" dirty="0" smtClean="0"/>
              <a:t>абота </a:t>
            </a:r>
            <a:r>
              <a:rPr lang="ru-RU" sz="2800" b="1" dirty="0"/>
              <a:t>со студентами  с ограниченными возможностями здоровья и инвалидностью</a:t>
            </a:r>
          </a:p>
        </p:txBody>
      </p:sp>
    </p:spTree>
    <p:extLst>
      <p:ext uri="{BB962C8B-B14F-4D97-AF65-F5344CB8AC3E}">
        <p14:creationId xmlns:p14="http://schemas.microsoft.com/office/powerpoint/2010/main" val="13057760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4832092"/>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342900" lvl="0" indent="-342900" algn="just">
              <a:buFont typeface="Wingdings" pitchFamily="2" charset="2"/>
              <a:buChar char="ü"/>
            </a:pPr>
            <a:r>
              <a:rPr lang="ru-RU" sz="2000" dirty="0"/>
              <a:t>Помните, что студент с потерей слуха не может смотреть на говорящего, если одновременно что-то демонстрируется. Чередуйте показ (фильма, эксперимента и т.п.) и ваши комментарии, чтобы они были восприняты.</a:t>
            </a:r>
          </a:p>
          <a:p>
            <a:pPr marL="342900" lvl="0" indent="-342900" algn="just">
              <a:buFont typeface="Wingdings" pitchFamily="2" charset="2"/>
              <a:buChar char="ü"/>
            </a:pPr>
            <a:r>
              <a:rPr lang="ru-RU" sz="2000" dirty="0"/>
              <a:t>Не говорите, пока пишите на доске, так как студент не видит ваших губ. Читайте лекцию с одного места, повернувшись к студентами лицом. </a:t>
            </a:r>
          </a:p>
          <a:p>
            <a:pPr marL="342900" indent="-342900" algn="just">
              <a:buFont typeface="Wingdings" pitchFamily="2" charset="2"/>
              <a:buChar char="ü"/>
            </a:pPr>
            <a:r>
              <a:rPr lang="ru-RU" sz="2000" dirty="0"/>
              <a:t>Подкрепляйте устное объяснение нового материала наглядными средствами – картинками, схемами, анимацией, компьютерными моделями, презентациями. После этого кратко повторите устное пояснение.</a:t>
            </a:r>
            <a:endParaRPr lang="ru-RU" sz="1900" dirty="0"/>
          </a:p>
        </p:txBody>
      </p:sp>
    </p:spTree>
    <p:extLst>
      <p:ext uri="{BB962C8B-B14F-4D97-AF65-F5344CB8AC3E}">
        <p14:creationId xmlns:p14="http://schemas.microsoft.com/office/powerpoint/2010/main" val="7940084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4816703"/>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342900" lvl="0" indent="-342900">
              <a:buFont typeface="Wingdings" pitchFamily="2" charset="2"/>
              <a:buChar char="ü"/>
            </a:pPr>
            <a:r>
              <a:rPr lang="ru-RU" sz="2000" dirty="0"/>
              <a:t>Старайтесь разделять лекционный материал на небольшие логические блоки, чередуя их с другими видами деятельности.</a:t>
            </a:r>
          </a:p>
          <a:p>
            <a:pPr marL="342900" indent="-342900">
              <a:buFont typeface="Wingdings" pitchFamily="2" charset="2"/>
              <a:buChar char="ü"/>
            </a:pPr>
            <a:r>
              <a:rPr lang="ru-RU" sz="2000" dirty="0"/>
              <a:t>Помните о среде, которая вас окружает. В больших или многолюдных помещениях людям, которые плохо слышат, трудно общаться. Поэтому на занятиях постарайтесь снизить уровень шума на заднем плане</a:t>
            </a:r>
            <a:r>
              <a:rPr lang="ru-RU" sz="2000" dirty="0" smtClean="0"/>
              <a:t>.</a:t>
            </a:r>
          </a:p>
          <a:p>
            <a:pPr marL="342900" indent="-342900">
              <a:buFont typeface="Wingdings" pitchFamily="2" charset="2"/>
              <a:buChar char="ü"/>
            </a:pPr>
            <a:r>
              <a:rPr lang="ru-RU" sz="2000" dirty="0" smtClean="0"/>
              <a:t>Если вы сообщаете информацию, которая включает в себя сроки, номер, адрес и т.п., напишите ее от руки или на доске, пришлите по электронной почте или любым другим способом, но так, чтобы она была точно понята.</a:t>
            </a:r>
          </a:p>
          <a:p>
            <a:pPr marL="342900" indent="-342900">
              <a:buFont typeface="Wingdings" pitchFamily="2" charset="2"/>
              <a:buChar char="ü"/>
            </a:pPr>
            <a:endParaRPr lang="ru-RU" sz="1900" dirty="0"/>
          </a:p>
        </p:txBody>
      </p:sp>
    </p:spTree>
    <p:extLst>
      <p:ext uri="{BB962C8B-B14F-4D97-AF65-F5344CB8AC3E}">
        <p14:creationId xmlns:p14="http://schemas.microsoft.com/office/powerpoint/2010/main" val="31191840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5632311"/>
          </a:xfrm>
          <a:prstGeom prst="rect">
            <a:avLst/>
          </a:prstGeom>
        </p:spPr>
        <p:txBody>
          <a:bodyPr wrap="square">
            <a:spAutoFit/>
          </a:bodyPr>
          <a:lstStyle/>
          <a:p>
            <a:pPr algn="ctr"/>
            <a:r>
              <a:rPr lang="ru-RU" sz="2400" b="1" dirty="0">
                <a:solidFill>
                  <a:schemeClr val="bg1">
                    <a:lumMod val="50000"/>
                  </a:schemeClr>
                </a:solidFill>
              </a:rPr>
              <a:t>Виды заданий и контроль </a:t>
            </a:r>
            <a:endParaRPr lang="ru-RU" sz="2400" dirty="0">
              <a:solidFill>
                <a:schemeClr val="bg1">
                  <a:lumMod val="50000"/>
                </a:schemeClr>
              </a:solidFill>
            </a:endParaRPr>
          </a:p>
          <a:p>
            <a:pPr marL="342900" lvl="0" indent="-342900" algn="just">
              <a:buFont typeface="Wingdings" pitchFamily="2" charset="2"/>
              <a:buChar char="ü"/>
            </a:pPr>
            <a:r>
              <a:rPr lang="ru-RU" sz="2400" dirty="0"/>
              <a:t>Каждое задание нужно объяснить подробно и внятно, описав алгоритм всех этапов работы: что требуется сделать, какие для этого предпринять шаги, где найти необходимую информацию и т.д. </a:t>
            </a:r>
          </a:p>
          <a:p>
            <a:pPr marL="342900" indent="-342900" algn="just">
              <a:buFont typeface="Wingdings" pitchFamily="2" charset="2"/>
              <a:buChar char="ü"/>
            </a:pPr>
            <a:r>
              <a:rPr lang="ru-RU" sz="2400" dirty="0"/>
              <a:t>Используйте такие виды заданий, которые повышают эффективность запоминания материала и тренируют умение выделять главное (например, составление опорных конспектов, таблиц, схем, ментальных карт). Но перед этим обязательно покажите пример уже выполненного задания нужного типа и объясните критерии хорошо выполненной работы.</a:t>
            </a:r>
            <a:endParaRPr lang="ru-RU" sz="1900" dirty="0"/>
          </a:p>
        </p:txBody>
      </p:sp>
    </p:spTree>
    <p:extLst>
      <p:ext uri="{BB962C8B-B14F-4D97-AF65-F5344CB8AC3E}">
        <p14:creationId xmlns:p14="http://schemas.microsoft.com/office/powerpoint/2010/main" val="33260809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4770537"/>
          </a:xfrm>
          <a:prstGeom prst="rect">
            <a:avLst/>
          </a:prstGeom>
        </p:spPr>
        <p:txBody>
          <a:bodyPr wrap="square">
            <a:spAutoFit/>
          </a:bodyPr>
          <a:lstStyle/>
          <a:p>
            <a:pPr algn="ctr"/>
            <a:r>
              <a:rPr lang="ru-RU" sz="2400" b="1" dirty="0">
                <a:solidFill>
                  <a:schemeClr val="bg1">
                    <a:lumMod val="50000"/>
                  </a:schemeClr>
                </a:solidFill>
              </a:rPr>
              <a:t>Виды заданий и контроль </a:t>
            </a:r>
            <a:endParaRPr lang="ru-RU" sz="2400" dirty="0">
              <a:solidFill>
                <a:schemeClr val="bg1">
                  <a:lumMod val="50000"/>
                </a:schemeClr>
              </a:solidFill>
            </a:endParaRPr>
          </a:p>
          <a:p>
            <a:pPr marL="342900" lvl="0" indent="-342900" algn="just">
              <a:buFont typeface="Wingdings" pitchFamily="2" charset="2"/>
              <a:buChar char="ü"/>
            </a:pPr>
            <a:r>
              <a:rPr lang="ru-RU" sz="2000" dirty="0"/>
              <a:t>Студентам с нарушением слуха сложно воспринимать речь, когда несколько </a:t>
            </a:r>
            <a:r>
              <a:rPr lang="ru-RU" sz="2000" dirty="0" smtClean="0"/>
              <a:t>человек </a:t>
            </a:r>
            <a:r>
              <a:rPr lang="ru-RU" sz="2000" dirty="0"/>
              <a:t>говорят одновременно, поэтому при проведении дискуссий управляйте процессом сами или назначайте толкового модератора из числа остальных студентов, не допуская ситуаций, когда все участники говорят одновременно. Выбирайте такие форматы, как «эстафета», когда каждый заканчивающий выступление участник передает слово тому, кому считает нужным. </a:t>
            </a:r>
          </a:p>
          <a:p>
            <a:pPr marL="342900" indent="-342900" algn="just">
              <a:buFont typeface="Wingdings" pitchFamily="2" charset="2"/>
              <a:buChar char="ü"/>
            </a:pPr>
            <a:r>
              <a:rPr lang="ru-RU" sz="2000" dirty="0"/>
              <a:t>При обучении студентов с нарушением слуха важно проводить систематический контроль знаний на каждом занятии (короткие опросы, блиц-тесты и т.п.), что позволит оперативно выявить и ликвидировать пробелы.</a:t>
            </a:r>
          </a:p>
        </p:txBody>
      </p:sp>
    </p:spTree>
    <p:extLst>
      <p:ext uri="{BB962C8B-B14F-4D97-AF65-F5344CB8AC3E}">
        <p14:creationId xmlns:p14="http://schemas.microsoft.com/office/powerpoint/2010/main" val="2665333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64973" y="836712"/>
            <a:ext cx="7848872" cy="5693866"/>
          </a:xfrm>
          <a:prstGeom prst="rect">
            <a:avLst/>
          </a:prstGeom>
        </p:spPr>
        <p:txBody>
          <a:bodyPr wrap="square">
            <a:spAutoFit/>
          </a:bodyPr>
          <a:lstStyle/>
          <a:p>
            <a:pPr algn="ctr"/>
            <a:r>
              <a:rPr lang="ru-RU" sz="2400" b="1" dirty="0">
                <a:solidFill>
                  <a:schemeClr val="bg1">
                    <a:lumMod val="50000"/>
                  </a:schemeClr>
                </a:solidFill>
              </a:rPr>
              <a:t>Виды заданий и контроль </a:t>
            </a:r>
            <a:endParaRPr lang="ru-RU" sz="2400" dirty="0">
              <a:solidFill>
                <a:schemeClr val="bg1">
                  <a:lumMod val="50000"/>
                </a:schemeClr>
              </a:solidFill>
            </a:endParaRPr>
          </a:p>
          <a:p>
            <a:pPr marL="342900" lvl="0" indent="-342900" algn="just">
              <a:buFont typeface="Wingdings" pitchFamily="2" charset="2"/>
              <a:buChar char="ü"/>
            </a:pPr>
            <a:r>
              <a:rPr lang="ru-RU" sz="2000" dirty="0"/>
              <a:t>Хорошим вариантом задания для индивидуальной и групповой работы по завершении изучения раздела или темы является составление вопросов или тестов по пройденному материалу. На занятиях студенты обмениваются вопросами или тестами, решают и обсуждают их. </a:t>
            </a:r>
          </a:p>
          <a:p>
            <a:pPr marL="342900" lvl="0" indent="-342900" algn="just">
              <a:buFont typeface="Wingdings" pitchFamily="2" charset="2"/>
              <a:buChar char="ü"/>
            </a:pPr>
            <a:r>
              <a:rPr lang="ru-RU" sz="2000" dirty="0"/>
              <a:t>При работе со студентами с нарушением слуха уделяйте внимание словарной работе: составьте заранее или попросите студентов вести по ходу занятий словарь терминов и понятий. Каждый раз пишите на доске используемые термины и контролируйте их усвоение и использование. </a:t>
            </a:r>
          </a:p>
          <a:p>
            <a:pPr marL="342900" indent="-342900" algn="just">
              <a:buFont typeface="Wingdings" pitchFamily="2" charset="2"/>
              <a:buChar char="ü"/>
            </a:pPr>
            <a:r>
              <a:rPr lang="ru-RU" sz="2000" dirty="0"/>
              <a:t>При проверке письменных работ учтите, что студенты с нарушением слуха могут допускать ошибки, обусловленные иными правилами построения предложений в жестовом языке. Будьте к этому терпимы.</a:t>
            </a:r>
          </a:p>
        </p:txBody>
      </p:sp>
    </p:spTree>
    <p:extLst>
      <p:ext uri="{BB962C8B-B14F-4D97-AF65-F5344CB8AC3E}">
        <p14:creationId xmlns:p14="http://schemas.microsoft.com/office/powerpoint/2010/main" val="2223335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64973" y="836712"/>
            <a:ext cx="7848872" cy="4524315"/>
          </a:xfrm>
          <a:prstGeom prst="rect">
            <a:avLst/>
          </a:prstGeom>
        </p:spPr>
        <p:txBody>
          <a:bodyPr wrap="square">
            <a:spAutoFit/>
          </a:bodyPr>
          <a:lstStyle/>
          <a:p>
            <a:pPr algn="ctr"/>
            <a:r>
              <a:rPr lang="ru-RU" sz="2400" b="1" dirty="0">
                <a:solidFill>
                  <a:schemeClr val="bg1">
                    <a:lumMod val="50000"/>
                  </a:schemeClr>
                </a:solidFill>
              </a:rPr>
              <a:t>Виды заданий и </a:t>
            </a:r>
            <a:r>
              <a:rPr lang="ru-RU" sz="2400" b="1" dirty="0" smtClean="0">
                <a:solidFill>
                  <a:schemeClr val="bg1">
                    <a:lumMod val="50000"/>
                  </a:schemeClr>
                </a:solidFill>
              </a:rPr>
              <a:t>контроль</a:t>
            </a:r>
          </a:p>
          <a:p>
            <a:pPr algn="ctr"/>
            <a:r>
              <a:rPr lang="ru-RU" sz="2400" b="1" dirty="0" smtClean="0">
                <a:solidFill>
                  <a:schemeClr val="bg1">
                    <a:lumMod val="50000"/>
                  </a:schemeClr>
                </a:solidFill>
              </a:rPr>
              <a:t> </a:t>
            </a:r>
            <a:endParaRPr lang="ru-RU" sz="2400" dirty="0">
              <a:solidFill>
                <a:schemeClr val="bg1">
                  <a:lumMod val="50000"/>
                </a:schemeClr>
              </a:solidFill>
            </a:endParaRPr>
          </a:p>
          <a:p>
            <a:pPr marL="342900" lvl="0" indent="-342900" algn="just">
              <a:buFont typeface="Wingdings" pitchFamily="2" charset="2"/>
              <a:buChar char="ü"/>
            </a:pPr>
            <a:r>
              <a:rPr lang="ru-RU" sz="2000" dirty="0"/>
              <a:t>Глухие и слабослышащие студенты могут делать ошибки в произношении и ударении, поскольку они читают слова, но не знают, как те должны звучать. Исправляя такие ошибки, нужно постараться делать это корректно. </a:t>
            </a:r>
          </a:p>
          <a:p>
            <a:pPr marL="342900" indent="-342900" algn="just">
              <a:buFont typeface="Wingdings" pitchFamily="2" charset="2"/>
              <a:buChar char="ü"/>
            </a:pPr>
            <a:r>
              <a:rPr lang="ru-RU" sz="2000" dirty="0"/>
              <a:t>Планируйте выездные уроки, экзамены и практики заранее. Напомните студенту о необходимости в установленные сроки предупредить учебный офис и руководителя образовательной программы о необходимости адаптации / потребности в предоставлении дополнительного времени на экзамене и т.п.</a:t>
            </a:r>
          </a:p>
        </p:txBody>
      </p:sp>
    </p:spTree>
    <p:extLst>
      <p:ext uri="{BB962C8B-B14F-4D97-AF65-F5344CB8AC3E}">
        <p14:creationId xmlns:p14="http://schemas.microsoft.com/office/powerpoint/2010/main" val="36820612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64973" y="836712"/>
            <a:ext cx="7848872" cy="4832092"/>
          </a:xfrm>
          <a:prstGeom prst="rect">
            <a:avLst/>
          </a:prstGeom>
        </p:spPr>
        <p:txBody>
          <a:bodyPr wrap="square">
            <a:spAutoFit/>
          </a:bodyPr>
          <a:lstStyle/>
          <a:p>
            <a:pPr algn="ctr"/>
            <a:r>
              <a:rPr lang="ru-RU" sz="2400" b="1" dirty="0">
                <a:solidFill>
                  <a:schemeClr val="bg1">
                    <a:lumMod val="50000"/>
                  </a:schemeClr>
                </a:solidFill>
              </a:rPr>
              <a:t>Виды заданий и </a:t>
            </a:r>
            <a:r>
              <a:rPr lang="ru-RU" sz="2400" b="1" dirty="0" smtClean="0">
                <a:solidFill>
                  <a:schemeClr val="bg1">
                    <a:lumMod val="50000"/>
                  </a:schemeClr>
                </a:solidFill>
              </a:rPr>
              <a:t>контроль</a:t>
            </a:r>
          </a:p>
          <a:p>
            <a:pPr algn="ctr"/>
            <a:r>
              <a:rPr lang="ru-RU" sz="2400" b="1" dirty="0" smtClean="0">
                <a:solidFill>
                  <a:schemeClr val="bg1">
                    <a:lumMod val="50000"/>
                  </a:schemeClr>
                </a:solidFill>
              </a:rPr>
              <a:t> </a:t>
            </a:r>
            <a:endParaRPr lang="ru-RU" sz="2400" dirty="0">
              <a:solidFill>
                <a:schemeClr val="bg1">
                  <a:lumMod val="50000"/>
                </a:schemeClr>
              </a:solidFill>
            </a:endParaRPr>
          </a:p>
          <a:p>
            <a:pPr marL="342900" lvl="0" indent="-342900" algn="just">
              <a:buFont typeface="Wingdings" pitchFamily="2" charset="2"/>
              <a:buChar char="ü"/>
            </a:pPr>
            <a:r>
              <a:rPr lang="ru-RU" sz="2000" dirty="0"/>
              <a:t>По возможности, принимайте экзамены у студентов с нарушением слуха, не прибегая к помощи </a:t>
            </a:r>
            <a:r>
              <a:rPr lang="ru-RU" sz="2000" dirty="0" err="1"/>
              <a:t>сурдопереводчика</a:t>
            </a:r>
            <a:r>
              <a:rPr lang="ru-RU" sz="2000" dirty="0"/>
              <a:t>, в письменной форме. Это поможет исключить переводческие ошибки. </a:t>
            </a:r>
            <a:endParaRPr lang="ru-RU" sz="2000" dirty="0" smtClean="0"/>
          </a:p>
          <a:p>
            <a:pPr lvl="0" algn="just"/>
            <a:endParaRPr lang="ru-RU" sz="2000" dirty="0"/>
          </a:p>
          <a:p>
            <a:pPr marL="342900" lvl="0" indent="-342900" algn="just">
              <a:buFont typeface="Wingdings" pitchFamily="2" charset="2"/>
              <a:buChar char="ü"/>
            </a:pPr>
            <a:r>
              <a:rPr lang="ru-RU" sz="2000" dirty="0"/>
              <a:t>Продумывайте альтернативные задания и форматы на случай, если студент не сможет выполнить задание в предлагаемом формате (например, письменный ответ / доклад вместо устного; комментарий к визуальной информации вместо аудиальной; использование транскрипции при выполнении задания на </a:t>
            </a:r>
            <a:r>
              <a:rPr lang="ru-RU" sz="2000" dirty="0" err="1"/>
              <a:t>аудирование</a:t>
            </a:r>
            <a:r>
              <a:rPr lang="ru-RU" sz="2000" dirty="0"/>
              <a:t> или в целом исключение </a:t>
            </a:r>
            <a:r>
              <a:rPr lang="ru-RU" sz="2000" dirty="0" err="1"/>
              <a:t>аудирования</a:t>
            </a:r>
            <a:r>
              <a:rPr lang="ru-RU" sz="2000" dirty="0"/>
              <a:t> из оценки).</a:t>
            </a:r>
          </a:p>
        </p:txBody>
      </p:sp>
    </p:spTree>
    <p:extLst>
      <p:ext uri="{BB962C8B-B14F-4D97-AF65-F5344CB8AC3E}">
        <p14:creationId xmlns:p14="http://schemas.microsoft.com/office/powerpoint/2010/main" val="20872792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Ситуация</a:t>
            </a:r>
            <a:endParaRPr lang="ru-RU" b="1" dirty="0"/>
          </a:p>
        </p:txBody>
      </p:sp>
      <p:sp>
        <p:nvSpPr>
          <p:cNvPr id="3" name="Объект 2"/>
          <p:cNvSpPr>
            <a:spLocks noGrp="1"/>
          </p:cNvSpPr>
          <p:nvPr>
            <p:ph idx="1"/>
          </p:nvPr>
        </p:nvSpPr>
        <p:spPr>
          <a:xfrm>
            <a:off x="1043492" y="2323652"/>
            <a:ext cx="7488948" cy="3508977"/>
          </a:xfrm>
        </p:spPr>
        <p:txBody>
          <a:bodyPr>
            <a:normAutofit/>
          </a:bodyPr>
          <a:lstStyle/>
          <a:p>
            <a:pPr marL="68263" indent="739775" algn="just">
              <a:buNone/>
            </a:pPr>
            <a:r>
              <a:rPr lang="ru-RU" dirty="0" smtClean="0"/>
              <a:t>На </a:t>
            </a:r>
            <a:r>
              <a:rPr lang="ru-RU" dirty="0"/>
              <a:t>втором курсе учится девушка (инвалид с детства), которая плохо слышит (диагноз: смешанная тугоухость) и тихо, медленно говорит. В группе сверстников ее принимают частично, некоторые одногруппники игнорируют. На занятиях преподаватели ставят ее в «особые» условия, задают более «простые задания», практически не спрашивают </a:t>
            </a:r>
            <a:r>
              <a:rPr lang="ru-RU" dirty="0" smtClean="0"/>
              <a:t>устно.</a:t>
            </a:r>
            <a:endParaRPr lang="ru-RU" dirty="0"/>
          </a:p>
        </p:txBody>
      </p:sp>
    </p:spTree>
    <p:extLst>
      <p:ext uri="{BB962C8B-B14F-4D97-AF65-F5344CB8AC3E}">
        <p14:creationId xmlns:p14="http://schemas.microsoft.com/office/powerpoint/2010/main" val="12390603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996952"/>
            <a:ext cx="7024744" cy="1143000"/>
          </a:xfrm>
        </p:spPr>
        <p:txBody>
          <a:bodyPr>
            <a:noAutofit/>
          </a:bodyPr>
          <a:lstStyle/>
          <a:p>
            <a:pPr algn="ctr"/>
            <a:r>
              <a:rPr lang="ru-RU" b="1" dirty="0"/>
              <a:t>Большинство вероятных ошибок и предложения по их </a:t>
            </a:r>
            <a:r>
              <a:rPr lang="ru-RU" b="1" dirty="0" smtClean="0"/>
              <a:t>решению</a:t>
            </a:r>
            <a:endParaRPr lang="ru-RU" b="1" dirty="0"/>
          </a:p>
        </p:txBody>
      </p:sp>
    </p:spTree>
    <p:extLst>
      <p:ext uri="{BB962C8B-B14F-4D97-AF65-F5344CB8AC3E}">
        <p14:creationId xmlns:p14="http://schemas.microsoft.com/office/powerpoint/2010/main" val="19779530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p:cNvGraphicFramePr>
            <a:graphicFrameLocks noGrp="1"/>
          </p:cNvGraphicFramePr>
          <p:nvPr>
            <p:extLst>
              <p:ext uri="{D42A27DB-BD31-4B8C-83A1-F6EECF244321}">
                <p14:modId xmlns:p14="http://schemas.microsoft.com/office/powerpoint/2010/main" val="1927970158"/>
              </p:ext>
            </p:extLst>
          </p:nvPr>
        </p:nvGraphicFramePr>
        <p:xfrm>
          <a:off x="539552" y="908720"/>
          <a:ext cx="7992888" cy="5327904"/>
        </p:xfrm>
        <a:graphic>
          <a:graphicData uri="http://schemas.openxmlformats.org/drawingml/2006/table">
            <a:tbl>
              <a:tblPr firstRow="1" firstCol="1" bandRow="1">
                <a:tableStyleId>{5C22544A-7EE6-4342-B048-85BDC9FD1C3A}</a:tableStyleId>
              </a:tblPr>
              <a:tblGrid>
                <a:gridCol w="2502122"/>
                <a:gridCol w="5490766"/>
              </a:tblGrid>
              <a:tr h="152538">
                <a:tc>
                  <a:txBody>
                    <a:bodyPr/>
                    <a:lstStyle/>
                    <a:p>
                      <a:pPr>
                        <a:lnSpc>
                          <a:spcPct val="115000"/>
                        </a:lnSpc>
                        <a:spcAft>
                          <a:spcPts val="0"/>
                        </a:spcAft>
                      </a:pPr>
                      <a:r>
                        <a:rPr lang="ru-RU" sz="1600" dirty="0">
                          <a:effectLst/>
                        </a:rPr>
                        <a:t>Вероятные ошибки </a:t>
                      </a:r>
                      <a:endParaRPr lang="ru-RU" sz="1400" dirty="0">
                        <a:effectLst/>
                        <a:latin typeface="Calibri"/>
                        <a:ea typeface="Times New Roman"/>
                        <a:cs typeface="Times New Roman"/>
                      </a:endParaRPr>
                    </a:p>
                  </a:txBody>
                  <a:tcPr marL="49741" marR="49741" marT="0" marB="0"/>
                </a:tc>
                <a:tc>
                  <a:txBody>
                    <a:bodyPr/>
                    <a:lstStyle/>
                    <a:p>
                      <a:pPr>
                        <a:lnSpc>
                          <a:spcPct val="115000"/>
                        </a:lnSpc>
                        <a:spcAft>
                          <a:spcPts val="0"/>
                        </a:spcAft>
                      </a:pPr>
                      <a:r>
                        <a:rPr lang="ru-RU" sz="1600">
                          <a:effectLst/>
                        </a:rPr>
                        <a:t>Предложения по их решению</a:t>
                      </a:r>
                      <a:endParaRPr lang="ru-RU" sz="1400">
                        <a:effectLst/>
                        <a:latin typeface="Calibri"/>
                        <a:ea typeface="Times New Roman"/>
                        <a:cs typeface="Times New Roman"/>
                      </a:endParaRPr>
                    </a:p>
                  </a:txBody>
                  <a:tcPr marL="49741" marR="49741" marT="0" marB="0"/>
                </a:tc>
              </a:tr>
              <a:tr h="610152">
                <a:tc>
                  <a:txBody>
                    <a:bodyPr/>
                    <a:lstStyle/>
                    <a:p>
                      <a:pPr marL="342900" lvl="0" indent="-342900">
                        <a:lnSpc>
                          <a:spcPct val="115000"/>
                        </a:lnSpc>
                        <a:spcAft>
                          <a:spcPts val="0"/>
                        </a:spcAft>
                        <a:buFont typeface="+mj-lt"/>
                        <a:buAutoNum type="arabicPeriod"/>
                      </a:pPr>
                      <a:r>
                        <a:rPr lang="ru-RU" sz="1600">
                          <a:effectLst/>
                        </a:rPr>
                        <a:t>Преподаватель ставит студента в «особые условия»</a:t>
                      </a:r>
                      <a:endParaRPr lang="ru-RU" sz="1400">
                        <a:effectLst/>
                        <a:latin typeface="Calibri"/>
                        <a:ea typeface="Times New Roman"/>
                        <a:cs typeface="Times New Roman"/>
                      </a:endParaRPr>
                    </a:p>
                  </a:txBody>
                  <a:tcPr marL="49741" marR="49741" marT="0" marB="0"/>
                </a:tc>
                <a:tc>
                  <a:txBody>
                    <a:bodyPr/>
                    <a:lstStyle/>
                    <a:p>
                      <a:pPr marL="342900" lvl="0" indent="-342900">
                        <a:lnSpc>
                          <a:spcPct val="115000"/>
                        </a:lnSpc>
                        <a:spcAft>
                          <a:spcPts val="0"/>
                        </a:spcAft>
                        <a:buFont typeface="+mj-lt"/>
                        <a:buAutoNum type="arabicPeriod"/>
                      </a:pPr>
                      <a:r>
                        <a:rPr lang="ru-RU" sz="1600">
                          <a:effectLst/>
                        </a:rPr>
                        <a:t>Не акцентировать внимание на особенности данного студента. Относится к ней абсолютно также как и ко всей группе.</a:t>
                      </a:r>
                      <a:endParaRPr lang="ru-RU" sz="1400">
                        <a:effectLst/>
                        <a:latin typeface="Calibri"/>
                        <a:ea typeface="Times New Roman"/>
                        <a:cs typeface="Times New Roman"/>
                      </a:endParaRPr>
                    </a:p>
                  </a:txBody>
                  <a:tcPr marL="49741" marR="49741" marT="0" marB="0"/>
                </a:tc>
              </a:tr>
              <a:tr h="762690">
                <a:tc>
                  <a:txBody>
                    <a:bodyPr/>
                    <a:lstStyle/>
                    <a:p>
                      <a:pPr marL="342900" lvl="0" indent="-342900">
                        <a:lnSpc>
                          <a:spcPct val="115000"/>
                        </a:lnSpc>
                        <a:spcAft>
                          <a:spcPts val="0"/>
                        </a:spcAft>
                        <a:buFont typeface="+mj-lt"/>
                        <a:buAutoNum type="arabicPeriod"/>
                      </a:pPr>
                      <a:r>
                        <a:rPr lang="ru-RU" sz="1600">
                          <a:effectLst/>
                        </a:rPr>
                        <a:t>Преподаватель задает студенту с ОВЗ более простые задания.</a:t>
                      </a:r>
                      <a:endParaRPr lang="ru-RU" sz="1400">
                        <a:effectLst/>
                        <a:latin typeface="Calibri"/>
                        <a:ea typeface="Times New Roman"/>
                        <a:cs typeface="Times New Roman"/>
                      </a:endParaRPr>
                    </a:p>
                  </a:txBody>
                  <a:tcPr marL="49741" marR="49741" marT="0" marB="0"/>
                </a:tc>
                <a:tc>
                  <a:txBody>
                    <a:bodyPr/>
                    <a:lstStyle/>
                    <a:p>
                      <a:pPr marL="342900" lvl="0" indent="-342900">
                        <a:lnSpc>
                          <a:spcPct val="115000"/>
                        </a:lnSpc>
                        <a:spcAft>
                          <a:spcPts val="0"/>
                        </a:spcAft>
                        <a:buFont typeface="+mj-lt"/>
                        <a:buAutoNum type="arabicPeriod"/>
                      </a:pPr>
                      <a:r>
                        <a:rPr lang="ru-RU" sz="1600">
                          <a:effectLst/>
                        </a:rPr>
                        <a:t>Задания нет необходимости упрощать, необходимо откорректировать критерии оценивания и время выполнения, не акцентируя при этом внимание всей группы</a:t>
                      </a:r>
                      <a:endParaRPr lang="ru-RU" sz="1400">
                        <a:effectLst/>
                        <a:latin typeface="Calibri"/>
                        <a:ea typeface="Times New Roman"/>
                        <a:cs typeface="Times New Roman"/>
                      </a:endParaRPr>
                    </a:p>
                  </a:txBody>
                  <a:tcPr marL="49741" marR="49741" marT="0" marB="0"/>
                </a:tc>
              </a:tr>
              <a:tr h="1220304">
                <a:tc>
                  <a:txBody>
                    <a:bodyPr/>
                    <a:lstStyle/>
                    <a:p>
                      <a:pPr marL="342900" lvl="0" indent="-342900">
                        <a:lnSpc>
                          <a:spcPct val="115000"/>
                        </a:lnSpc>
                        <a:spcAft>
                          <a:spcPts val="0"/>
                        </a:spcAft>
                        <a:buFont typeface="+mj-lt"/>
                        <a:buAutoNum type="arabicPeriod" startAt="3"/>
                      </a:pPr>
                      <a:r>
                        <a:rPr lang="ru-RU" sz="1600" dirty="0">
                          <a:effectLst/>
                        </a:rPr>
                        <a:t>Студента с ОВЗ не спрашивают устно</a:t>
                      </a:r>
                      <a:endParaRPr lang="ru-RU" sz="1400" dirty="0">
                        <a:effectLst/>
                        <a:latin typeface="Calibri"/>
                        <a:ea typeface="Times New Roman"/>
                        <a:cs typeface="Times New Roman"/>
                      </a:endParaRPr>
                    </a:p>
                  </a:txBody>
                  <a:tcPr marL="49741" marR="49741" marT="0" marB="0"/>
                </a:tc>
                <a:tc>
                  <a:txBody>
                    <a:bodyPr/>
                    <a:lstStyle/>
                    <a:p>
                      <a:pPr marL="342900" lvl="0" indent="-342900">
                        <a:lnSpc>
                          <a:spcPct val="115000"/>
                        </a:lnSpc>
                        <a:spcAft>
                          <a:spcPts val="0"/>
                        </a:spcAft>
                        <a:buFont typeface="+mj-lt"/>
                        <a:buAutoNum type="arabicPeriod"/>
                      </a:pPr>
                      <a:r>
                        <a:rPr lang="ru-RU" sz="1600">
                          <a:effectLst/>
                        </a:rPr>
                        <a:t>Применять различные формы обучения и контроля, которые мотивируют студента с ОВЗ на устные ответы, тем самым развивая речевые навыки.</a:t>
                      </a:r>
                      <a:endParaRPr lang="ru-RU" sz="1400">
                        <a:effectLst/>
                      </a:endParaRPr>
                    </a:p>
                    <a:p>
                      <a:pPr marL="342900" lvl="0" indent="-342900">
                        <a:lnSpc>
                          <a:spcPct val="115000"/>
                        </a:lnSpc>
                        <a:spcAft>
                          <a:spcPts val="0"/>
                        </a:spcAft>
                        <a:buFont typeface="+mj-lt"/>
                        <a:buAutoNum type="arabicPeriod"/>
                      </a:pPr>
                      <a:r>
                        <a:rPr lang="ru-RU" sz="1600">
                          <a:effectLst/>
                        </a:rPr>
                        <a:t>Обеспечение оснащения занятия аудио-визуальными техническими средствами обучения.</a:t>
                      </a:r>
                      <a:endParaRPr lang="ru-RU" sz="1400">
                        <a:effectLst/>
                        <a:latin typeface="Calibri"/>
                        <a:ea typeface="Times New Roman"/>
                        <a:cs typeface="Times New Roman"/>
                      </a:endParaRPr>
                    </a:p>
                  </a:txBody>
                  <a:tcPr marL="49741" marR="49741" marT="0" marB="0"/>
                </a:tc>
              </a:tr>
              <a:tr h="610152">
                <a:tc>
                  <a:txBody>
                    <a:bodyPr/>
                    <a:lstStyle/>
                    <a:p>
                      <a:pPr marL="342900" lvl="0" indent="-342900">
                        <a:lnSpc>
                          <a:spcPct val="115000"/>
                        </a:lnSpc>
                        <a:spcAft>
                          <a:spcPts val="0"/>
                        </a:spcAft>
                        <a:buFont typeface="+mj-lt"/>
                        <a:buAutoNum type="arabicPeriod" startAt="4"/>
                      </a:pPr>
                      <a:r>
                        <a:rPr lang="ru-RU" sz="1600">
                          <a:effectLst/>
                        </a:rPr>
                        <a:t>В группе студента с ОВЗ игнорируют, принимают ее частично</a:t>
                      </a:r>
                      <a:endParaRPr lang="ru-RU" sz="1400">
                        <a:effectLst/>
                        <a:latin typeface="Calibri"/>
                        <a:ea typeface="Times New Roman"/>
                        <a:cs typeface="Times New Roman"/>
                      </a:endParaRPr>
                    </a:p>
                  </a:txBody>
                  <a:tcPr marL="49741" marR="49741" marT="0" marB="0"/>
                </a:tc>
                <a:tc>
                  <a:txBody>
                    <a:bodyPr/>
                    <a:lstStyle/>
                    <a:p>
                      <a:pPr marL="342900" lvl="0" indent="-342900">
                        <a:lnSpc>
                          <a:spcPct val="115000"/>
                        </a:lnSpc>
                        <a:spcAft>
                          <a:spcPts val="0"/>
                        </a:spcAft>
                        <a:buFont typeface="+mj-lt"/>
                        <a:buAutoNum type="arabicPeriod"/>
                      </a:pPr>
                      <a:r>
                        <a:rPr lang="ru-RU" sz="1600" dirty="0">
                          <a:effectLst/>
                        </a:rPr>
                        <a:t>Преподавателю необходимо создавать ситуации на уроке, при которой успех деятельности группы будет зависеть от участия в их работе студента с ОВЗ</a:t>
                      </a:r>
                      <a:endParaRPr lang="ru-RU" sz="1400" dirty="0">
                        <a:effectLst/>
                        <a:latin typeface="Calibri"/>
                        <a:ea typeface="Times New Roman"/>
                        <a:cs typeface="Times New Roman"/>
                      </a:endParaRPr>
                    </a:p>
                  </a:txBody>
                  <a:tcPr marL="49741" marR="49741" marT="0" marB="0"/>
                </a:tc>
              </a:tr>
            </a:tbl>
          </a:graphicData>
        </a:graphic>
      </p:graphicFrame>
    </p:spTree>
    <p:extLst>
      <p:ext uri="{BB962C8B-B14F-4D97-AF65-F5344CB8AC3E}">
        <p14:creationId xmlns:p14="http://schemas.microsoft.com/office/powerpoint/2010/main" val="36466116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1340768"/>
            <a:ext cx="7024744" cy="1143000"/>
          </a:xfrm>
        </p:spPr>
        <p:txBody>
          <a:bodyPr>
            <a:noAutofit/>
          </a:bodyPr>
          <a:lstStyle/>
          <a:p>
            <a:pPr algn="ctr"/>
            <a:r>
              <a:rPr lang="ru-RU" sz="2800" b="1" dirty="0"/>
              <a:t>Банк методов и приемов работы со студентами с ОВЗ</a:t>
            </a:r>
            <a:br>
              <a:rPr lang="ru-RU" sz="2800" b="1" dirty="0"/>
            </a:br>
            <a:r>
              <a:rPr lang="ru-RU" sz="2800" b="1" dirty="0"/>
              <a:t>Диагноз «Смешанная тугоухость»</a:t>
            </a:r>
            <a:br>
              <a:rPr lang="ru-RU" sz="2800" b="1" dirty="0"/>
            </a:br>
            <a:endParaRPr lang="ru-RU" sz="2800" b="1" dirty="0"/>
          </a:p>
        </p:txBody>
      </p:sp>
      <p:sp>
        <p:nvSpPr>
          <p:cNvPr id="4" name="Прямоугольник 3"/>
          <p:cNvSpPr/>
          <p:nvPr/>
        </p:nvSpPr>
        <p:spPr>
          <a:xfrm>
            <a:off x="539552" y="2420888"/>
            <a:ext cx="8064896" cy="3693319"/>
          </a:xfrm>
          <a:prstGeom prst="rect">
            <a:avLst/>
          </a:prstGeom>
        </p:spPr>
        <p:txBody>
          <a:bodyPr wrap="square">
            <a:spAutoFit/>
          </a:bodyPr>
          <a:lstStyle/>
          <a:p>
            <a:pPr indent="539750" algn="just"/>
            <a:r>
              <a:rPr lang="ru-RU" dirty="0"/>
              <a:t>Доступность образования для студентов с инвалидностью означает не только исключение архитектурных барьеров. Принципы «разумного приспособления» и «универсального дизайна» должны распространяться на весь образовательный процесс, на все формы и методы обучения, а также на иные аспекты образовательной политики образовательного учреждения. Помните, что целью всех стратегий адаптации является не снижение требований и уровня образования, а создание условий для обучения студентов с инвалидностью наравне со всеми. Такие условия будут благотворно влиять на учебный процесс в целом. Приобщение других студентов к взаимодействию и помощи людям с инвалидностью научит их быть более внимательными и человечными.</a:t>
            </a:r>
          </a:p>
        </p:txBody>
      </p:sp>
    </p:spTree>
    <p:extLst>
      <p:ext uri="{BB962C8B-B14F-4D97-AF65-F5344CB8AC3E}">
        <p14:creationId xmlns:p14="http://schemas.microsoft.com/office/powerpoint/2010/main" val="29983384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4832092"/>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285750" lvl="0" indent="-285750" algn="just">
              <a:buFont typeface="Wingdings" pitchFamily="2" charset="2"/>
              <a:buChar char="ü"/>
            </a:pPr>
            <a:r>
              <a:rPr lang="ru-RU" sz="2000" dirty="0"/>
              <a:t>Чтобы привлечь внимание человека, который плохо слышит, назовите его по имени, находясь при этом перед ним. Не говорите, находясь у него за спиной или сбоку от него. Если ответа нет, можно слегка тронуть человека или же помахать рукой. По возможности, уточните у собеседника, каким способом </a:t>
            </a:r>
            <a:r>
              <a:rPr lang="ru-RU" sz="2000" dirty="0" smtClean="0"/>
              <a:t> привлечь </a:t>
            </a:r>
            <a:r>
              <a:rPr lang="ru-RU" sz="2000" dirty="0"/>
              <a:t>его внимание </a:t>
            </a:r>
          </a:p>
          <a:p>
            <a:pPr marL="285750" indent="-285750" algn="just">
              <a:buFont typeface="Wingdings" pitchFamily="2" charset="2"/>
              <a:buChar char="ü"/>
            </a:pPr>
            <a:r>
              <a:rPr lang="ru-RU" sz="2000" dirty="0"/>
              <a:t>Разговаривая с человеком, у которого плохой слух, смотрите прямо на него, чтобы собеседник мог следить за выражением вашего лица, и говорите четко, но помните, что не все люди, которые плохо слышат, могут читать по губам. Об этом можно дополнительно поинтересоваться у собеседника при первой встрече. </a:t>
            </a:r>
          </a:p>
        </p:txBody>
      </p:sp>
    </p:spTree>
    <p:extLst>
      <p:ext uri="{BB962C8B-B14F-4D97-AF65-F5344CB8AC3E}">
        <p14:creationId xmlns:p14="http://schemas.microsoft.com/office/powerpoint/2010/main" val="42353204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5509200"/>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342900" lvl="0" indent="-342900" algn="just">
              <a:buFont typeface="Wingdings" pitchFamily="2" charset="2"/>
              <a:buChar char="ü"/>
            </a:pPr>
            <a:r>
              <a:rPr lang="ru-RU" sz="1900" dirty="0"/>
              <a:t>Постарайтесь избегать в разговоре выражений, значение которых зависит только от интонации, так как студент с нарушением слуха может вас не понять. </a:t>
            </a:r>
          </a:p>
          <a:p>
            <a:pPr marL="342900" lvl="0" indent="-342900" algn="just">
              <a:buFont typeface="Wingdings" pitchFamily="2" charset="2"/>
              <a:buChar char="ü"/>
            </a:pPr>
            <a:r>
              <a:rPr lang="ru-RU" sz="1900" dirty="0"/>
              <a:t>Учтите, что человеку с нарушением слуха будет проще участвовать в беседе, зная ее контекст.  Например, если предложена тема разговора «животные», то, услышав «...</a:t>
            </a:r>
            <a:r>
              <a:rPr lang="ru-RU" sz="1900" dirty="0" err="1"/>
              <a:t>олк</a:t>
            </a:r>
            <a:r>
              <a:rPr lang="ru-RU" sz="1900" dirty="0"/>
              <a:t>», студент сможет догадаться, что имеется в виду «волк», а не «толк» или «полк». </a:t>
            </a:r>
          </a:p>
          <a:p>
            <a:pPr marL="342900" indent="-342900" algn="just">
              <a:buFont typeface="Wingdings" pitchFamily="2" charset="2"/>
              <a:buChar char="ü"/>
            </a:pPr>
            <a:r>
              <a:rPr lang="ru-RU" sz="1900" dirty="0"/>
              <a:t>Если ваш студент умеет читать по губам, при разговоре постарайтесь расположиться так, чтобы на вас падал свет и ваше лицо было хорошо видно. Учтите, что слишком яркое солнце или тень могут быть барьерами. Смотрите в лицо собеседнику, говорите ясно и медленно (но не переусердствуйте). Используйте простые фразы. Избегайте продолжительных пауз, несуществующих слов, незаконченных фраз, сленга и разговорных выражений.</a:t>
            </a:r>
          </a:p>
        </p:txBody>
      </p:sp>
    </p:spTree>
    <p:extLst>
      <p:ext uri="{BB962C8B-B14F-4D97-AF65-F5344CB8AC3E}">
        <p14:creationId xmlns:p14="http://schemas.microsoft.com/office/powerpoint/2010/main" val="670074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4524315"/>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342900" lvl="0" indent="-342900" algn="just">
              <a:buFont typeface="Wingdings" pitchFamily="2" charset="2"/>
              <a:buChar char="ü"/>
            </a:pPr>
            <a:r>
              <a:rPr lang="ru-RU" sz="2000" dirty="0"/>
              <a:t>Используйте мимику и жесты, чтобы подчеркнуть или прояснить смысл сказанного, ведь только три из десяти слов хорошо прочитываются. </a:t>
            </a:r>
          </a:p>
          <a:p>
            <a:pPr marL="342900" lvl="0" indent="-342900" algn="just">
              <a:buFont typeface="Wingdings" pitchFamily="2" charset="2"/>
              <a:buChar char="ü"/>
            </a:pPr>
            <a:r>
              <a:rPr lang="ru-RU" sz="2000" dirty="0"/>
              <a:t>Некоторые люди могут слышать, но воспринимают отдельные звуки неправильно. В этом случае говорите более громко и четко, подбирая подходящий уровень. В другом случае может понадобиться лишь снизить высоту голоса, так как человек утратил способность воспринимать высокие частоты. Спросите у собеседника, как вам лучше говорить. </a:t>
            </a:r>
          </a:p>
          <a:p>
            <a:pPr marL="342900" indent="-342900" algn="just">
              <a:buFont typeface="Wingdings" pitchFamily="2" charset="2"/>
              <a:buChar char="ü"/>
            </a:pPr>
            <a:r>
              <a:rPr lang="ru-RU" sz="2000" dirty="0"/>
              <a:t>Говорите ясно и ровно. Не нужно излишне подчеркивать что-то. Кричать, особенно в ухо, тоже не надо.</a:t>
            </a:r>
            <a:endParaRPr lang="ru-RU" sz="1900" dirty="0"/>
          </a:p>
        </p:txBody>
      </p:sp>
    </p:spTree>
    <p:extLst>
      <p:ext uri="{BB962C8B-B14F-4D97-AF65-F5344CB8AC3E}">
        <p14:creationId xmlns:p14="http://schemas.microsoft.com/office/powerpoint/2010/main" val="18944203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39552" y="980728"/>
            <a:ext cx="7848872" cy="3908762"/>
          </a:xfrm>
          <a:prstGeom prst="rect">
            <a:avLst/>
          </a:prstGeom>
        </p:spPr>
        <p:txBody>
          <a:bodyPr wrap="square">
            <a:spAutoFit/>
          </a:bodyPr>
          <a:lstStyle/>
          <a:p>
            <a:pPr algn="ctr"/>
            <a:r>
              <a:rPr lang="ru-RU" sz="2400" b="1" dirty="0">
                <a:solidFill>
                  <a:schemeClr val="bg1">
                    <a:lumMod val="50000"/>
                  </a:schemeClr>
                </a:solidFill>
              </a:rPr>
              <a:t>Общение и </a:t>
            </a:r>
            <a:r>
              <a:rPr lang="ru-RU" sz="2400" b="1" dirty="0" smtClean="0">
                <a:solidFill>
                  <a:schemeClr val="bg1">
                    <a:lumMod val="50000"/>
                  </a:schemeClr>
                </a:solidFill>
              </a:rPr>
              <a:t>подача информации</a:t>
            </a:r>
          </a:p>
          <a:p>
            <a:pPr algn="ctr"/>
            <a:endParaRPr lang="ru-RU" sz="2400" dirty="0">
              <a:solidFill>
                <a:schemeClr val="bg1">
                  <a:lumMod val="50000"/>
                </a:schemeClr>
              </a:solidFill>
            </a:endParaRPr>
          </a:p>
          <a:p>
            <a:pPr marL="342900" lvl="0" indent="-342900" algn="just">
              <a:buFont typeface="Wingdings" pitchFamily="2" charset="2"/>
              <a:buChar char="ü"/>
            </a:pPr>
            <a:r>
              <a:rPr lang="ru-RU" sz="2000" dirty="0"/>
              <a:t>Если вас просят повторить что-то, скажите то же самое еще раз. Если вас все равно не поняли, попробуйте перефразировать свое предложение. Используйте жесты. </a:t>
            </a:r>
          </a:p>
          <a:p>
            <a:pPr marL="342900" lvl="0" indent="-342900" algn="just">
              <a:buFont typeface="Wingdings" pitchFamily="2" charset="2"/>
              <a:buChar char="ü"/>
            </a:pPr>
            <a:r>
              <a:rPr lang="ru-RU" sz="2000" dirty="0"/>
              <a:t>Убедитесь, что вас поняли. Не стесняйтесь спросить, понял ли вас собеседник, повторить более четко или перефразировать. </a:t>
            </a:r>
          </a:p>
          <a:p>
            <a:pPr marL="342900" lvl="0" indent="-342900" algn="just">
              <a:buFont typeface="Wingdings" pitchFamily="2" charset="2"/>
              <a:buChar char="ü"/>
            </a:pPr>
            <a:r>
              <a:rPr lang="ru-RU" sz="2000" dirty="0"/>
              <a:t>Если существуют трудности при устном общении, спросите, не будет ли в отдельных случаях проще переписываться. </a:t>
            </a:r>
          </a:p>
        </p:txBody>
      </p:sp>
    </p:spTree>
    <p:extLst>
      <p:ext uri="{BB962C8B-B14F-4D97-AF65-F5344CB8AC3E}">
        <p14:creationId xmlns:p14="http://schemas.microsoft.com/office/powerpoint/2010/main" val="263706911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40</TotalTime>
  <Words>1389</Words>
  <Application>Microsoft Office PowerPoint</Application>
  <PresentationFormat>Экран (4:3)</PresentationFormat>
  <Paragraphs>65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Остин</vt:lpstr>
      <vt:lpstr>Работа со студентами  с ограниченными возможностями здоровья и инвалидностью</vt:lpstr>
      <vt:lpstr>Ситуация</vt:lpstr>
      <vt:lpstr>Большинство вероятных ошибок и предложения по их решению</vt:lpstr>
      <vt:lpstr>Презентация PowerPoint</vt:lpstr>
      <vt:lpstr>Банк методов и приемов работы со студентами с ОВЗ Диагноз «Смешанная тугоухость»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Кейс «Зазеркалье»</dc:title>
  <dc:creator>Ольга Леонидовна Белоусова</dc:creator>
  <cp:lastModifiedBy>Home</cp:lastModifiedBy>
  <cp:revision>4</cp:revision>
  <dcterms:created xsi:type="dcterms:W3CDTF">2019-03-27T08:52:27Z</dcterms:created>
  <dcterms:modified xsi:type="dcterms:W3CDTF">2020-01-07T08:51:06Z</dcterms:modified>
</cp:coreProperties>
</file>