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30"/>
  </p:notesMasterIdLst>
  <p:sldIdLst>
    <p:sldId id="256" r:id="rId2"/>
    <p:sldId id="371" r:id="rId3"/>
    <p:sldId id="361" r:id="rId4"/>
    <p:sldId id="378" r:id="rId5"/>
    <p:sldId id="379" r:id="rId6"/>
    <p:sldId id="375" r:id="rId7"/>
    <p:sldId id="380" r:id="rId8"/>
    <p:sldId id="381" r:id="rId9"/>
    <p:sldId id="382" r:id="rId10"/>
    <p:sldId id="383" r:id="rId11"/>
    <p:sldId id="384" r:id="rId12"/>
    <p:sldId id="385" r:id="rId13"/>
    <p:sldId id="386" r:id="rId14"/>
    <p:sldId id="387" r:id="rId15"/>
    <p:sldId id="388" r:id="rId16"/>
    <p:sldId id="389" r:id="rId17"/>
    <p:sldId id="390" r:id="rId18"/>
    <p:sldId id="391" r:id="rId19"/>
    <p:sldId id="392" r:id="rId20"/>
    <p:sldId id="393" r:id="rId21"/>
    <p:sldId id="394" r:id="rId22"/>
    <p:sldId id="395" r:id="rId23"/>
    <p:sldId id="396" r:id="rId24"/>
    <p:sldId id="397" r:id="rId25"/>
    <p:sldId id="399" r:id="rId26"/>
    <p:sldId id="400" r:id="rId27"/>
    <p:sldId id="401" r:id="rId28"/>
    <p:sldId id="402" r:id="rId2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E1C"/>
    <a:srgbClr val="F638FB"/>
    <a:srgbClr val="FF33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DBED569-4797-4DF1-A0F4-6AAB3CD982D8}" styleName="Светлый стиль 3 - акцент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C083E6E3-FA7D-4D7B-A595-EF9225AFEA82}" styleName="Светлый стиль 1 - акцент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5FD0F851-EC5A-4D38-B0AD-8093EC10F338}" styleName="Светлый стиль 1 - акцент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616DA210-FB5B-4158-B5E0-FEB733F419BA}" styleName="Светлый стиль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1267" y="-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4C078F-0EDD-4491-AFCC-380767DC422A}" type="datetimeFigureOut">
              <a:rPr lang="ru-RU" smtClean="0"/>
              <a:pPr/>
              <a:t>07.01.2020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592B02-7E15-4FE6-BD3E-62A25315C48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1893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baseline="0" dirty="0" smtClean="0"/>
              <a:t>Ввести правила разностного сравнения чисел.</a:t>
            </a:r>
          </a:p>
          <a:p>
            <a:r>
              <a:rPr lang="ru-RU" baseline="0" dirty="0" smtClean="0"/>
              <a:t>Закрепить навыки счёта в пределах 9.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592B02-7E15-4FE6-BD3E-62A25315C48B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9541859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592B02-7E15-4FE6-BD3E-62A25315C48B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269690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07.01.2020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07.01.2020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Documents%20and%20Settings\&#1055;&#1086;&#1083;&#1100;&#1079;&#1086;&#1074;&#1072;&#1090;&#1077;&#1083;&#1100;\&#1056;&#1072;&#1073;&#1086;&#1095;&#1080;&#1081;%20&#1089;&#1090;&#1086;&#1083;\&#1088;&#1072;&#1079;&#1085;&#1086;&#1089;&#1090;&#1085;&#1086;&#1077;%20&#1089;&#1088;&#1072;&#1074;&#1085;&#1077;&#1085;&#1080;&#1077;\&#1063;&#1091;&#1085;&#1075;&#1072;-%20&#1095;&#1072;&#1085;&#1075;&#1072;.mp3" TargetMode="External"/><Relationship Id="rId4" Type="http://schemas.openxmlformats.org/officeDocument/2006/relationships/image" Target="../media/image7.gif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74361" y="5733256"/>
            <a:ext cx="6369642" cy="614370"/>
          </a:xfrm>
        </p:spPr>
        <p:txBody>
          <a:bodyPr>
            <a:noAutofit/>
          </a:bodyPr>
          <a:lstStyle/>
          <a:p>
            <a:r>
              <a:rPr lang="ru-RU" sz="3600" b="1" smtClean="0">
                <a:solidFill>
                  <a:srgbClr val="FFFF00"/>
                </a:solidFill>
              </a:rPr>
              <a:t>Тема: </a:t>
            </a:r>
            <a:r>
              <a:rPr lang="ru-RU" sz="3600" b="1" dirty="0" smtClean="0">
                <a:solidFill>
                  <a:srgbClr val="FFFF00"/>
                </a:solidFill>
              </a:rPr>
              <a:t>Сравнение чисел.</a:t>
            </a:r>
            <a:endParaRPr lang="ru-RU" sz="3600" b="1" dirty="0">
              <a:solidFill>
                <a:srgbClr val="FFFF00"/>
              </a:solidFill>
            </a:endParaRPr>
          </a:p>
        </p:txBody>
      </p:sp>
      <p:grpSp>
        <p:nvGrpSpPr>
          <p:cNvPr id="5" name="Группа 4"/>
          <p:cNvGrpSpPr/>
          <p:nvPr/>
        </p:nvGrpSpPr>
        <p:grpSpPr>
          <a:xfrm>
            <a:off x="214282" y="1214422"/>
            <a:ext cx="8715436" cy="675979"/>
            <a:chOff x="214282" y="1071546"/>
            <a:chExt cx="8715436" cy="675979"/>
          </a:xfrm>
        </p:grpSpPr>
        <p:grpSp>
          <p:nvGrpSpPr>
            <p:cNvPr id="6" name="Группа 5"/>
            <p:cNvGrpSpPr/>
            <p:nvPr/>
          </p:nvGrpSpPr>
          <p:grpSpPr>
            <a:xfrm rot="10800000">
              <a:off x="214282" y="1071546"/>
              <a:ext cx="8536840" cy="142876"/>
              <a:chOff x="214282" y="1071546"/>
              <a:chExt cx="8536840" cy="142876"/>
            </a:xfrm>
          </p:grpSpPr>
          <p:cxnSp>
            <p:nvCxnSpPr>
              <p:cNvPr id="28" name="Прямая соединительная линия 27"/>
              <p:cNvCxnSpPr/>
              <p:nvPr/>
            </p:nvCxnSpPr>
            <p:spPr>
              <a:xfrm rot="5400000" flipH="1" flipV="1">
                <a:off x="4517627" y="-3088923"/>
                <a:ext cx="1588" cy="8465403"/>
              </a:xfrm>
              <a:prstGeom prst="line">
                <a:avLst/>
              </a:prstGeom>
              <a:ln w="412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9" name="Овал 28"/>
              <p:cNvSpPr/>
              <p:nvPr/>
            </p:nvSpPr>
            <p:spPr>
              <a:xfrm>
                <a:off x="214282" y="1071546"/>
                <a:ext cx="142876" cy="142876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ru-RU"/>
              </a:p>
            </p:txBody>
          </p:sp>
          <p:sp>
            <p:nvSpPr>
              <p:cNvPr id="30" name="Овал 29"/>
              <p:cNvSpPr/>
              <p:nvPr/>
            </p:nvSpPr>
            <p:spPr>
              <a:xfrm>
                <a:off x="642910" y="1071546"/>
                <a:ext cx="142876" cy="142876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ru-RU"/>
              </a:p>
            </p:txBody>
          </p:sp>
          <p:sp>
            <p:nvSpPr>
              <p:cNvPr id="31" name="Овал 30"/>
              <p:cNvSpPr/>
              <p:nvPr/>
            </p:nvSpPr>
            <p:spPr>
              <a:xfrm>
                <a:off x="1000100" y="1071546"/>
                <a:ext cx="142876" cy="142876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ru-RU"/>
              </a:p>
            </p:txBody>
          </p:sp>
          <p:sp>
            <p:nvSpPr>
              <p:cNvPr id="32" name="Овал 31"/>
              <p:cNvSpPr/>
              <p:nvPr/>
            </p:nvSpPr>
            <p:spPr>
              <a:xfrm>
                <a:off x="1428728" y="1071546"/>
                <a:ext cx="142876" cy="142876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ru-RU"/>
              </a:p>
            </p:txBody>
          </p:sp>
          <p:sp>
            <p:nvSpPr>
              <p:cNvPr id="33" name="Овал 32"/>
              <p:cNvSpPr/>
              <p:nvPr/>
            </p:nvSpPr>
            <p:spPr>
              <a:xfrm>
                <a:off x="1857356" y="1071546"/>
                <a:ext cx="142876" cy="142876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ru-RU"/>
              </a:p>
            </p:txBody>
          </p:sp>
          <p:sp>
            <p:nvSpPr>
              <p:cNvPr id="34" name="Овал 33"/>
              <p:cNvSpPr/>
              <p:nvPr/>
            </p:nvSpPr>
            <p:spPr>
              <a:xfrm>
                <a:off x="2285984" y="1071546"/>
                <a:ext cx="142876" cy="142876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ru-RU"/>
              </a:p>
            </p:txBody>
          </p:sp>
          <p:sp>
            <p:nvSpPr>
              <p:cNvPr id="35" name="Овал 34"/>
              <p:cNvSpPr/>
              <p:nvPr/>
            </p:nvSpPr>
            <p:spPr>
              <a:xfrm>
                <a:off x="2714612" y="1071546"/>
                <a:ext cx="142876" cy="142876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ru-RU"/>
              </a:p>
            </p:txBody>
          </p:sp>
          <p:sp>
            <p:nvSpPr>
              <p:cNvPr id="36" name="Овал 35"/>
              <p:cNvSpPr/>
              <p:nvPr/>
            </p:nvSpPr>
            <p:spPr>
              <a:xfrm>
                <a:off x="3143240" y="1071546"/>
                <a:ext cx="142876" cy="142876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ru-RU"/>
              </a:p>
            </p:txBody>
          </p:sp>
          <p:sp>
            <p:nvSpPr>
              <p:cNvPr id="37" name="Овал 36"/>
              <p:cNvSpPr/>
              <p:nvPr/>
            </p:nvSpPr>
            <p:spPr>
              <a:xfrm>
                <a:off x="3571868" y="1071546"/>
                <a:ext cx="142876" cy="142876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ru-RU"/>
              </a:p>
            </p:txBody>
          </p:sp>
          <p:sp>
            <p:nvSpPr>
              <p:cNvPr id="38" name="Овал 37"/>
              <p:cNvSpPr/>
              <p:nvPr/>
            </p:nvSpPr>
            <p:spPr>
              <a:xfrm>
                <a:off x="4071934" y="1071546"/>
                <a:ext cx="142876" cy="142876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ru-RU"/>
              </a:p>
            </p:txBody>
          </p:sp>
          <p:sp>
            <p:nvSpPr>
              <p:cNvPr id="39" name="Овал 38"/>
              <p:cNvSpPr/>
              <p:nvPr/>
            </p:nvSpPr>
            <p:spPr>
              <a:xfrm>
                <a:off x="4500562" y="1071546"/>
                <a:ext cx="142876" cy="142876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ru-RU"/>
              </a:p>
            </p:txBody>
          </p:sp>
          <p:sp>
            <p:nvSpPr>
              <p:cNvPr id="40" name="Овал 39"/>
              <p:cNvSpPr/>
              <p:nvPr/>
            </p:nvSpPr>
            <p:spPr>
              <a:xfrm>
                <a:off x="4929190" y="1071546"/>
                <a:ext cx="142876" cy="142876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ru-RU"/>
              </a:p>
            </p:txBody>
          </p:sp>
          <p:sp>
            <p:nvSpPr>
              <p:cNvPr id="41" name="Овал 40"/>
              <p:cNvSpPr/>
              <p:nvPr/>
            </p:nvSpPr>
            <p:spPr>
              <a:xfrm>
                <a:off x="5357818" y="1071546"/>
                <a:ext cx="142876" cy="142876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ru-RU"/>
              </a:p>
            </p:txBody>
          </p:sp>
          <p:sp>
            <p:nvSpPr>
              <p:cNvPr id="42" name="Овал 41"/>
              <p:cNvSpPr/>
              <p:nvPr/>
            </p:nvSpPr>
            <p:spPr>
              <a:xfrm>
                <a:off x="5786446" y="1071546"/>
                <a:ext cx="142876" cy="142876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ru-RU"/>
              </a:p>
            </p:txBody>
          </p:sp>
          <p:sp>
            <p:nvSpPr>
              <p:cNvPr id="43" name="Овал 42"/>
              <p:cNvSpPr/>
              <p:nvPr/>
            </p:nvSpPr>
            <p:spPr>
              <a:xfrm>
                <a:off x="6215074" y="1071546"/>
                <a:ext cx="142876" cy="142876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ru-RU"/>
              </a:p>
            </p:txBody>
          </p:sp>
          <p:sp>
            <p:nvSpPr>
              <p:cNvPr id="44" name="Овал 43"/>
              <p:cNvSpPr/>
              <p:nvPr/>
            </p:nvSpPr>
            <p:spPr>
              <a:xfrm>
                <a:off x="6715140" y="1071546"/>
                <a:ext cx="142876" cy="142876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ru-RU"/>
              </a:p>
            </p:txBody>
          </p:sp>
          <p:sp>
            <p:nvSpPr>
              <p:cNvPr id="45" name="Овал 44"/>
              <p:cNvSpPr/>
              <p:nvPr/>
            </p:nvSpPr>
            <p:spPr>
              <a:xfrm>
                <a:off x="7143768" y="1071546"/>
                <a:ext cx="142876" cy="142876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ru-RU"/>
              </a:p>
            </p:txBody>
          </p:sp>
          <p:sp>
            <p:nvSpPr>
              <p:cNvPr id="46" name="Овал 45"/>
              <p:cNvSpPr/>
              <p:nvPr/>
            </p:nvSpPr>
            <p:spPr>
              <a:xfrm>
                <a:off x="7572396" y="1071546"/>
                <a:ext cx="142876" cy="142876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ru-RU"/>
              </a:p>
            </p:txBody>
          </p:sp>
          <p:sp>
            <p:nvSpPr>
              <p:cNvPr id="47" name="Овал 46"/>
              <p:cNvSpPr/>
              <p:nvPr/>
            </p:nvSpPr>
            <p:spPr>
              <a:xfrm>
                <a:off x="8001024" y="1071546"/>
                <a:ext cx="142876" cy="142876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ru-RU"/>
              </a:p>
            </p:txBody>
          </p:sp>
          <p:sp>
            <p:nvSpPr>
              <p:cNvPr id="48" name="Овал 47"/>
              <p:cNvSpPr/>
              <p:nvPr/>
            </p:nvSpPr>
            <p:spPr>
              <a:xfrm>
                <a:off x="8429652" y="1071546"/>
                <a:ext cx="142876" cy="142876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ru-RU"/>
              </a:p>
            </p:txBody>
          </p:sp>
        </p:grpSp>
        <p:grpSp>
          <p:nvGrpSpPr>
            <p:cNvPr id="7" name="Группа 6"/>
            <p:cNvGrpSpPr/>
            <p:nvPr/>
          </p:nvGrpSpPr>
          <p:grpSpPr>
            <a:xfrm>
              <a:off x="285720" y="1285860"/>
              <a:ext cx="8643998" cy="461665"/>
              <a:chOff x="285720" y="1285860"/>
              <a:chExt cx="8643998" cy="461665"/>
            </a:xfrm>
          </p:grpSpPr>
          <p:sp>
            <p:nvSpPr>
              <p:cNvPr id="8" name="TextBox 14"/>
              <p:cNvSpPr txBox="1"/>
              <p:nvPr/>
            </p:nvSpPr>
            <p:spPr>
              <a:xfrm>
                <a:off x="285720" y="1285860"/>
                <a:ext cx="500066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ru-RU" sz="2400" b="1" i="1" dirty="0" smtClean="0"/>
                  <a:t>1</a:t>
                </a:r>
                <a:endParaRPr lang="ru-RU" sz="2400" b="1" i="1" dirty="0"/>
              </a:p>
            </p:txBody>
          </p:sp>
          <p:sp>
            <p:nvSpPr>
              <p:cNvPr id="9" name="TextBox 15"/>
              <p:cNvSpPr txBox="1"/>
              <p:nvPr/>
            </p:nvSpPr>
            <p:spPr>
              <a:xfrm>
                <a:off x="714348" y="1285860"/>
                <a:ext cx="500066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ru-RU" sz="2400" b="1" i="1" dirty="0" smtClean="0"/>
                  <a:t>2</a:t>
                </a:r>
                <a:endParaRPr lang="ru-RU" sz="2400" b="1" i="1" dirty="0"/>
              </a:p>
            </p:txBody>
          </p:sp>
          <p:sp>
            <p:nvSpPr>
              <p:cNvPr id="10" name="TextBox 16"/>
              <p:cNvSpPr txBox="1"/>
              <p:nvPr/>
            </p:nvSpPr>
            <p:spPr>
              <a:xfrm>
                <a:off x="1071538" y="1285860"/>
                <a:ext cx="500066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ru-RU" sz="2400" b="1" i="1" dirty="0" smtClean="0"/>
                  <a:t>3</a:t>
                </a:r>
                <a:endParaRPr lang="ru-RU" sz="2400" b="1" i="1" dirty="0"/>
              </a:p>
            </p:txBody>
          </p:sp>
          <p:sp>
            <p:nvSpPr>
              <p:cNvPr id="11" name="TextBox 17"/>
              <p:cNvSpPr txBox="1"/>
              <p:nvPr/>
            </p:nvSpPr>
            <p:spPr>
              <a:xfrm>
                <a:off x="2000232" y="1285860"/>
                <a:ext cx="500066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ru-RU" sz="2400" b="1" i="1" dirty="0" smtClean="0"/>
                  <a:t>5</a:t>
                </a:r>
                <a:endParaRPr lang="ru-RU" sz="2400" b="1" i="1" dirty="0"/>
              </a:p>
            </p:txBody>
          </p:sp>
          <p:sp>
            <p:nvSpPr>
              <p:cNvPr id="12" name="TextBox 18"/>
              <p:cNvSpPr txBox="1"/>
              <p:nvPr/>
            </p:nvSpPr>
            <p:spPr>
              <a:xfrm>
                <a:off x="1500166" y="1285860"/>
                <a:ext cx="500066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ru-RU" sz="2400" b="1" i="1" dirty="0" smtClean="0"/>
                  <a:t>4</a:t>
                </a:r>
                <a:endParaRPr lang="ru-RU" sz="2400" b="1" i="1" dirty="0"/>
              </a:p>
            </p:txBody>
          </p:sp>
          <p:sp>
            <p:nvSpPr>
              <p:cNvPr id="13" name="TextBox 19"/>
              <p:cNvSpPr txBox="1"/>
              <p:nvPr/>
            </p:nvSpPr>
            <p:spPr>
              <a:xfrm>
                <a:off x="2857488" y="1285860"/>
                <a:ext cx="500066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ru-RU" sz="2400" b="1" i="1" dirty="0" smtClean="0"/>
                  <a:t>7</a:t>
                </a:r>
                <a:endParaRPr lang="ru-RU" sz="2400" b="1" i="1" dirty="0"/>
              </a:p>
            </p:txBody>
          </p:sp>
          <p:sp>
            <p:nvSpPr>
              <p:cNvPr id="14" name="TextBox 20"/>
              <p:cNvSpPr txBox="1"/>
              <p:nvPr/>
            </p:nvSpPr>
            <p:spPr>
              <a:xfrm>
                <a:off x="2428860" y="1285860"/>
                <a:ext cx="500066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ru-RU" sz="2400" b="1" i="1" dirty="0" smtClean="0"/>
                  <a:t>6</a:t>
                </a:r>
                <a:endParaRPr lang="ru-RU" sz="2400" b="1" i="1" dirty="0"/>
              </a:p>
            </p:txBody>
          </p:sp>
          <p:sp>
            <p:nvSpPr>
              <p:cNvPr id="15" name="TextBox 21"/>
              <p:cNvSpPr txBox="1"/>
              <p:nvPr/>
            </p:nvSpPr>
            <p:spPr>
              <a:xfrm>
                <a:off x="3357554" y="1285860"/>
                <a:ext cx="500066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ru-RU" sz="2400" b="1" i="1" dirty="0" smtClean="0"/>
                  <a:t>8</a:t>
                </a:r>
                <a:endParaRPr lang="ru-RU" sz="2400" b="1" i="1" dirty="0"/>
              </a:p>
            </p:txBody>
          </p:sp>
          <p:sp>
            <p:nvSpPr>
              <p:cNvPr id="16" name="TextBox 22"/>
              <p:cNvSpPr txBox="1"/>
              <p:nvPr/>
            </p:nvSpPr>
            <p:spPr>
              <a:xfrm>
                <a:off x="3857620" y="1285860"/>
                <a:ext cx="500066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ru-RU" sz="2400" b="1" i="1" dirty="0" smtClean="0"/>
                  <a:t>9</a:t>
                </a:r>
                <a:endParaRPr lang="ru-RU" sz="2400" b="1" i="1" dirty="0"/>
              </a:p>
            </p:txBody>
          </p:sp>
          <p:sp>
            <p:nvSpPr>
              <p:cNvPr id="17" name="TextBox 23"/>
              <p:cNvSpPr txBox="1"/>
              <p:nvPr/>
            </p:nvSpPr>
            <p:spPr>
              <a:xfrm>
                <a:off x="4214810" y="1285860"/>
                <a:ext cx="500066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ru-RU" sz="2400" b="1" i="1" dirty="0" smtClean="0"/>
                  <a:t>10</a:t>
                </a:r>
                <a:endParaRPr lang="ru-RU" sz="2400" b="1" i="1" dirty="0"/>
              </a:p>
            </p:txBody>
          </p:sp>
          <p:sp>
            <p:nvSpPr>
              <p:cNvPr id="18" name="TextBox 44"/>
              <p:cNvSpPr txBox="1"/>
              <p:nvPr/>
            </p:nvSpPr>
            <p:spPr>
              <a:xfrm>
                <a:off x="4572000" y="1285860"/>
                <a:ext cx="500066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ru-RU" sz="2400" b="1" i="1" dirty="0" smtClean="0"/>
                  <a:t>11</a:t>
                </a:r>
                <a:endParaRPr lang="ru-RU" sz="2400" b="1" i="1" dirty="0"/>
              </a:p>
            </p:txBody>
          </p:sp>
          <p:sp>
            <p:nvSpPr>
              <p:cNvPr id="19" name="TextBox 45"/>
              <p:cNvSpPr txBox="1"/>
              <p:nvPr/>
            </p:nvSpPr>
            <p:spPr>
              <a:xfrm>
                <a:off x="5072066" y="1285860"/>
                <a:ext cx="500066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ru-RU" sz="2400" b="1" i="1" dirty="0" smtClean="0"/>
                  <a:t>12</a:t>
                </a:r>
                <a:endParaRPr lang="ru-RU" sz="2400" b="1" i="1" dirty="0"/>
              </a:p>
            </p:txBody>
          </p:sp>
          <p:sp>
            <p:nvSpPr>
              <p:cNvPr id="20" name="TextBox 46"/>
              <p:cNvSpPr txBox="1"/>
              <p:nvPr/>
            </p:nvSpPr>
            <p:spPr>
              <a:xfrm>
                <a:off x="5500694" y="1285860"/>
                <a:ext cx="500066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ru-RU" sz="2400" b="1" i="1" dirty="0" smtClean="0"/>
                  <a:t>13</a:t>
                </a:r>
                <a:endParaRPr lang="ru-RU" sz="2400" b="1" i="1" dirty="0"/>
              </a:p>
            </p:txBody>
          </p:sp>
          <p:sp>
            <p:nvSpPr>
              <p:cNvPr id="21" name="TextBox 47"/>
              <p:cNvSpPr txBox="1"/>
              <p:nvPr/>
            </p:nvSpPr>
            <p:spPr>
              <a:xfrm>
                <a:off x="5929322" y="1285860"/>
                <a:ext cx="500066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ru-RU" sz="2400" b="1" i="1" dirty="0" smtClean="0"/>
                  <a:t>14</a:t>
                </a:r>
                <a:endParaRPr lang="ru-RU" sz="2400" b="1" i="1" dirty="0"/>
              </a:p>
            </p:txBody>
          </p:sp>
          <p:sp>
            <p:nvSpPr>
              <p:cNvPr id="22" name="TextBox 48"/>
              <p:cNvSpPr txBox="1"/>
              <p:nvPr/>
            </p:nvSpPr>
            <p:spPr>
              <a:xfrm>
                <a:off x="6357950" y="1285860"/>
                <a:ext cx="500066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ru-RU" sz="2400" b="1" i="1" dirty="0" smtClean="0"/>
                  <a:t>15</a:t>
                </a:r>
                <a:endParaRPr lang="ru-RU" sz="2400" b="1" i="1" dirty="0"/>
              </a:p>
            </p:txBody>
          </p:sp>
          <p:sp>
            <p:nvSpPr>
              <p:cNvPr id="23" name="TextBox 49"/>
              <p:cNvSpPr txBox="1"/>
              <p:nvPr/>
            </p:nvSpPr>
            <p:spPr>
              <a:xfrm>
                <a:off x="6858016" y="1285860"/>
                <a:ext cx="500066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ru-RU" sz="2400" b="1" i="1" dirty="0" smtClean="0"/>
                  <a:t>16</a:t>
                </a:r>
                <a:endParaRPr lang="ru-RU" sz="2400" b="1" i="1" dirty="0"/>
              </a:p>
            </p:txBody>
          </p:sp>
          <p:sp>
            <p:nvSpPr>
              <p:cNvPr id="24" name="TextBox 50"/>
              <p:cNvSpPr txBox="1"/>
              <p:nvPr/>
            </p:nvSpPr>
            <p:spPr>
              <a:xfrm>
                <a:off x="7286644" y="1285860"/>
                <a:ext cx="500066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ru-RU" sz="2400" b="1" i="1" dirty="0" smtClean="0"/>
                  <a:t>17</a:t>
                </a:r>
                <a:endParaRPr lang="ru-RU" sz="2400" b="1" i="1" dirty="0"/>
              </a:p>
            </p:txBody>
          </p:sp>
          <p:sp>
            <p:nvSpPr>
              <p:cNvPr id="25" name="TextBox 51"/>
              <p:cNvSpPr txBox="1"/>
              <p:nvPr/>
            </p:nvSpPr>
            <p:spPr>
              <a:xfrm>
                <a:off x="7715272" y="1285860"/>
                <a:ext cx="500066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ru-RU" sz="2400" b="1" i="1" dirty="0" smtClean="0"/>
                  <a:t>18</a:t>
                </a:r>
                <a:endParaRPr lang="ru-RU" sz="2400" b="1" i="1" dirty="0"/>
              </a:p>
            </p:txBody>
          </p:sp>
          <p:sp>
            <p:nvSpPr>
              <p:cNvPr id="26" name="TextBox 55"/>
              <p:cNvSpPr txBox="1"/>
              <p:nvPr/>
            </p:nvSpPr>
            <p:spPr>
              <a:xfrm>
                <a:off x="8072462" y="1285860"/>
                <a:ext cx="500066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ru-RU" sz="2400" b="1" i="1" dirty="0" smtClean="0"/>
                  <a:t>19</a:t>
                </a:r>
                <a:endParaRPr lang="ru-RU" sz="2400" b="1" i="1" dirty="0"/>
              </a:p>
            </p:txBody>
          </p:sp>
          <p:sp>
            <p:nvSpPr>
              <p:cNvPr id="27" name="TextBox 56"/>
              <p:cNvSpPr txBox="1"/>
              <p:nvPr/>
            </p:nvSpPr>
            <p:spPr>
              <a:xfrm>
                <a:off x="8429652" y="1285860"/>
                <a:ext cx="500066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ru-RU" sz="2400" b="1" i="1" dirty="0" smtClean="0"/>
                  <a:t>20</a:t>
                </a:r>
                <a:endParaRPr lang="ru-RU" sz="2400" b="1" i="1" dirty="0"/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WordArt 4" descr="22"/>
          <p:cNvSpPr>
            <a:spLocks noChangeArrowheads="1" noChangeShapeType="1" noTextEdit="1"/>
          </p:cNvSpPr>
          <p:nvPr/>
        </p:nvSpPr>
        <p:spPr bwMode="auto">
          <a:xfrm>
            <a:off x="1116012" y="476250"/>
            <a:ext cx="7632451" cy="1143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2540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00206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Сравните совокупности.</a:t>
            </a:r>
          </a:p>
        </p:txBody>
      </p:sp>
      <p:sp>
        <p:nvSpPr>
          <p:cNvPr id="12291" name="Rectangle 5"/>
          <p:cNvSpPr>
            <a:spLocks noChangeArrowheads="1"/>
          </p:cNvSpPr>
          <p:nvPr/>
        </p:nvSpPr>
        <p:spPr bwMode="auto">
          <a:xfrm>
            <a:off x="1692275" y="2133600"/>
            <a:ext cx="2232025" cy="3167063"/>
          </a:xfrm>
          <a:prstGeom prst="rect">
            <a:avLst/>
          </a:prstGeom>
          <a:noFill/>
          <a:ln w="76200">
            <a:solidFill>
              <a:srgbClr val="003E1C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2292" name="Oval 6"/>
          <p:cNvSpPr>
            <a:spLocks noChangeArrowheads="1"/>
          </p:cNvSpPr>
          <p:nvPr/>
        </p:nvSpPr>
        <p:spPr bwMode="auto">
          <a:xfrm>
            <a:off x="1908175" y="2349500"/>
            <a:ext cx="287338" cy="287338"/>
          </a:xfrm>
          <a:prstGeom prst="ellipse">
            <a:avLst/>
          </a:prstGeom>
          <a:solidFill>
            <a:srgbClr val="CC3300"/>
          </a:solidFill>
          <a:ln w="9525">
            <a:solidFill>
              <a:srgbClr val="CC33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2293" name="Oval 7"/>
          <p:cNvSpPr>
            <a:spLocks noChangeArrowheads="1"/>
          </p:cNvSpPr>
          <p:nvPr/>
        </p:nvSpPr>
        <p:spPr bwMode="auto">
          <a:xfrm>
            <a:off x="2266951" y="2275681"/>
            <a:ext cx="287337" cy="287337"/>
          </a:xfrm>
          <a:prstGeom prst="ellipse">
            <a:avLst/>
          </a:prstGeom>
          <a:solidFill>
            <a:srgbClr val="CC3300"/>
          </a:solidFill>
          <a:ln w="9525">
            <a:solidFill>
              <a:srgbClr val="CC33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2294" name="Oval 8"/>
          <p:cNvSpPr>
            <a:spLocks noChangeArrowheads="1"/>
          </p:cNvSpPr>
          <p:nvPr/>
        </p:nvSpPr>
        <p:spPr bwMode="auto">
          <a:xfrm>
            <a:off x="1908175" y="2708275"/>
            <a:ext cx="287338" cy="287338"/>
          </a:xfrm>
          <a:prstGeom prst="ellipse">
            <a:avLst/>
          </a:prstGeom>
          <a:solidFill>
            <a:srgbClr val="CC3300"/>
          </a:solidFill>
          <a:ln w="9525">
            <a:solidFill>
              <a:srgbClr val="CC33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2295" name="Oval 9"/>
          <p:cNvSpPr>
            <a:spLocks noChangeArrowheads="1"/>
          </p:cNvSpPr>
          <p:nvPr/>
        </p:nvSpPr>
        <p:spPr bwMode="auto">
          <a:xfrm>
            <a:off x="2268538" y="2708275"/>
            <a:ext cx="287337" cy="287338"/>
          </a:xfrm>
          <a:prstGeom prst="ellipse">
            <a:avLst/>
          </a:prstGeom>
          <a:solidFill>
            <a:srgbClr val="CC3300"/>
          </a:solidFill>
          <a:ln w="9525">
            <a:solidFill>
              <a:srgbClr val="CC33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2296" name="Oval 10"/>
          <p:cNvSpPr>
            <a:spLocks noChangeArrowheads="1"/>
          </p:cNvSpPr>
          <p:nvPr/>
        </p:nvSpPr>
        <p:spPr bwMode="auto">
          <a:xfrm>
            <a:off x="2627313" y="2276475"/>
            <a:ext cx="287337" cy="287338"/>
          </a:xfrm>
          <a:prstGeom prst="ellipse">
            <a:avLst/>
          </a:prstGeom>
          <a:solidFill>
            <a:srgbClr val="CC3300"/>
          </a:solidFill>
          <a:ln w="9525">
            <a:solidFill>
              <a:srgbClr val="CC33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2297" name="Oval 11"/>
          <p:cNvSpPr>
            <a:spLocks noChangeArrowheads="1"/>
          </p:cNvSpPr>
          <p:nvPr/>
        </p:nvSpPr>
        <p:spPr bwMode="auto">
          <a:xfrm>
            <a:off x="3059113" y="2349500"/>
            <a:ext cx="287337" cy="287338"/>
          </a:xfrm>
          <a:prstGeom prst="ellipse">
            <a:avLst/>
          </a:prstGeom>
          <a:solidFill>
            <a:srgbClr val="CC3300"/>
          </a:solidFill>
          <a:ln w="9525">
            <a:solidFill>
              <a:srgbClr val="CC33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2298" name="Oval 12"/>
          <p:cNvSpPr>
            <a:spLocks noChangeArrowheads="1"/>
          </p:cNvSpPr>
          <p:nvPr/>
        </p:nvSpPr>
        <p:spPr bwMode="auto">
          <a:xfrm>
            <a:off x="2700338" y="2852738"/>
            <a:ext cx="287337" cy="287337"/>
          </a:xfrm>
          <a:prstGeom prst="ellipse">
            <a:avLst/>
          </a:prstGeom>
          <a:solidFill>
            <a:srgbClr val="CC3300"/>
          </a:solidFill>
          <a:ln w="9525">
            <a:solidFill>
              <a:srgbClr val="CC33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2299" name="Oval 13"/>
          <p:cNvSpPr>
            <a:spLocks noChangeArrowheads="1"/>
          </p:cNvSpPr>
          <p:nvPr/>
        </p:nvSpPr>
        <p:spPr bwMode="auto">
          <a:xfrm>
            <a:off x="3203575" y="2636838"/>
            <a:ext cx="287338" cy="287337"/>
          </a:xfrm>
          <a:prstGeom prst="ellipse">
            <a:avLst/>
          </a:prstGeom>
          <a:solidFill>
            <a:srgbClr val="CC3300"/>
          </a:solidFill>
          <a:ln w="9525">
            <a:solidFill>
              <a:srgbClr val="CC33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2300" name="Oval 14"/>
          <p:cNvSpPr>
            <a:spLocks noChangeArrowheads="1"/>
          </p:cNvSpPr>
          <p:nvPr/>
        </p:nvSpPr>
        <p:spPr bwMode="auto">
          <a:xfrm>
            <a:off x="2771800" y="3212976"/>
            <a:ext cx="287338" cy="287337"/>
          </a:xfrm>
          <a:prstGeom prst="ellipse">
            <a:avLst/>
          </a:prstGeom>
          <a:solidFill>
            <a:srgbClr val="CC3300"/>
          </a:solidFill>
          <a:ln w="9525">
            <a:solidFill>
              <a:srgbClr val="CC33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2301" name="Oval 15"/>
          <p:cNvSpPr>
            <a:spLocks noChangeArrowheads="1"/>
          </p:cNvSpPr>
          <p:nvPr/>
        </p:nvSpPr>
        <p:spPr bwMode="auto">
          <a:xfrm>
            <a:off x="3059113" y="3068638"/>
            <a:ext cx="287337" cy="287337"/>
          </a:xfrm>
          <a:prstGeom prst="ellipse">
            <a:avLst/>
          </a:prstGeom>
          <a:solidFill>
            <a:srgbClr val="CC3300"/>
          </a:solidFill>
          <a:ln w="9525">
            <a:solidFill>
              <a:srgbClr val="CC33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2302" name="Oval 16"/>
          <p:cNvSpPr>
            <a:spLocks noChangeArrowheads="1"/>
          </p:cNvSpPr>
          <p:nvPr/>
        </p:nvSpPr>
        <p:spPr bwMode="auto">
          <a:xfrm>
            <a:off x="3419475" y="3068638"/>
            <a:ext cx="287338" cy="287337"/>
          </a:xfrm>
          <a:prstGeom prst="ellipse">
            <a:avLst/>
          </a:prstGeom>
          <a:solidFill>
            <a:srgbClr val="CC3300"/>
          </a:solidFill>
          <a:ln w="9525">
            <a:solidFill>
              <a:srgbClr val="CC33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2303" name="Oval 17"/>
          <p:cNvSpPr>
            <a:spLocks noChangeArrowheads="1"/>
          </p:cNvSpPr>
          <p:nvPr/>
        </p:nvSpPr>
        <p:spPr bwMode="auto">
          <a:xfrm>
            <a:off x="3492500" y="2349500"/>
            <a:ext cx="287338" cy="287338"/>
          </a:xfrm>
          <a:prstGeom prst="ellipse">
            <a:avLst/>
          </a:prstGeom>
          <a:solidFill>
            <a:srgbClr val="CC3300"/>
          </a:solidFill>
          <a:ln w="9525">
            <a:solidFill>
              <a:srgbClr val="CC33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2304" name="Oval 18"/>
          <p:cNvSpPr>
            <a:spLocks noChangeArrowheads="1"/>
          </p:cNvSpPr>
          <p:nvPr/>
        </p:nvSpPr>
        <p:spPr bwMode="auto">
          <a:xfrm>
            <a:off x="1835150" y="3284538"/>
            <a:ext cx="287338" cy="287337"/>
          </a:xfrm>
          <a:prstGeom prst="ellipse">
            <a:avLst/>
          </a:prstGeom>
          <a:solidFill>
            <a:srgbClr val="CC3300"/>
          </a:solidFill>
          <a:ln w="9525">
            <a:solidFill>
              <a:srgbClr val="CC33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2305" name="Oval 19"/>
          <p:cNvSpPr>
            <a:spLocks noChangeArrowheads="1"/>
          </p:cNvSpPr>
          <p:nvPr/>
        </p:nvSpPr>
        <p:spPr bwMode="auto">
          <a:xfrm>
            <a:off x="2195513" y="3429000"/>
            <a:ext cx="287337" cy="287338"/>
          </a:xfrm>
          <a:prstGeom prst="ellipse">
            <a:avLst/>
          </a:prstGeom>
          <a:solidFill>
            <a:srgbClr val="CC3300"/>
          </a:solidFill>
          <a:ln w="9525">
            <a:solidFill>
              <a:srgbClr val="CC33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2306" name="Oval 20"/>
          <p:cNvSpPr>
            <a:spLocks noChangeArrowheads="1"/>
          </p:cNvSpPr>
          <p:nvPr/>
        </p:nvSpPr>
        <p:spPr bwMode="auto">
          <a:xfrm>
            <a:off x="3348038" y="3789363"/>
            <a:ext cx="287337" cy="287337"/>
          </a:xfrm>
          <a:prstGeom prst="ellipse">
            <a:avLst/>
          </a:prstGeom>
          <a:solidFill>
            <a:srgbClr val="CC3300"/>
          </a:solidFill>
          <a:ln w="9525">
            <a:solidFill>
              <a:srgbClr val="CC33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2307" name="Oval 21"/>
          <p:cNvSpPr>
            <a:spLocks noChangeArrowheads="1"/>
          </p:cNvSpPr>
          <p:nvPr/>
        </p:nvSpPr>
        <p:spPr bwMode="auto">
          <a:xfrm>
            <a:off x="2843213" y="3644900"/>
            <a:ext cx="287337" cy="287338"/>
          </a:xfrm>
          <a:prstGeom prst="ellipse">
            <a:avLst/>
          </a:prstGeom>
          <a:solidFill>
            <a:srgbClr val="CC3300"/>
          </a:solidFill>
          <a:ln w="9525">
            <a:solidFill>
              <a:srgbClr val="CC33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2308" name="Oval 22"/>
          <p:cNvSpPr>
            <a:spLocks noChangeArrowheads="1"/>
          </p:cNvSpPr>
          <p:nvPr/>
        </p:nvSpPr>
        <p:spPr bwMode="auto">
          <a:xfrm>
            <a:off x="3132138" y="4221163"/>
            <a:ext cx="287337" cy="287337"/>
          </a:xfrm>
          <a:prstGeom prst="ellipse">
            <a:avLst/>
          </a:prstGeom>
          <a:solidFill>
            <a:srgbClr val="CC3300"/>
          </a:solidFill>
          <a:ln w="9525">
            <a:solidFill>
              <a:srgbClr val="CC33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2309" name="Oval 23"/>
          <p:cNvSpPr>
            <a:spLocks noChangeArrowheads="1"/>
          </p:cNvSpPr>
          <p:nvPr/>
        </p:nvSpPr>
        <p:spPr bwMode="auto">
          <a:xfrm>
            <a:off x="2555875" y="4221163"/>
            <a:ext cx="287338" cy="287337"/>
          </a:xfrm>
          <a:prstGeom prst="ellipse">
            <a:avLst/>
          </a:prstGeom>
          <a:solidFill>
            <a:srgbClr val="CC3300"/>
          </a:solidFill>
          <a:ln w="9525">
            <a:solidFill>
              <a:srgbClr val="CC33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2310" name="Oval 24"/>
          <p:cNvSpPr>
            <a:spLocks noChangeArrowheads="1"/>
          </p:cNvSpPr>
          <p:nvPr/>
        </p:nvSpPr>
        <p:spPr bwMode="auto">
          <a:xfrm>
            <a:off x="1908175" y="4292600"/>
            <a:ext cx="287338" cy="287338"/>
          </a:xfrm>
          <a:prstGeom prst="ellipse">
            <a:avLst/>
          </a:prstGeom>
          <a:solidFill>
            <a:srgbClr val="CC3300"/>
          </a:solidFill>
          <a:ln w="9525">
            <a:solidFill>
              <a:srgbClr val="CC33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2311" name="Oval 25"/>
          <p:cNvSpPr>
            <a:spLocks noChangeArrowheads="1"/>
          </p:cNvSpPr>
          <p:nvPr/>
        </p:nvSpPr>
        <p:spPr bwMode="auto">
          <a:xfrm>
            <a:off x="2195513" y="4508500"/>
            <a:ext cx="287337" cy="287338"/>
          </a:xfrm>
          <a:prstGeom prst="ellipse">
            <a:avLst/>
          </a:prstGeom>
          <a:solidFill>
            <a:srgbClr val="CC3300"/>
          </a:solidFill>
          <a:ln w="9525">
            <a:solidFill>
              <a:srgbClr val="CC33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2312" name="Oval 26"/>
          <p:cNvSpPr>
            <a:spLocks noChangeArrowheads="1"/>
          </p:cNvSpPr>
          <p:nvPr/>
        </p:nvSpPr>
        <p:spPr bwMode="auto">
          <a:xfrm>
            <a:off x="2843213" y="4652963"/>
            <a:ext cx="287337" cy="287337"/>
          </a:xfrm>
          <a:prstGeom prst="ellipse">
            <a:avLst/>
          </a:prstGeom>
          <a:solidFill>
            <a:srgbClr val="CC3300"/>
          </a:solidFill>
          <a:ln w="9525">
            <a:solidFill>
              <a:srgbClr val="CC33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2313" name="Oval 27"/>
          <p:cNvSpPr>
            <a:spLocks noChangeArrowheads="1"/>
          </p:cNvSpPr>
          <p:nvPr/>
        </p:nvSpPr>
        <p:spPr bwMode="auto">
          <a:xfrm>
            <a:off x="3563938" y="4652963"/>
            <a:ext cx="287337" cy="287337"/>
          </a:xfrm>
          <a:prstGeom prst="ellipse">
            <a:avLst/>
          </a:prstGeom>
          <a:solidFill>
            <a:srgbClr val="CC3300"/>
          </a:solidFill>
          <a:ln w="9525">
            <a:solidFill>
              <a:srgbClr val="CC33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2314" name="Oval 28"/>
          <p:cNvSpPr>
            <a:spLocks noChangeArrowheads="1"/>
          </p:cNvSpPr>
          <p:nvPr/>
        </p:nvSpPr>
        <p:spPr bwMode="auto">
          <a:xfrm>
            <a:off x="3203575" y="4797425"/>
            <a:ext cx="287338" cy="287338"/>
          </a:xfrm>
          <a:prstGeom prst="ellipse">
            <a:avLst/>
          </a:prstGeom>
          <a:solidFill>
            <a:srgbClr val="CC3300"/>
          </a:solidFill>
          <a:ln w="9525">
            <a:solidFill>
              <a:srgbClr val="CC33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2315" name="Oval 29"/>
          <p:cNvSpPr>
            <a:spLocks noChangeArrowheads="1"/>
          </p:cNvSpPr>
          <p:nvPr/>
        </p:nvSpPr>
        <p:spPr bwMode="auto">
          <a:xfrm>
            <a:off x="2484438" y="4868863"/>
            <a:ext cx="287337" cy="287337"/>
          </a:xfrm>
          <a:prstGeom prst="ellipse">
            <a:avLst/>
          </a:prstGeom>
          <a:solidFill>
            <a:srgbClr val="CC3300"/>
          </a:solidFill>
          <a:ln w="9525">
            <a:solidFill>
              <a:srgbClr val="CC33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2316" name="Oval 30"/>
          <p:cNvSpPr>
            <a:spLocks noChangeArrowheads="1"/>
          </p:cNvSpPr>
          <p:nvPr/>
        </p:nvSpPr>
        <p:spPr bwMode="auto">
          <a:xfrm>
            <a:off x="1979613" y="4797425"/>
            <a:ext cx="287337" cy="287338"/>
          </a:xfrm>
          <a:prstGeom prst="ellipse">
            <a:avLst/>
          </a:prstGeom>
          <a:solidFill>
            <a:srgbClr val="CC3300"/>
          </a:solidFill>
          <a:ln w="9525">
            <a:solidFill>
              <a:srgbClr val="CC33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2317" name="Oval 31"/>
          <p:cNvSpPr>
            <a:spLocks noChangeArrowheads="1"/>
          </p:cNvSpPr>
          <p:nvPr/>
        </p:nvSpPr>
        <p:spPr bwMode="auto">
          <a:xfrm>
            <a:off x="3563938" y="4221163"/>
            <a:ext cx="287337" cy="287337"/>
          </a:xfrm>
          <a:prstGeom prst="ellipse">
            <a:avLst/>
          </a:prstGeom>
          <a:solidFill>
            <a:srgbClr val="CC3300"/>
          </a:solidFill>
          <a:ln w="9525">
            <a:solidFill>
              <a:srgbClr val="CC33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2318" name="Oval 34"/>
          <p:cNvSpPr>
            <a:spLocks noChangeArrowheads="1"/>
          </p:cNvSpPr>
          <p:nvPr/>
        </p:nvSpPr>
        <p:spPr bwMode="auto">
          <a:xfrm>
            <a:off x="1908175" y="3860800"/>
            <a:ext cx="287338" cy="287338"/>
          </a:xfrm>
          <a:prstGeom prst="ellipse">
            <a:avLst/>
          </a:prstGeom>
          <a:solidFill>
            <a:srgbClr val="CC3300"/>
          </a:solidFill>
          <a:ln w="9525">
            <a:solidFill>
              <a:srgbClr val="CC33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2319" name="Oval 35"/>
          <p:cNvSpPr>
            <a:spLocks noChangeArrowheads="1"/>
          </p:cNvSpPr>
          <p:nvPr/>
        </p:nvSpPr>
        <p:spPr bwMode="auto">
          <a:xfrm>
            <a:off x="2339975" y="3789363"/>
            <a:ext cx="287338" cy="287337"/>
          </a:xfrm>
          <a:prstGeom prst="ellipse">
            <a:avLst/>
          </a:prstGeom>
          <a:solidFill>
            <a:srgbClr val="CC3300"/>
          </a:solidFill>
          <a:ln w="9525">
            <a:solidFill>
              <a:srgbClr val="CC33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2320" name="Rectangle 36"/>
          <p:cNvSpPr>
            <a:spLocks noChangeArrowheads="1"/>
          </p:cNvSpPr>
          <p:nvPr/>
        </p:nvSpPr>
        <p:spPr bwMode="auto">
          <a:xfrm>
            <a:off x="5364163" y="2060575"/>
            <a:ext cx="2232025" cy="3240088"/>
          </a:xfrm>
          <a:prstGeom prst="rect">
            <a:avLst/>
          </a:prstGeom>
          <a:noFill/>
          <a:ln w="57150">
            <a:solidFill>
              <a:srgbClr val="003E1C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2321" name="AutoShape 37"/>
          <p:cNvSpPr>
            <a:spLocks noChangeArrowheads="1"/>
          </p:cNvSpPr>
          <p:nvPr/>
        </p:nvSpPr>
        <p:spPr bwMode="auto">
          <a:xfrm>
            <a:off x="5652120" y="3068960"/>
            <a:ext cx="287338" cy="431800"/>
          </a:xfrm>
          <a:prstGeom prst="diamond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2322" name="AutoShape 38"/>
          <p:cNvSpPr>
            <a:spLocks noChangeArrowheads="1"/>
          </p:cNvSpPr>
          <p:nvPr/>
        </p:nvSpPr>
        <p:spPr bwMode="auto">
          <a:xfrm>
            <a:off x="6516216" y="3212976"/>
            <a:ext cx="287337" cy="431800"/>
          </a:xfrm>
          <a:prstGeom prst="diamond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2323" name="AutoShape 39"/>
          <p:cNvSpPr>
            <a:spLocks noChangeArrowheads="1"/>
          </p:cNvSpPr>
          <p:nvPr/>
        </p:nvSpPr>
        <p:spPr bwMode="auto">
          <a:xfrm>
            <a:off x="7092280" y="2852936"/>
            <a:ext cx="287337" cy="431800"/>
          </a:xfrm>
          <a:prstGeom prst="diamond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2324" name="AutoShape 40"/>
          <p:cNvSpPr>
            <a:spLocks noChangeArrowheads="1"/>
          </p:cNvSpPr>
          <p:nvPr/>
        </p:nvSpPr>
        <p:spPr bwMode="auto">
          <a:xfrm>
            <a:off x="7092280" y="3356992"/>
            <a:ext cx="287337" cy="431800"/>
          </a:xfrm>
          <a:prstGeom prst="diamond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2326" name="AutoShape 42"/>
          <p:cNvSpPr>
            <a:spLocks noChangeArrowheads="1"/>
          </p:cNvSpPr>
          <p:nvPr/>
        </p:nvSpPr>
        <p:spPr bwMode="auto">
          <a:xfrm>
            <a:off x="5724128" y="3789040"/>
            <a:ext cx="287337" cy="431800"/>
          </a:xfrm>
          <a:prstGeom prst="diamond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2327" name="AutoShape 43"/>
          <p:cNvSpPr>
            <a:spLocks noChangeArrowheads="1"/>
          </p:cNvSpPr>
          <p:nvPr/>
        </p:nvSpPr>
        <p:spPr bwMode="auto">
          <a:xfrm>
            <a:off x="5435600" y="3500438"/>
            <a:ext cx="287338" cy="431800"/>
          </a:xfrm>
          <a:prstGeom prst="diamond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2329" name="AutoShape 45"/>
          <p:cNvSpPr>
            <a:spLocks noChangeArrowheads="1"/>
          </p:cNvSpPr>
          <p:nvPr/>
        </p:nvSpPr>
        <p:spPr bwMode="auto">
          <a:xfrm>
            <a:off x="7092280" y="4077072"/>
            <a:ext cx="287338" cy="431800"/>
          </a:xfrm>
          <a:prstGeom prst="diamond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2330" name="AutoShape 46"/>
          <p:cNvSpPr>
            <a:spLocks noChangeArrowheads="1"/>
          </p:cNvSpPr>
          <p:nvPr/>
        </p:nvSpPr>
        <p:spPr bwMode="auto">
          <a:xfrm>
            <a:off x="6516216" y="3861048"/>
            <a:ext cx="287338" cy="431800"/>
          </a:xfrm>
          <a:prstGeom prst="diamond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2331" name="AutoShape 47"/>
          <p:cNvSpPr>
            <a:spLocks noChangeArrowheads="1"/>
          </p:cNvSpPr>
          <p:nvPr/>
        </p:nvSpPr>
        <p:spPr bwMode="auto">
          <a:xfrm>
            <a:off x="5940152" y="3501008"/>
            <a:ext cx="287338" cy="431800"/>
          </a:xfrm>
          <a:prstGeom prst="diamond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2332" name="AutoShape 48"/>
          <p:cNvSpPr>
            <a:spLocks noChangeArrowheads="1"/>
          </p:cNvSpPr>
          <p:nvPr/>
        </p:nvSpPr>
        <p:spPr bwMode="auto">
          <a:xfrm>
            <a:off x="5435600" y="4076700"/>
            <a:ext cx="287338" cy="431800"/>
          </a:xfrm>
          <a:prstGeom prst="diamond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2333" name="AutoShape 49"/>
          <p:cNvSpPr>
            <a:spLocks noChangeArrowheads="1"/>
          </p:cNvSpPr>
          <p:nvPr/>
        </p:nvSpPr>
        <p:spPr bwMode="auto">
          <a:xfrm>
            <a:off x="7164288" y="4653136"/>
            <a:ext cx="287338" cy="431800"/>
          </a:xfrm>
          <a:prstGeom prst="diamond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2334" name="AutoShape 50"/>
          <p:cNvSpPr>
            <a:spLocks noChangeArrowheads="1"/>
          </p:cNvSpPr>
          <p:nvPr/>
        </p:nvSpPr>
        <p:spPr bwMode="auto">
          <a:xfrm>
            <a:off x="6660232" y="4293096"/>
            <a:ext cx="287338" cy="431800"/>
          </a:xfrm>
          <a:prstGeom prst="diamond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2335" name="AutoShape 51"/>
          <p:cNvSpPr>
            <a:spLocks noChangeArrowheads="1"/>
          </p:cNvSpPr>
          <p:nvPr/>
        </p:nvSpPr>
        <p:spPr bwMode="auto">
          <a:xfrm>
            <a:off x="5868144" y="4293096"/>
            <a:ext cx="287337" cy="431800"/>
          </a:xfrm>
          <a:prstGeom prst="diamond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2336" name="AutoShape 52"/>
          <p:cNvSpPr>
            <a:spLocks noChangeArrowheads="1"/>
          </p:cNvSpPr>
          <p:nvPr/>
        </p:nvSpPr>
        <p:spPr bwMode="auto">
          <a:xfrm>
            <a:off x="6084168" y="3861048"/>
            <a:ext cx="287338" cy="431800"/>
          </a:xfrm>
          <a:prstGeom prst="diamond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2337" name="AutoShape 53"/>
          <p:cNvSpPr>
            <a:spLocks noChangeArrowheads="1"/>
          </p:cNvSpPr>
          <p:nvPr/>
        </p:nvSpPr>
        <p:spPr bwMode="auto">
          <a:xfrm>
            <a:off x="6300192" y="4365104"/>
            <a:ext cx="287337" cy="431800"/>
          </a:xfrm>
          <a:prstGeom prst="diamond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2338" name="AutoShape 54"/>
          <p:cNvSpPr>
            <a:spLocks noChangeArrowheads="1"/>
          </p:cNvSpPr>
          <p:nvPr/>
        </p:nvSpPr>
        <p:spPr bwMode="auto">
          <a:xfrm>
            <a:off x="5580063" y="4652963"/>
            <a:ext cx="287337" cy="431800"/>
          </a:xfrm>
          <a:prstGeom prst="diamond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2339" name="AutoShape 55"/>
          <p:cNvSpPr>
            <a:spLocks noChangeArrowheads="1"/>
          </p:cNvSpPr>
          <p:nvPr/>
        </p:nvSpPr>
        <p:spPr bwMode="auto">
          <a:xfrm>
            <a:off x="5940152" y="4797152"/>
            <a:ext cx="287337" cy="431800"/>
          </a:xfrm>
          <a:prstGeom prst="diamond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2340" name="AutoShape 56"/>
          <p:cNvSpPr>
            <a:spLocks noChangeArrowheads="1"/>
          </p:cNvSpPr>
          <p:nvPr/>
        </p:nvSpPr>
        <p:spPr bwMode="auto">
          <a:xfrm>
            <a:off x="6156176" y="2492896"/>
            <a:ext cx="287337" cy="431800"/>
          </a:xfrm>
          <a:prstGeom prst="diamond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2341" name="AutoShape 57"/>
          <p:cNvSpPr>
            <a:spLocks noChangeArrowheads="1"/>
          </p:cNvSpPr>
          <p:nvPr/>
        </p:nvSpPr>
        <p:spPr bwMode="auto">
          <a:xfrm>
            <a:off x="6012160" y="2924944"/>
            <a:ext cx="287338" cy="431800"/>
          </a:xfrm>
          <a:prstGeom prst="diamond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2342" name="AutoShape 58"/>
          <p:cNvSpPr>
            <a:spLocks noChangeArrowheads="1"/>
          </p:cNvSpPr>
          <p:nvPr/>
        </p:nvSpPr>
        <p:spPr bwMode="auto">
          <a:xfrm>
            <a:off x="6660232" y="4797152"/>
            <a:ext cx="287337" cy="431800"/>
          </a:xfrm>
          <a:prstGeom prst="diamond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2343" name="AutoShape 59"/>
          <p:cNvSpPr>
            <a:spLocks noChangeArrowheads="1"/>
          </p:cNvSpPr>
          <p:nvPr/>
        </p:nvSpPr>
        <p:spPr bwMode="auto">
          <a:xfrm>
            <a:off x="6804248" y="3645024"/>
            <a:ext cx="287337" cy="431800"/>
          </a:xfrm>
          <a:prstGeom prst="diamond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2344" name="AutoShape 60"/>
          <p:cNvSpPr>
            <a:spLocks noChangeArrowheads="1"/>
          </p:cNvSpPr>
          <p:nvPr/>
        </p:nvSpPr>
        <p:spPr bwMode="auto">
          <a:xfrm>
            <a:off x="7235825" y="2349500"/>
            <a:ext cx="287338" cy="431800"/>
          </a:xfrm>
          <a:prstGeom prst="diamond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2345" name="AutoShape 61"/>
          <p:cNvSpPr>
            <a:spLocks noChangeArrowheads="1"/>
          </p:cNvSpPr>
          <p:nvPr/>
        </p:nvSpPr>
        <p:spPr bwMode="auto">
          <a:xfrm>
            <a:off x="6732240" y="2852936"/>
            <a:ext cx="287338" cy="431800"/>
          </a:xfrm>
          <a:prstGeom prst="diamond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2346" name="AutoShape 62"/>
          <p:cNvSpPr>
            <a:spLocks noChangeArrowheads="1"/>
          </p:cNvSpPr>
          <p:nvPr/>
        </p:nvSpPr>
        <p:spPr bwMode="auto">
          <a:xfrm>
            <a:off x="6228184" y="3212976"/>
            <a:ext cx="287338" cy="431800"/>
          </a:xfrm>
          <a:prstGeom prst="diamond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2347" name="AutoShape 63"/>
          <p:cNvSpPr>
            <a:spLocks noChangeArrowheads="1"/>
          </p:cNvSpPr>
          <p:nvPr/>
        </p:nvSpPr>
        <p:spPr bwMode="auto">
          <a:xfrm>
            <a:off x="5435600" y="2349500"/>
            <a:ext cx="287338" cy="431800"/>
          </a:xfrm>
          <a:prstGeom prst="diamond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2348" name="AutoShape 64"/>
          <p:cNvSpPr>
            <a:spLocks noChangeArrowheads="1"/>
          </p:cNvSpPr>
          <p:nvPr/>
        </p:nvSpPr>
        <p:spPr bwMode="auto">
          <a:xfrm>
            <a:off x="5724525" y="2636838"/>
            <a:ext cx="287338" cy="431800"/>
          </a:xfrm>
          <a:prstGeom prst="diamond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2349" name="AutoShape 65"/>
          <p:cNvSpPr>
            <a:spLocks noChangeArrowheads="1"/>
          </p:cNvSpPr>
          <p:nvPr/>
        </p:nvSpPr>
        <p:spPr bwMode="auto">
          <a:xfrm>
            <a:off x="6804248" y="2348880"/>
            <a:ext cx="287338" cy="431800"/>
          </a:xfrm>
          <a:prstGeom prst="diamond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2351" name="AutoShape 68"/>
          <p:cNvSpPr>
            <a:spLocks noChangeArrowheads="1"/>
          </p:cNvSpPr>
          <p:nvPr/>
        </p:nvSpPr>
        <p:spPr bwMode="auto">
          <a:xfrm>
            <a:off x="6444208" y="2708920"/>
            <a:ext cx="287337" cy="431800"/>
          </a:xfrm>
          <a:prstGeom prst="diamond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2352" name="AutoShape 69"/>
          <p:cNvSpPr>
            <a:spLocks noChangeArrowheads="1"/>
          </p:cNvSpPr>
          <p:nvPr/>
        </p:nvSpPr>
        <p:spPr bwMode="auto">
          <a:xfrm>
            <a:off x="5724525" y="2133600"/>
            <a:ext cx="287338" cy="431800"/>
          </a:xfrm>
          <a:prstGeom prst="diamond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2353" name="AutoShape 70"/>
          <p:cNvSpPr>
            <a:spLocks noChangeArrowheads="1"/>
          </p:cNvSpPr>
          <p:nvPr/>
        </p:nvSpPr>
        <p:spPr bwMode="auto">
          <a:xfrm>
            <a:off x="6444208" y="2204864"/>
            <a:ext cx="287337" cy="431800"/>
          </a:xfrm>
          <a:prstGeom prst="diamond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9767" name="WordArt 71"/>
          <p:cNvSpPr>
            <a:spLocks noChangeArrowheads="1" noChangeShapeType="1" noTextEdit="1"/>
          </p:cNvSpPr>
          <p:nvPr/>
        </p:nvSpPr>
        <p:spPr bwMode="auto">
          <a:xfrm>
            <a:off x="4284663" y="2492375"/>
            <a:ext cx="642937" cy="14906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FF"/>
                </a:solidFill>
                <a:latin typeface="Arial"/>
                <a:cs typeface="Arial"/>
              </a:rPr>
              <a:t>?</a:t>
            </a:r>
          </a:p>
        </p:txBody>
      </p:sp>
      <p:sp>
        <p:nvSpPr>
          <p:cNvPr id="64" name="Rectangle 5"/>
          <p:cNvSpPr>
            <a:spLocks noChangeArrowheads="1"/>
          </p:cNvSpPr>
          <p:nvPr/>
        </p:nvSpPr>
        <p:spPr bwMode="auto">
          <a:xfrm>
            <a:off x="1727200" y="2133600"/>
            <a:ext cx="2232025" cy="3167063"/>
          </a:xfrm>
          <a:prstGeom prst="rect">
            <a:avLst/>
          </a:prstGeom>
          <a:noFill/>
          <a:ln w="76200">
            <a:solidFill>
              <a:srgbClr val="003E1C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5" name="Oval 19"/>
          <p:cNvSpPr>
            <a:spLocks noChangeArrowheads="1"/>
          </p:cNvSpPr>
          <p:nvPr/>
        </p:nvSpPr>
        <p:spPr bwMode="auto">
          <a:xfrm>
            <a:off x="2194298" y="3428999"/>
            <a:ext cx="287337" cy="287338"/>
          </a:xfrm>
          <a:prstGeom prst="ellipse">
            <a:avLst/>
          </a:prstGeom>
          <a:solidFill>
            <a:srgbClr val="CC3300"/>
          </a:solidFill>
          <a:ln w="9525">
            <a:solidFill>
              <a:srgbClr val="CC33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6" name="Oval 19"/>
          <p:cNvSpPr>
            <a:spLocks noChangeArrowheads="1"/>
          </p:cNvSpPr>
          <p:nvPr/>
        </p:nvSpPr>
        <p:spPr bwMode="auto">
          <a:xfrm>
            <a:off x="2267744" y="3068960"/>
            <a:ext cx="287337" cy="287338"/>
          </a:xfrm>
          <a:prstGeom prst="ellipse">
            <a:avLst/>
          </a:prstGeom>
          <a:solidFill>
            <a:srgbClr val="CC3300"/>
          </a:solidFill>
          <a:ln w="9525">
            <a:solidFill>
              <a:srgbClr val="CC33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7" name="Oval 21"/>
          <p:cNvSpPr>
            <a:spLocks noChangeArrowheads="1"/>
          </p:cNvSpPr>
          <p:nvPr/>
        </p:nvSpPr>
        <p:spPr bwMode="auto">
          <a:xfrm>
            <a:off x="2842048" y="3644900"/>
            <a:ext cx="287337" cy="287338"/>
          </a:xfrm>
          <a:prstGeom prst="ellipse">
            <a:avLst/>
          </a:prstGeom>
          <a:solidFill>
            <a:srgbClr val="CC3300"/>
          </a:solidFill>
          <a:ln w="9525">
            <a:solidFill>
              <a:srgbClr val="CC33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8" name="Oval 7"/>
          <p:cNvSpPr>
            <a:spLocks noChangeArrowheads="1"/>
          </p:cNvSpPr>
          <p:nvPr/>
        </p:nvSpPr>
        <p:spPr bwMode="auto">
          <a:xfrm>
            <a:off x="3203848" y="3429000"/>
            <a:ext cx="287337" cy="287337"/>
          </a:xfrm>
          <a:prstGeom prst="ellipse">
            <a:avLst/>
          </a:prstGeom>
          <a:solidFill>
            <a:srgbClr val="CC3300"/>
          </a:solidFill>
          <a:ln w="9525">
            <a:solidFill>
              <a:srgbClr val="CC33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97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97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767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1331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13316" name="Picture 4" descr="что я не знаю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0975" y="9525"/>
            <a:ext cx="8783638" cy="683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549275"/>
            <a:ext cx="8229600" cy="868363"/>
          </a:xfrm>
        </p:spPr>
        <p:txBody>
          <a:bodyPr/>
          <a:lstStyle/>
          <a:p>
            <a:pPr>
              <a:defRPr/>
            </a:pPr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Главный вопрос:</a:t>
            </a:r>
          </a:p>
        </p:txBody>
      </p:sp>
      <p:sp>
        <p:nvSpPr>
          <p:cNvPr id="14339" name="WordArt 4" descr="22"/>
          <p:cNvSpPr>
            <a:spLocks noChangeArrowheads="1" noChangeShapeType="1" noTextEdit="1"/>
          </p:cNvSpPr>
          <p:nvPr/>
        </p:nvSpPr>
        <p:spPr bwMode="auto">
          <a:xfrm>
            <a:off x="1116013" y="1628775"/>
            <a:ext cx="7138987" cy="38449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2540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chemeClr val="accent1">
                    <a:lumMod val="75000"/>
                  </a:schemeClr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Как узнать, </a:t>
            </a:r>
          </a:p>
          <a:p>
            <a:pPr algn="ctr"/>
            <a:r>
              <a:rPr lang="ru-RU" sz="3600" kern="10" dirty="0">
                <a:ln w="2540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chemeClr val="accent1">
                    <a:lumMod val="75000"/>
                  </a:schemeClr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на сколько </a:t>
            </a:r>
          </a:p>
          <a:p>
            <a:pPr algn="ctr"/>
            <a:r>
              <a:rPr lang="ru-RU" sz="3600" kern="10" dirty="0">
                <a:ln w="2540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chemeClr val="accent1">
                    <a:lumMod val="75000"/>
                  </a:schemeClr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одно число </a:t>
            </a:r>
          </a:p>
          <a:p>
            <a:pPr algn="ctr"/>
            <a:r>
              <a:rPr lang="ru-RU" sz="3600" kern="10" dirty="0">
                <a:ln w="2540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chemeClr val="accent1">
                    <a:lumMod val="75000"/>
                  </a:schemeClr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больше другого?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1536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15364" name="Picture 4" descr="сам найду способ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0975" y="9525"/>
            <a:ext cx="8783638" cy="683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WordArt 4" descr="22"/>
          <p:cNvSpPr>
            <a:spLocks noChangeArrowheads="1" noChangeShapeType="1" noTextEdit="1"/>
          </p:cNvSpPr>
          <p:nvPr/>
        </p:nvSpPr>
        <p:spPr bwMode="auto">
          <a:xfrm>
            <a:off x="900113" y="836613"/>
            <a:ext cx="7704137" cy="12239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2540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003E1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Сравните совокупности</a:t>
            </a:r>
            <a:r>
              <a:rPr lang="ru-RU" sz="3600" kern="10" dirty="0">
                <a:ln w="25400">
                  <a:solidFill>
                    <a:schemeClr val="tx1"/>
                  </a:solidFill>
                  <a:round/>
                  <a:headEnd/>
                  <a:tailEnd/>
                </a:ln>
                <a:blipFill dpi="0" rotWithShape="1">
                  <a:blip r:embed="rId2"/>
                  <a:srcRect/>
                  <a:stretch>
                    <a:fillRect/>
                  </a:stretch>
                </a:blip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.</a:t>
            </a:r>
          </a:p>
        </p:txBody>
      </p:sp>
      <p:sp>
        <p:nvSpPr>
          <p:cNvPr id="16" name="Овал 15"/>
          <p:cNvSpPr/>
          <p:nvPr/>
        </p:nvSpPr>
        <p:spPr>
          <a:xfrm>
            <a:off x="2627313" y="2133600"/>
            <a:ext cx="1657350" cy="2159000"/>
          </a:xfrm>
          <a:prstGeom prst="ellipse">
            <a:avLst/>
          </a:prstGeom>
          <a:noFill/>
          <a:ln w="57150">
            <a:solidFill>
              <a:srgbClr val="FFFF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7" name="Овал 16"/>
          <p:cNvSpPr/>
          <p:nvPr/>
        </p:nvSpPr>
        <p:spPr>
          <a:xfrm>
            <a:off x="5435600" y="2133600"/>
            <a:ext cx="1584325" cy="2232025"/>
          </a:xfrm>
          <a:prstGeom prst="ellipse">
            <a:avLst/>
          </a:prstGeom>
          <a:noFill/>
          <a:ln w="57150">
            <a:solidFill>
              <a:srgbClr val="FFFF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9" name="Равнобедренный треугольник 18"/>
          <p:cNvSpPr/>
          <p:nvPr/>
        </p:nvSpPr>
        <p:spPr>
          <a:xfrm>
            <a:off x="2843213" y="2565400"/>
            <a:ext cx="288925" cy="431800"/>
          </a:xfrm>
          <a:prstGeom prst="triangle">
            <a:avLst/>
          </a:prstGeom>
          <a:solidFill>
            <a:srgbClr val="810970"/>
          </a:solidFill>
          <a:ln>
            <a:solidFill>
              <a:srgbClr val="81097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1" name="Равнобедренный треугольник 20"/>
          <p:cNvSpPr/>
          <p:nvPr/>
        </p:nvSpPr>
        <p:spPr>
          <a:xfrm>
            <a:off x="2843213" y="3213100"/>
            <a:ext cx="288925" cy="431800"/>
          </a:xfrm>
          <a:prstGeom prst="triangle">
            <a:avLst/>
          </a:prstGeom>
          <a:solidFill>
            <a:srgbClr val="810970"/>
          </a:solidFill>
          <a:ln>
            <a:solidFill>
              <a:srgbClr val="81097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3" name="Равнобедренный треугольник 22"/>
          <p:cNvSpPr/>
          <p:nvPr/>
        </p:nvSpPr>
        <p:spPr>
          <a:xfrm>
            <a:off x="3492500" y="3213100"/>
            <a:ext cx="287338" cy="431800"/>
          </a:xfrm>
          <a:prstGeom prst="triangle">
            <a:avLst/>
          </a:prstGeom>
          <a:solidFill>
            <a:srgbClr val="810970"/>
          </a:solidFill>
          <a:ln>
            <a:solidFill>
              <a:srgbClr val="81097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4" name="Равнобедренный треугольник 23"/>
          <p:cNvSpPr/>
          <p:nvPr/>
        </p:nvSpPr>
        <p:spPr>
          <a:xfrm>
            <a:off x="3419475" y="3716338"/>
            <a:ext cx="287338" cy="431800"/>
          </a:xfrm>
          <a:prstGeom prst="triangle">
            <a:avLst/>
          </a:prstGeom>
          <a:solidFill>
            <a:srgbClr val="810970"/>
          </a:solidFill>
          <a:ln>
            <a:solidFill>
              <a:srgbClr val="81097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5" name="Равнобедренный треугольник 24"/>
          <p:cNvSpPr/>
          <p:nvPr/>
        </p:nvSpPr>
        <p:spPr>
          <a:xfrm>
            <a:off x="3419475" y="2565400"/>
            <a:ext cx="288925" cy="431800"/>
          </a:xfrm>
          <a:prstGeom prst="triangle">
            <a:avLst/>
          </a:prstGeom>
          <a:solidFill>
            <a:srgbClr val="810970"/>
          </a:solidFill>
          <a:ln>
            <a:solidFill>
              <a:srgbClr val="81097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7" name="5-конечная звезда 26"/>
          <p:cNvSpPr/>
          <p:nvPr/>
        </p:nvSpPr>
        <p:spPr>
          <a:xfrm>
            <a:off x="6156325" y="2565400"/>
            <a:ext cx="431800" cy="576263"/>
          </a:xfrm>
          <a:prstGeom prst="star5">
            <a:avLst/>
          </a:prstGeom>
          <a:solidFill>
            <a:srgbClr val="CC3300"/>
          </a:solidFill>
          <a:ln>
            <a:solidFill>
              <a:srgbClr val="CC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8" name="5-конечная звезда 27"/>
          <p:cNvSpPr/>
          <p:nvPr/>
        </p:nvSpPr>
        <p:spPr>
          <a:xfrm>
            <a:off x="6156325" y="3573463"/>
            <a:ext cx="431800" cy="576262"/>
          </a:xfrm>
          <a:prstGeom prst="star5">
            <a:avLst/>
          </a:prstGeom>
          <a:solidFill>
            <a:srgbClr val="CC3300"/>
          </a:solidFill>
          <a:ln>
            <a:solidFill>
              <a:srgbClr val="CC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9" name="5-конечная звезда 28"/>
          <p:cNvSpPr/>
          <p:nvPr/>
        </p:nvSpPr>
        <p:spPr>
          <a:xfrm>
            <a:off x="5724525" y="3141663"/>
            <a:ext cx="431800" cy="574675"/>
          </a:xfrm>
          <a:prstGeom prst="star5">
            <a:avLst/>
          </a:prstGeom>
          <a:solidFill>
            <a:srgbClr val="CC3300"/>
          </a:solidFill>
          <a:ln>
            <a:solidFill>
              <a:srgbClr val="CC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cxnSp>
        <p:nvCxnSpPr>
          <p:cNvPr id="33" name="Прямая со стрелкой 32"/>
          <p:cNvCxnSpPr/>
          <p:nvPr/>
        </p:nvCxnSpPr>
        <p:spPr>
          <a:xfrm>
            <a:off x="3635375" y="2781300"/>
            <a:ext cx="2376488" cy="3175"/>
          </a:xfrm>
          <a:prstGeom prst="straightConnector1">
            <a:avLst/>
          </a:prstGeom>
          <a:ln w="381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 стрелкой 33"/>
          <p:cNvCxnSpPr/>
          <p:nvPr/>
        </p:nvCxnSpPr>
        <p:spPr>
          <a:xfrm>
            <a:off x="3779838" y="3500438"/>
            <a:ext cx="2016125" cy="4762"/>
          </a:xfrm>
          <a:prstGeom prst="straightConnector1">
            <a:avLst/>
          </a:prstGeom>
          <a:ln w="381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 стрелкой 36"/>
          <p:cNvCxnSpPr/>
          <p:nvPr/>
        </p:nvCxnSpPr>
        <p:spPr>
          <a:xfrm>
            <a:off x="3779838" y="4005263"/>
            <a:ext cx="2376487" cy="3175"/>
          </a:xfrm>
          <a:prstGeom prst="straightConnector1">
            <a:avLst/>
          </a:prstGeom>
          <a:ln w="381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/>
          <p:cNvSpPr txBox="1">
            <a:spLocks noChangeArrowheads="1"/>
          </p:cNvSpPr>
          <p:nvPr/>
        </p:nvSpPr>
        <p:spPr bwMode="auto">
          <a:xfrm>
            <a:off x="827088" y="4221163"/>
            <a:ext cx="7775575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charset="0"/>
              <a:buNone/>
              <a:defRPr/>
            </a:pPr>
            <a:r>
              <a:rPr lang="ru-RU" sz="2400"/>
              <a:t> </a:t>
            </a:r>
            <a:r>
              <a:rPr lang="ru-RU" sz="2400" b="1">
                <a:effectLst>
                  <a:outerShdw blurRad="38100" dist="38100" dir="2700000" algn="tl">
                    <a:srgbClr val="C0C0C0"/>
                  </a:outerShdw>
                </a:effectLst>
              </a:rPr>
              <a:t>Оставшиеся без пары треугольники это целое или часть?</a:t>
            </a:r>
          </a:p>
        </p:txBody>
      </p:sp>
      <p:sp>
        <p:nvSpPr>
          <p:cNvPr id="39" name="TextBox 38"/>
          <p:cNvSpPr txBox="1">
            <a:spLocks noChangeArrowheads="1"/>
          </p:cNvSpPr>
          <p:nvPr/>
        </p:nvSpPr>
        <p:spPr bwMode="auto">
          <a:xfrm>
            <a:off x="900113" y="4941888"/>
            <a:ext cx="7848600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charset="0"/>
              <a:buNone/>
              <a:defRPr/>
            </a:pPr>
            <a:r>
              <a:rPr lang="ru-RU" sz="2400" b="1">
                <a:effectLst>
                  <a:outerShdw blurRad="38100" dist="38100" dir="2700000" algn="tl">
                    <a:srgbClr val="C0C0C0"/>
                  </a:outerShdw>
                </a:effectLst>
              </a:rPr>
              <a:t>Каким действием находим часть? </a:t>
            </a:r>
          </a:p>
          <a:p>
            <a:pPr>
              <a:buFont typeface="Arial" charset="0"/>
              <a:buNone/>
              <a:defRPr/>
            </a:pPr>
            <a:r>
              <a:rPr lang="ru-RU" sz="2400" b="1">
                <a:effectLst>
                  <a:outerShdw blurRad="38100" dist="38100" dir="2700000" algn="tl">
                    <a:srgbClr val="C0C0C0"/>
                  </a:outerShdw>
                </a:effectLst>
              </a:rPr>
              <a:t>Что нужно вычитать, чтобы узнать на сколько одно число больше другого?</a:t>
            </a:r>
          </a:p>
        </p:txBody>
      </p:sp>
      <p:sp>
        <p:nvSpPr>
          <p:cNvPr id="16402" name="TextBox 39"/>
          <p:cNvSpPr txBox="1">
            <a:spLocks noChangeArrowheads="1"/>
          </p:cNvSpPr>
          <p:nvPr/>
        </p:nvSpPr>
        <p:spPr bwMode="auto">
          <a:xfrm>
            <a:off x="4284663" y="2205038"/>
            <a:ext cx="1016625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b="1" dirty="0">
                <a:solidFill>
                  <a:srgbClr val="FFFF00"/>
                </a:solidFill>
              </a:rPr>
              <a:t>На 2</a:t>
            </a:r>
          </a:p>
        </p:txBody>
      </p:sp>
      <p:sp>
        <p:nvSpPr>
          <p:cNvPr id="16403" name="Rectangle 19"/>
          <p:cNvSpPr>
            <a:spLocks noChangeArrowheads="1"/>
          </p:cNvSpPr>
          <p:nvPr/>
        </p:nvSpPr>
        <p:spPr bwMode="auto">
          <a:xfrm>
            <a:off x="2771775" y="2492375"/>
            <a:ext cx="431800" cy="1368425"/>
          </a:xfrm>
          <a:prstGeom prst="rect">
            <a:avLst/>
          </a:prstGeom>
          <a:noFill/>
          <a:ln w="57150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900" decel="100000" fill="hold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900" decel="100000" fill="hold"/>
                                        <p:tgtEl>
                                          <p:spTgt spid="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Выноска-облако 7"/>
          <p:cNvSpPr/>
          <p:nvPr/>
        </p:nvSpPr>
        <p:spPr>
          <a:xfrm>
            <a:off x="539750" y="1989138"/>
            <a:ext cx="7956550" cy="3384550"/>
          </a:xfrm>
          <a:prstGeom prst="cloudCallout">
            <a:avLst/>
          </a:prstGeom>
          <a:solidFill>
            <a:schemeClr val="accent3">
              <a:lumMod val="95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7411" name="WordArt 4" descr="22"/>
          <p:cNvSpPr>
            <a:spLocks noChangeArrowheads="1" noChangeShapeType="1" noTextEdit="1"/>
          </p:cNvSpPr>
          <p:nvPr/>
        </p:nvSpPr>
        <p:spPr bwMode="auto">
          <a:xfrm>
            <a:off x="2051050" y="765175"/>
            <a:ext cx="5545138" cy="7921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2540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003E1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Вывод:</a:t>
            </a:r>
          </a:p>
        </p:txBody>
      </p:sp>
      <p:sp>
        <p:nvSpPr>
          <p:cNvPr id="17412" name="TextBox 5"/>
          <p:cNvSpPr txBox="1">
            <a:spLocks noChangeArrowheads="1"/>
          </p:cNvSpPr>
          <p:nvPr/>
        </p:nvSpPr>
        <p:spPr bwMode="auto">
          <a:xfrm>
            <a:off x="1187450" y="2565400"/>
            <a:ext cx="7705725" cy="206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 dirty="0">
                <a:solidFill>
                  <a:srgbClr val="002060"/>
                </a:solidFill>
              </a:rPr>
              <a:t>    </a:t>
            </a:r>
            <a:r>
              <a:rPr lang="ru-RU" sz="3200" b="1" dirty="0"/>
              <a:t>Чтобы установить, на сколько одно число больше или меньше другого, нужно из большего числа     </a:t>
            </a:r>
            <a:r>
              <a:rPr lang="ru-RU" sz="3200" b="1" dirty="0" smtClean="0"/>
              <a:t>вычесть </a:t>
            </a:r>
            <a:r>
              <a:rPr lang="ru-RU" sz="3200" b="1" dirty="0"/>
              <a:t>меньшее.</a:t>
            </a:r>
          </a:p>
        </p:txBody>
      </p:sp>
      <p:pic>
        <p:nvPicPr>
          <p:cNvPr id="17413" name="Picture 6" descr="D:\Фото\Зарядка\366870342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825" y="4508500"/>
            <a:ext cx="2143125" cy="173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smtClean="0"/>
              <a:t>Применение полученных знаний</a:t>
            </a:r>
          </a:p>
        </p:txBody>
      </p:sp>
      <p:sp>
        <p:nvSpPr>
          <p:cNvPr id="63491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1547813" y="1125538"/>
            <a:ext cx="6624637" cy="5000625"/>
          </a:xfrm>
        </p:spPr>
        <p:txBody>
          <a:bodyPr/>
          <a:lstStyle/>
          <a:p>
            <a:pPr marL="609600" indent="-609600" algn="ctr">
              <a:buFontTx/>
              <a:buNone/>
              <a:defRPr/>
            </a:pPr>
            <a:r>
              <a:rPr lang="ru-RU" b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Стр. 52 № 1</a:t>
            </a:r>
          </a:p>
        </p:txBody>
      </p:sp>
      <p:pic>
        <p:nvPicPr>
          <p:cNvPr id="18436" name="Picture 9" descr="E0915CCB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 l="11400" t="20784" r="12202" b="56831"/>
          <a:stretch>
            <a:fillRect/>
          </a:stretch>
        </p:blipFill>
        <p:spPr>
          <a:xfrm>
            <a:off x="755650" y="1700213"/>
            <a:ext cx="7921625" cy="4094162"/>
          </a:xfrm>
        </p:spPr>
      </p:pic>
      <p:sp>
        <p:nvSpPr>
          <p:cNvPr id="63498" name="Line 10"/>
          <p:cNvSpPr>
            <a:spLocks noChangeShapeType="1"/>
          </p:cNvSpPr>
          <p:nvPr/>
        </p:nvSpPr>
        <p:spPr bwMode="auto">
          <a:xfrm>
            <a:off x="1979613" y="5445125"/>
            <a:ext cx="217487" cy="0"/>
          </a:xfrm>
          <a:prstGeom prst="line">
            <a:avLst/>
          </a:prstGeom>
          <a:noFill/>
          <a:ln w="57150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63499" name="Line 11"/>
          <p:cNvSpPr>
            <a:spLocks noChangeShapeType="1"/>
          </p:cNvSpPr>
          <p:nvPr/>
        </p:nvSpPr>
        <p:spPr bwMode="auto">
          <a:xfrm>
            <a:off x="6948488" y="5445125"/>
            <a:ext cx="217487" cy="0"/>
          </a:xfrm>
          <a:prstGeom prst="line">
            <a:avLst/>
          </a:prstGeom>
          <a:noFill/>
          <a:ln w="57150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63500" name="Line 12"/>
          <p:cNvSpPr>
            <a:spLocks noChangeShapeType="1"/>
          </p:cNvSpPr>
          <p:nvPr/>
        </p:nvSpPr>
        <p:spPr bwMode="auto">
          <a:xfrm>
            <a:off x="4500563" y="5445125"/>
            <a:ext cx="217487" cy="0"/>
          </a:xfrm>
          <a:prstGeom prst="line">
            <a:avLst/>
          </a:prstGeom>
          <a:noFill/>
          <a:ln w="57150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8440" name="WordArt 13"/>
          <p:cNvSpPr>
            <a:spLocks noChangeArrowheads="1" noChangeShapeType="1" noTextEdit="1"/>
          </p:cNvSpPr>
          <p:nvPr/>
        </p:nvSpPr>
        <p:spPr bwMode="auto">
          <a:xfrm>
            <a:off x="3059113" y="5300663"/>
            <a:ext cx="128587" cy="26193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latin typeface="Arial"/>
                <a:cs typeface="Arial"/>
              </a:rPr>
              <a:t>1</a:t>
            </a:r>
          </a:p>
        </p:txBody>
      </p:sp>
      <p:sp>
        <p:nvSpPr>
          <p:cNvPr id="63502" name="Rectangle 14"/>
          <p:cNvSpPr>
            <a:spLocks noChangeArrowheads="1"/>
          </p:cNvSpPr>
          <p:nvPr/>
        </p:nvSpPr>
        <p:spPr bwMode="auto">
          <a:xfrm>
            <a:off x="2916238" y="5229225"/>
            <a:ext cx="360362" cy="431800"/>
          </a:xfrm>
          <a:prstGeom prst="rect">
            <a:avLst/>
          </a:prstGeom>
          <a:solidFill>
            <a:schemeClr val="bg1"/>
          </a:solidFill>
          <a:ln w="9525">
            <a:solidFill>
              <a:srgbClr val="00CCFF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8442" name="WordArt 15"/>
          <p:cNvSpPr>
            <a:spLocks noChangeArrowheads="1" noChangeShapeType="1" noTextEdit="1"/>
          </p:cNvSpPr>
          <p:nvPr/>
        </p:nvSpPr>
        <p:spPr bwMode="auto">
          <a:xfrm>
            <a:off x="5508625" y="5300663"/>
            <a:ext cx="200025" cy="3333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latin typeface="Arial"/>
                <a:cs typeface="Arial"/>
              </a:rPr>
              <a:t>3</a:t>
            </a:r>
          </a:p>
        </p:txBody>
      </p:sp>
      <p:sp>
        <p:nvSpPr>
          <p:cNvPr id="63504" name="Rectangle 16"/>
          <p:cNvSpPr>
            <a:spLocks noChangeArrowheads="1"/>
          </p:cNvSpPr>
          <p:nvPr/>
        </p:nvSpPr>
        <p:spPr bwMode="auto">
          <a:xfrm>
            <a:off x="5435600" y="5229225"/>
            <a:ext cx="360363" cy="431800"/>
          </a:xfrm>
          <a:prstGeom prst="rect">
            <a:avLst/>
          </a:prstGeom>
          <a:solidFill>
            <a:schemeClr val="bg1"/>
          </a:solidFill>
          <a:ln w="9525">
            <a:solidFill>
              <a:srgbClr val="00CCFF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8444" name="WordArt 17"/>
          <p:cNvSpPr>
            <a:spLocks noChangeArrowheads="1" noChangeShapeType="1" noTextEdit="1"/>
          </p:cNvSpPr>
          <p:nvPr/>
        </p:nvSpPr>
        <p:spPr bwMode="auto">
          <a:xfrm>
            <a:off x="6659563" y="5300663"/>
            <a:ext cx="128587" cy="3333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latin typeface="Arial"/>
                <a:cs typeface="Arial"/>
              </a:rPr>
              <a:t>4</a:t>
            </a:r>
          </a:p>
        </p:txBody>
      </p:sp>
      <p:sp>
        <p:nvSpPr>
          <p:cNvPr id="18445" name="WordArt 18"/>
          <p:cNvSpPr>
            <a:spLocks noChangeArrowheads="1" noChangeShapeType="1" noTextEdit="1"/>
          </p:cNvSpPr>
          <p:nvPr/>
        </p:nvSpPr>
        <p:spPr bwMode="auto">
          <a:xfrm>
            <a:off x="7308850" y="5300663"/>
            <a:ext cx="144463" cy="3333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tx2"/>
                </a:solidFill>
                <a:latin typeface="Arial"/>
                <a:cs typeface="Arial"/>
              </a:rPr>
              <a:t>2</a:t>
            </a:r>
          </a:p>
        </p:txBody>
      </p:sp>
      <p:sp>
        <p:nvSpPr>
          <p:cNvPr id="18446" name="WordArt 19"/>
          <p:cNvSpPr>
            <a:spLocks noChangeArrowheads="1" noChangeShapeType="1" noTextEdit="1"/>
          </p:cNvSpPr>
          <p:nvPr/>
        </p:nvSpPr>
        <p:spPr bwMode="auto">
          <a:xfrm>
            <a:off x="8027988" y="5300663"/>
            <a:ext cx="142875" cy="3333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tx2"/>
                </a:solidFill>
                <a:latin typeface="Arial"/>
                <a:cs typeface="Arial"/>
              </a:rPr>
              <a:t>2</a:t>
            </a:r>
          </a:p>
        </p:txBody>
      </p:sp>
      <p:sp>
        <p:nvSpPr>
          <p:cNvPr id="63508" name="Rectangle 20"/>
          <p:cNvSpPr>
            <a:spLocks noChangeArrowheads="1"/>
          </p:cNvSpPr>
          <p:nvPr/>
        </p:nvSpPr>
        <p:spPr bwMode="auto">
          <a:xfrm>
            <a:off x="7885113" y="5229225"/>
            <a:ext cx="360362" cy="431800"/>
          </a:xfrm>
          <a:prstGeom prst="rect">
            <a:avLst/>
          </a:prstGeom>
          <a:solidFill>
            <a:schemeClr val="bg1"/>
          </a:solidFill>
          <a:ln w="9525">
            <a:solidFill>
              <a:srgbClr val="00CCFF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3509" name="Rectangle 21"/>
          <p:cNvSpPr>
            <a:spLocks noChangeArrowheads="1"/>
          </p:cNvSpPr>
          <p:nvPr/>
        </p:nvSpPr>
        <p:spPr bwMode="auto">
          <a:xfrm>
            <a:off x="7235825" y="5229225"/>
            <a:ext cx="360363" cy="431800"/>
          </a:xfrm>
          <a:prstGeom prst="rect">
            <a:avLst/>
          </a:prstGeom>
          <a:solidFill>
            <a:schemeClr val="bg1"/>
          </a:solidFill>
          <a:ln w="9525">
            <a:solidFill>
              <a:srgbClr val="00CCFF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3510" name="Rectangle 22"/>
          <p:cNvSpPr>
            <a:spLocks noChangeArrowheads="1"/>
          </p:cNvSpPr>
          <p:nvPr/>
        </p:nvSpPr>
        <p:spPr bwMode="auto">
          <a:xfrm>
            <a:off x="6516688" y="5229225"/>
            <a:ext cx="360362" cy="431800"/>
          </a:xfrm>
          <a:prstGeom prst="rect">
            <a:avLst/>
          </a:prstGeom>
          <a:solidFill>
            <a:schemeClr val="bg1"/>
          </a:solidFill>
          <a:ln w="9525">
            <a:solidFill>
              <a:srgbClr val="00CCFF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3511" name="Arc 23"/>
          <p:cNvSpPr>
            <a:spLocks/>
          </p:cNvSpPr>
          <p:nvPr/>
        </p:nvSpPr>
        <p:spPr bwMode="auto">
          <a:xfrm rot="-1144075">
            <a:off x="4308475" y="3213100"/>
            <a:ext cx="1487488" cy="433388"/>
          </a:xfrm>
          <a:custGeom>
            <a:avLst/>
            <a:gdLst>
              <a:gd name="T0" fmla="*/ 0 w 22316"/>
              <a:gd name="T1" fmla="*/ 241 h 21600"/>
              <a:gd name="T2" fmla="*/ 1487488 w 22316"/>
              <a:gd name="T3" fmla="*/ 433388 h 21600"/>
              <a:gd name="T4" fmla="*/ 47725 w 22316"/>
              <a:gd name="T5" fmla="*/ 433388 h 21600"/>
              <a:gd name="T6" fmla="*/ 0 60000 65536"/>
              <a:gd name="T7" fmla="*/ 0 60000 65536"/>
              <a:gd name="T8" fmla="*/ 0 60000 65536"/>
              <a:gd name="T9" fmla="*/ 0 w 22316"/>
              <a:gd name="T10" fmla="*/ 0 h 21600"/>
              <a:gd name="T11" fmla="*/ 22316 w 22316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2316" h="21600" fill="none" extrusionOk="0">
                <a:moveTo>
                  <a:pt x="-1" y="11"/>
                </a:moveTo>
                <a:cubicBezTo>
                  <a:pt x="238" y="3"/>
                  <a:pt x="477" y="-1"/>
                  <a:pt x="716" y="0"/>
                </a:cubicBezTo>
                <a:cubicBezTo>
                  <a:pt x="12645" y="0"/>
                  <a:pt x="22316" y="9670"/>
                  <a:pt x="22316" y="21600"/>
                </a:cubicBezTo>
              </a:path>
              <a:path w="22316" h="21600" stroke="0" extrusionOk="0">
                <a:moveTo>
                  <a:pt x="-1" y="11"/>
                </a:moveTo>
                <a:cubicBezTo>
                  <a:pt x="238" y="3"/>
                  <a:pt x="477" y="-1"/>
                  <a:pt x="716" y="0"/>
                </a:cubicBezTo>
                <a:cubicBezTo>
                  <a:pt x="12645" y="0"/>
                  <a:pt x="22316" y="9670"/>
                  <a:pt x="22316" y="21600"/>
                </a:cubicBezTo>
                <a:lnTo>
                  <a:pt x="716" y="21600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3512" name="Arc 24"/>
          <p:cNvSpPr>
            <a:spLocks/>
          </p:cNvSpPr>
          <p:nvPr/>
        </p:nvSpPr>
        <p:spPr bwMode="auto">
          <a:xfrm rot="10136697">
            <a:off x="4371975" y="4435475"/>
            <a:ext cx="1352550" cy="428625"/>
          </a:xfrm>
          <a:custGeom>
            <a:avLst/>
            <a:gdLst>
              <a:gd name="T0" fmla="*/ 217157 w 20286"/>
              <a:gd name="T1" fmla="*/ 0 h 21353"/>
              <a:gd name="T2" fmla="*/ 1352550 w 20286"/>
              <a:gd name="T3" fmla="*/ 279681 h 21353"/>
              <a:gd name="T4" fmla="*/ 0 w 20286"/>
              <a:gd name="T5" fmla="*/ 428625 h 21353"/>
              <a:gd name="T6" fmla="*/ 0 60000 65536"/>
              <a:gd name="T7" fmla="*/ 0 60000 65536"/>
              <a:gd name="T8" fmla="*/ 0 60000 65536"/>
              <a:gd name="T9" fmla="*/ 0 w 20286"/>
              <a:gd name="T10" fmla="*/ 0 h 21353"/>
              <a:gd name="T11" fmla="*/ 20286 w 20286"/>
              <a:gd name="T12" fmla="*/ 21353 h 21353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0286" h="21353" fill="none" extrusionOk="0">
                <a:moveTo>
                  <a:pt x="3257" y="-1"/>
                </a:moveTo>
                <a:cubicBezTo>
                  <a:pt x="11050" y="1188"/>
                  <a:pt x="17577" y="6529"/>
                  <a:pt x="20285" y="13933"/>
                </a:cubicBezTo>
              </a:path>
              <a:path w="20286" h="21353" stroke="0" extrusionOk="0">
                <a:moveTo>
                  <a:pt x="3257" y="-1"/>
                </a:moveTo>
                <a:cubicBezTo>
                  <a:pt x="11050" y="1188"/>
                  <a:pt x="17577" y="6529"/>
                  <a:pt x="20285" y="13933"/>
                </a:cubicBezTo>
                <a:lnTo>
                  <a:pt x="0" y="21353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3513" name="Line 25"/>
          <p:cNvSpPr>
            <a:spLocks noChangeShapeType="1"/>
          </p:cNvSpPr>
          <p:nvPr/>
        </p:nvSpPr>
        <p:spPr bwMode="auto">
          <a:xfrm flipV="1">
            <a:off x="7019925" y="4508500"/>
            <a:ext cx="1081088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63514" name="Line 26"/>
          <p:cNvSpPr>
            <a:spLocks noChangeShapeType="1"/>
          </p:cNvSpPr>
          <p:nvPr/>
        </p:nvSpPr>
        <p:spPr bwMode="auto">
          <a:xfrm flipV="1">
            <a:off x="6659563" y="4005263"/>
            <a:ext cx="1152525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63515" name="Rectangle 27"/>
          <p:cNvSpPr>
            <a:spLocks noChangeArrowheads="1"/>
          </p:cNvSpPr>
          <p:nvPr/>
        </p:nvSpPr>
        <p:spPr bwMode="auto">
          <a:xfrm>
            <a:off x="827088" y="5876925"/>
            <a:ext cx="8066087" cy="719138"/>
          </a:xfrm>
          <a:prstGeom prst="rect">
            <a:avLst/>
          </a:prstGeom>
          <a:solidFill>
            <a:srgbClr val="FFFF66"/>
          </a:solidFill>
          <a:ln w="9525">
            <a:solidFill>
              <a:schemeClr val="tx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ru-RU" sz="2000" b="1">
              <a:solidFill>
                <a:srgbClr val="00206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ctr">
              <a:defRPr/>
            </a:pPr>
            <a:r>
              <a:rPr lang="ru-RU" sz="2000" b="1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Чтобы установить, на сколько одно число больше </a:t>
            </a:r>
          </a:p>
          <a:p>
            <a:pPr algn="ctr">
              <a:defRPr/>
            </a:pPr>
            <a:r>
              <a:rPr lang="ru-RU" sz="2000" b="1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или меньше другого, нужно из большего числа вычесть меньшее.</a:t>
            </a:r>
          </a:p>
          <a:p>
            <a:pPr algn="ctr">
              <a:defRPr/>
            </a:pPr>
            <a:endParaRPr lang="ru-RU" sz="20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34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34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" presetClass="exit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1" dur="500"/>
                                        <p:tgtEl>
                                          <p:spTgt spid="6350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35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35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35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35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35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35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35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"/>
                            </p:stCondLst>
                            <p:childTnLst>
                              <p:par>
                                <p:cTn id="30" presetID="5" presetClass="exit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31" dur="500"/>
                                        <p:tgtEl>
                                          <p:spTgt spid="6350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35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635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635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5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635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635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46" dur="500"/>
                                        <p:tgtEl>
                                          <p:spTgt spid="635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3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"/>
                            </p:stCondLst>
                            <p:childTnLst>
                              <p:par>
                                <p:cTn id="49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634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634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1000"/>
                            </p:stCondLst>
                            <p:childTnLst>
                              <p:par>
                                <p:cTn id="54" presetID="5" presetClass="exit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55" dur="500"/>
                                        <p:tgtEl>
                                          <p:spTgt spid="6350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3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1500"/>
                            </p:stCondLst>
                            <p:childTnLst>
                              <p:par>
                                <p:cTn id="58" presetID="5" presetClass="exit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59" dur="500"/>
                                        <p:tgtEl>
                                          <p:spTgt spid="6350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3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498" grpId="0" animBg="1"/>
      <p:bldP spid="63499" grpId="0" animBg="1"/>
      <p:bldP spid="63500" grpId="0" animBg="1"/>
      <p:bldP spid="63502" grpId="0" animBg="1"/>
      <p:bldP spid="63504" grpId="0" animBg="1"/>
      <p:bldP spid="63508" grpId="0" animBg="1"/>
      <p:bldP spid="63509" grpId="0" animBg="1"/>
      <p:bldP spid="63510" grpId="0" animBg="1"/>
      <p:bldP spid="63511" grpId="0" animBg="1"/>
      <p:bldP spid="63512" grpId="0" animBg="1"/>
      <p:bldP spid="63513" grpId="0" animBg="1"/>
      <p:bldP spid="63514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19459" name="WordArt 4" descr="22"/>
          <p:cNvSpPr>
            <a:spLocks noChangeArrowheads="1" noChangeShapeType="1" noTextEdit="1"/>
          </p:cNvSpPr>
          <p:nvPr/>
        </p:nvSpPr>
        <p:spPr bwMode="auto">
          <a:xfrm>
            <a:off x="1403350" y="2060575"/>
            <a:ext cx="6707188" cy="16557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2540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chemeClr val="accent2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Разминка</a:t>
            </a:r>
          </a:p>
        </p:txBody>
      </p:sp>
      <p:pic>
        <p:nvPicPr>
          <p:cNvPr id="61445" name="Чунга- чанга.mp3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8313" y="6308725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1" name="Picture 6" descr="D:\Фото\Зарядка\366870342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0825" y="4508500"/>
            <a:ext cx="2143125" cy="173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2" name="Picture 6" descr="D:\Фото\Зарядка\366870342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000875" y="4581525"/>
            <a:ext cx="2143125" cy="173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 advClick="0" advTm="13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144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 numSld="10" showWhenStopped="0">
                <p:cTn id="7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1445"/>
                </p:tgtEl>
              </p:cMediaNode>
            </p:audio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20483" name="Picture 6" descr="D:\Фото\Зарядка\366870342.gif"/>
          <p:cNvPicPr>
            <a:picLocks noGrp="1" noChangeAspect="1" noChangeArrowheads="1" noCro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072890" y="3550602"/>
            <a:ext cx="998220" cy="807720"/>
          </a:xfrm>
          <a:noFill/>
        </p:spPr>
      </p:pic>
      <p:pic>
        <p:nvPicPr>
          <p:cNvPr id="20484" name="Picture 6" descr="D:\Фото\Зарядка\366870342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825" y="4508500"/>
            <a:ext cx="2143125" cy="173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5" name="WordArt 4" descr="22"/>
          <p:cNvSpPr>
            <a:spLocks noChangeArrowheads="1" noChangeShapeType="1" noTextEdit="1"/>
          </p:cNvSpPr>
          <p:nvPr/>
        </p:nvSpPr>
        <p:spPr bwMode="auto">
          <a:xfrm>
            <a:off x="900113" y="2420938"/>
            <a:ext cx="7704137" cy="12239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2540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00B05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Молодцы!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900113" y="620713"/>
            <a:ext cx="7786687" cy="796925"/>
          </a:xfrm>
        </p:spPr>
        <p:txBody>
          <a:bodyPr/>
          <a:lstStyle/>
          <a:p>
            <a:r>
              <a:rPr lang="ru-RU" smtClean="0"/>
              <a:t>Практическая работа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idx="1"/>
          </p:nvPr>
        </p:nvSpPr>
        <p:spPr>
          <a:xfrm>
            <a:off x="1042988" y="4724400"/>
            <a:ext cx="7643812" cy="1430338"/>
          </a:xfrm>
        </p:spPr>
        <p:txBody>
          <a:bodyPr/>
          <a:lstStyle/>
          <a:p>
            <a:endParaRPr lang="ru-RU" smtClean="0"/>
          </a:p>
        </p:txBody>
      </p:sp>
      <p:sp>
        <p:nvSpPr>
          <p:cNvPr id="21508" name="Rectangle 4"/>
          <p:cNvSpPr>
            <a:spLocks noChangeArrowheads="1"/>
          </p:cNvSpPr>
          <p:nvPr/>
        </p:nvSpPr>
        <p:spPr bwMode="auto">
          <a:xfrm>
            <a:off x="1258888" y="2205038"/>
            <a:ext cx="7200900" cy="503237"/>
          </a:xfrm>
          <a:prstGeom prst="rect">
            <a:avLst/>
          </a:prstGeom>
          <a:solidFill>
            <a:srgbClr val="FFFF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4517" name="Rectangle 5"/>
          <p:cNvSpPr>
            <a:spLocks noChangeArrowheads="1"/>
          </p:cNvSpPr>
          <p:nvPr/>
        </p:nvSpPr>
        <p:spPr bwMode="auto">
          <a:xfrm>
            <a:off x="1258888" y="3644900"/>
            <a:ext cx="4968875" cy="504825"/>
          </a:xfrm>
          <a:prstGeom prst="rect">
            <a:avLst/>
          </a:prstGeom>
          <a:solidFill>
            <a:srgbClr val="FF33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4518" name="Line 6"/>
          <p:cNvSpPr>
            <a:spLocks noChangeShapeType="1"/>
          </p:cNvSpPr>
          <p:nvPr/>
        </p:nvSpPr>
        <p:spPr bwMode="auto">
          <a:xfrm>
            <a:off x="6227763" y="2205038"/>
            <a:ext cx="0" cy="503237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-2.96296E-6 L 1.94444E-6 -0.20995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645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0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645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45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4517" grpId="0" animBg="1"/>
      <p:bldP spid="64518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25602"/>
          </a:xfrm>
        </p:spPr>
        <p:txBody>
          <a:bodyPr>
            <a:normAutofit/>
          </a:bodyPr>
          <a:lstStyle/>
          <a:p>
            <a:r>
              <a:rPr lang="ru-RU" dirty="0" smtClean="0"/>
              <a:t>Сравни!</a:t>
            </a:r>
            <a:endParaRPr lang="ru-RU" dirty="0"/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1043608" y="1700808"/>
            <a:ext cx="2664296" cy="2592288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53975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5508104" y="1700808"/>
            <a:ext cx="2664296" cy="2592288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 w="53975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2339752" y="4293096"/>
            <a:ext cx="45719" cy="792088"/>
          </a:xfrm>
          <a:prstGeom prst="rect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6876256" y="4293096"/>
            <a:ext cx="45719" cy="792088"/>
          </a:xfrm>
          <a:prstGeom prst="rect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1835696" y="5085184"/>
            <a:ext cx="1080120" cy="576064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41275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chemeClr val="bg1"/>
                </a:solidFill>
              </a:rPr>
              <a:t>2</a:t>
            </a:r>
            <a:endParaRPr lang="ru-RU" sz="4400" b="1" dirty="0">
              <a:solidFill>
                <a:schemeClr val="bg1"/>
              </a:solidFill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6372200" y="5085184"/>
            <a:ext cx="1080120" cy="576064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 w="41275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chemeClr val="bg1"/>
                </a:solidFill>
              </a:rPr>
              <a:t>6</a:t>
            </a:r>
            <a:endParaRPr lang="ru-RU" sz="4400" b="1" dirty="0">
              <a:solidFill>
                <a:schemeClr val="bg1"/>
              </a:solidFill>
            </a:endParaRPr>
          </a:p>
        </p:txBody>
      </p:sp>
      <p:sp>
        <p:nvSpPr>
          <p:cNvPr id="20" name="Овал 19"/>
          <p:cNvSpPr/>
          <p:nvPr/>
        </p:nvSpPr>
        <p:spPr>
          <a:xfrm>
            <a:off x="1691680" y="2204864"/>
            <a:ext cx="504056" cy="576064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Овал 20"/>
          <p:cNvSpPr/>
          <p:nvPr/>
        </p:nvSpPr>
        <p:spPr>
          <a:xfrm>
            <a:off x="2699792" y="3140968"/>
            <a:ext cx="504056" cy="576064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Равнобедренный треугольник 21"/>
          <p:cNvSpPr/>
          <p:nvPr/>
        </p:nvSpPr>
        <p:spPr>
          <a:xfrm>
            <a:off x="6084168" y="1844824"/>
            <a:ext cx="720080" cy="648072"/>
          </a:xfrm>
          <a:prstGeom prst="triangle">
            <a:avLst/>
          </a:prstGeom>
          <a:solidFill>
            <a:srgbClr val="FF0000"/>
          </a:solidFill>
          <a:ln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Равнобедренный треугольник 22"/>
          <p:cNvSpPr/>
          <p:nvPr/>
        </p:nvSpPr>
        <p:spPr>
          <a:xfrm>
            <a:off x="6876256" y="1844824"/>
            <a:ext cx="720080" cy="648072"/>
          </a:xfrm>
          <a:prstGeom prst="triangle">
            <a:avLst/>
          </a:prstGeom>
          <a:solidFill>
            <a:srgbClr val="FF0000"/>
          </a:solidFill>
          <a:ln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Равнобедренный треугольник 23"/>
          <p:cNvSpPr/>
          <p:nvPr/>
        </p:nvSpPr>
        <p:spPr>
          <a:xfrm>
            <a:off x="6084168" y="2564904"/>
            <a:ext cx="720080" cy="648072"/>
          </a:xfrm>
          <a:prstGeom prst="triangle">
            <a:avLst/>
          </a:prstGeom>
          <a:solidFill>
            <a:srgbClr val="FF0000"/>
          </a:solidFill>
          <a:ln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Равнобедренный треугольник 24"/>
          <p:cNvSpPr/>
          <p:nvPr/>
        </p:nvSpPr>
        <p:spPr>
          <a:xfrm>
            <a:off x="6876256" y="2564904"/>
            <a:ext cx="720080" cy="648072"/>
          </a:xfrm>
          <a:prstGeom prst="triangle">
            <a:avLst/>
          </a:prstGeom>
          <a:solidFill>
            <a:srgbClr val="FF0000"/>
          </a:solidFill>
          <a:ln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Равнобедренный треугольник 25"/>
          <p:cNvSpPr/>
          <p:nvPr/>
        </p:nvSpPr>
        <p:spPr>
          <a:xfrm>
            <a:off x="6156176" y="3356992"/>
            <a:ext cx="720080" cy="648072"/>
          </a:xfrm>
          <a:prstGeom prst="triangle">
            <a:avLst/>
          </a:prstGeom>
          <a:solidFill>
            <a:srgbClr val="FF0000"/>
          </a:solidFill>
          <a:ln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Равнобедренный треугольник 26"/>
          <p:cNvSpPr/>
          <p:nvPr/>
        </p:nvSpPr>
        <p:spPr>
          <a:xfrm>
            <a:off x="6948264" y="3356992"/>
            <a:ext cx="720080" cy="648072"/>
          </a:xfrm>
          <a:prstGeom prst="triangle">
            <a:avLst/>
          </a:prstGeom>
          <a:solidFill>
            <a:srgbClr val="FF0000"/>
          </a:solidFill>
          <a:ln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Полилиния 27"/>
          <p:cNvSpPr/>
          <p:nvPr/>
        </p:nvSpPr>
        <p:spPr>
          <a:xfrm>
            <a:off x="2044700" y="1976967"/>
            <a:ext cx="4254500" cy="436033"/>
          </a:xfrm>
          <a:custGeom>
            <a:avLst/>
            <a:gdLst>
              <a:gd name="connsiteX0" fmla="*/ 0 w 4254500"/>
              <a:gd name="connsiteY0" fmla="*/ 436033 h 436033"/>
              <a:gd name="connsiteX1" fmla="*/ 1282700 w 4254500"/>
              <a:gd name="connsiteY1" fmla="*/ 143933 h 436033"/>
              <a:gd name="connsiteX2" fmla="*/ 2514600 w 4254500"/>
              <a:gd name="connsiteY2" fmla="*/ 4233 h 436033"/>
              <a:gd name="connsiteX3" fmla="*/ 4254500 w 4254500"/>
              <a:gd name="connsiteY3" fmla="*/ 169333 h 4360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54500" h="436033">
                <a:moveTo>
                  <a:pt x="0" y="436033"/>
                </a:moveTo>
                <a:cubicBezTo>
                  <a:pt x="431800" y="325966"/>
                  <a:pt x="863600" y="215900"/>
                  <a:pt x="1282700" y="143933"/>
                </a:cubicBezTo>
                <a:cubicBezTo>
                  <a:pt x="1701800" y="71966"/>
                  <a:pt x="2019300" y="0"/>
                  <a:pt x="2514600" y="4233"/>
                </a:cubicBezTo>
                <a:cubicBezTo>
                  <a:pt x="3009900" y="8466"/>
                  <a:pt x="3632200" y="88899"/>
                  <a:pt x="4254500" y="169333"/>
                </a:cubicBezTo>
              </a:path>
            </a:pathLst>
          </a:custGeom>
          <a:ln w="6032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Полилиния 28"/>
          <p:cNvSpPr/>
          <p:nvPr/>
        </p:nvSpPr>
        <p:spPr>
          <a:xfrm rot="21278109">
            <a:off x="3073083" y="2788200"/>
            <a:ext cx="3256631" cy="436033"/>
          </a:xfrm>
          <a:custGeom>
            <a:avLst/>
            <a:gdLst>
              <a:gd name="connsiteX0" fmla="*/ 0 w 4254500"/>
              <a:gd name="connsiteY0" fmla="*/ 436033 h 436033"/>
              <a:gd name="connsiteX1" fmla="*/ 1282700 w 4254500"/>
              <a:gd name="connsiteY1" fmla="*/ 143933 h 436033"/>
              <a:gd name="connsiteX2" fmla="*/ 2514600 w 4254500"/>
              <a:gd name="connsiteY2" fmla="*/ 4233 h 436033"/>
              <a:gd name="connsiteX3" fmla="*/ 4254500 w 4254500"/>
              <a:gd name="connsiteY3" fmla="*/ 169333 h 4360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54500" h="436033">
                <a:moveTo>
                  <a:pt x="0" y="436033"/>
                </a:moveTo>
                <a:cubicBezTo>
                  <a:pt x="431800" y="325966"/>
                  <a:pt x="863600" y="215900"/>
                  <a:pt x="1282700" y="143933"/>
                </a:cubicBezTo>
                <a:cubicBezTo>
                  <a:pt x="1701800" y="71966"/>
                  <a:pt x="2019300" y="0"/>
                  <a:pt x="2514600" y="4233"/>
                </a:cubicBezTo>
                <a:cubicBezTo>
                  <a:pt x="3009900" y="8466"/>
                  <a:pt x="3632200" y="88899"/>
                  <a:pt x="4254500" y="169333"/>
                </a:cubicBezTo>
              </a:path>
            </a:pathLst>
          </a:custGeom>
          <a:ln w="6032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Скругленный прямоугольник 30"/>
          <p:cNvSpPr/>
          <p:nvPr/>
        </p:nvSpPr>
        <p:spPr>
          <a:xfrm>
            <a:off x="6012160" y="1772816"/>
            <a:ext cx="864096" cy="1512168"/>
          </a:xfrm>
          <a:prstGeom prst="roundRect">
            <a:avLst/>
          </a:prstGeom>
          <a:noFill/>
          <a:ln w="6667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TextBox 31"/>
          <p:cNvSpPr txBox="1"/>
          <p:nvPr/>
        </p:nvSpPr>
        <p:spPr>
          <a:xfrm>
            <a:off x="4427984" y="4797152"/>
            <a:ext cx="57606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b="1" dirty="0" smtClean="0">
                <a:solidFill>
                  <a:schemeClr val="bg1"/>
                </a:solidFill>
              </a:rPr>
              <a:t>&lt;</a:t>
            </a:r>
            <a:endParaRPr lang="ru-RU" sz="66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29" grpId="0" animBg="1"/>
      <p:bldP spid="31" grpId="0" animBg="1"/>
      <p:bldP spid="3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900113" y="620713"/>
            <a:ext cx="7786687" cy="796925"/>
          </a:xfrm>
        </p:spPr>
        <p:txBody>
          <a:bodyPr/>
          <a:lstStyle/>
          <a:p>
            <a:r>
              <a:rPr lang="ru-RU" smtClean="0"/>
              <a:t>Практическая работа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idx="1"/>
          </p:nvPr>
        </p:nvSpPr>
        <p:spPr>
          <a:xfrm>
            <a:off x="1042988" y="1628775"/>
            <a:ext cx="7643812" cy="4525963"/>
          </a:xfrm>
        </p:spPr>
        <p:txBody>
          <a:bodyPr/>
          <a:lstStyle/>
          <a:p>
            <a:endParaRPr lang="ru-RU" dirty="0" smtClean="0"/>
          </a:p>
        </p:txBody>
      </p:sp>
      <p:sp>
        <p:nvSpPr>
          <p:cNvPr id="22532" name="Rectangle 4"/>
          <p:cNvSpPr>
            <a:spLocks noChangeArrowheads="1"/>
          </p:cNvSpPr>
          <p:nvPr/>
        </p:nvSpPr>
        <p:spPr bwMode="auto">
          <a:xfrm>
            <a:off x="1258888" y="2205038"/>
            <a:ext cx="7200900" cy="503237"/>
          </a:xfrm>
          <a:prstGeom prst="rect">
            <a:avLst/>
          </a:prstGeom>
          <a:solidFill>
            <a:srgbClr val="FFFF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5541" name="Rectangle 5"/>
          <p:cNvSpPr>
            <a:spLocks noChangeArrowheads="1"/>
          </p:cNvSpPr>
          <p:nvPr/>
        </p:nvSpPr>
        <p:spPr bwMode="auto">
          <a:xfrm>
            <a:off x="1258888" y="2205038"/>
            <a:ext cx="4968875" cy="504825"/>
          </a:xfrm>
          <a:prstGeom prst="rect">
            <a:avLst/>
          </a:prstGeom>
          <a:solidFill>
            <a:srgbClr val="FF33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2534" name="Line 6"/>
          <p:cNvSpPr>
            <a:spLocks noChangeShapeType="1"/>
          </p:cNvSpPr>
          <p:nvPr/>
        </p:nvSpPr>
        <p:spPr bwMode="auto">
          <a:xfrm>
            <a:off x="6227763" y="2205038"/>
            <a:ext cx="0" cy="503237"/>
          </a:xfrm>
          <a:prstGeom prst="line">
            <a:avLst/>
          </a:prstGeom>
          <a:noFill/>
          <a:ln w="76200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-4.44444E-6 L 4.44444E-6 0.27037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655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3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541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900113" y="620713"/>
            <a:ext cx="7786687" cy="796925"/>
          </a:xfrm>
        </p:spPr>
        <p:txBody>
          <a:bodyPr/>
          <a:lstStyle/>
          <a:p>
            <a:r>
              <a:rPr lang="ru-RU" smtClean="0"/>
              <a:t>Практическая работа</a:t>
            </a:r>
          </a:p>
        </p:txBody>
      </p:sp>
      <p:sp>
        <p:nvSpPr>
          <p:cNvPr id="66563" name="Rectangle 3"/>
          <p:cNvSpPr>
            <a:spLocks noGrp="1" noChangeArrowheads="1"/>
          </p:cNvSpPr>
          <p:nvPr>
            <p:ph idx="1"/>
          </p:nvPr>
        </p:nvSpPr>
        <p:spPr>
          <a:xfrm>
            <a:off x="1042988" y="4941888"/>
            <a:ext cx="7643812" cy="1212850"/>
          </a:xfrm>
        </p:spPr>
        <p:txBody>
          <a:bodyPr/>
          <a:lstStyle/>
          <a:p>
            <a:pPr marL="0" indent="0">
              <a:lnSpc>
                <a:spcPct val="80000"/>
              </a:lnSpc>
              <a:buFontTx/>
              <a:buNone/>
              <a:defRPr/>
            </a:pPr>
            <a:r>
              <a:rPr lang="ru-RU" sz="2800" b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Что означают пунктирные линии?</a:t>
            </a:r>
          </a:p>
          <a:p>
            <a:pPr marL="0" indent="0">
              <a:lnSpc>
                <a:spcPct val="80000"/>
              </a:lnSpc>
              <a:buFontTx/>
              <a:buNone/>
              <a:defRPr/>
            </a:pPr>
            <a:r>
              <a:rPr lang="ru-RU" sz="2800" b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Какими буквами удобно назвать полоски?</a:t>
            </a:r>
          </a:p>
        </p:txBody>
      </p:sp>
      <p:sp>
        <p:nvSpPr>
          <p:cNvPr id="23556" name="Rectangle 4"/>
          <p:cNvSpPr>
            <a:spLocks noChangeArrowheads="1"/>
          </p:cNvSpPr>
          <p:nvPr/>
        </p:nvSpPr>
        <p:spPr bwMode="auto">
          <a:xfrm>
            <a:off x="1258888" y="2205038"/>
            <a:ext cx="7200900" cy="503237"/>
          </a:xfrm>
          <a:prstGeom prst="rect">
            <a:avLst/>
          </a:prstGeom>
          <a:solidFill>
            <a:srgbClr val="FFFF66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3557" name="Rectangle 5"/>
          <p:cNvSpPr>
            <a:spLocks noChangeArrowheads="1"/>
          </p:cNvSpPr>
          <p:nvPr/>
        </p:nvSpPr>
        <p:spPr bwMode="auto">
          <a:xfrm>
            <a:off x="1258888" y="3644900"/>
            <a:ext cx="4968875" cy="504825"/>
          </a:xfrm>
          <a:prstGeom prst="rect">
            <a:avLst/>
          </a:prstGeom>
          <a:solidFill>
            <a:srgbClr val="FF33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3558" name="Line 6"/>
          <p:cNvSpPr>
            <a:spLocks noChangeShapeType="1"/>
          </p:cNvSpPr>
          <p:nvPr/>
        </p:nvSpPr>
        <p:spPr bwMode="auto">
          <a:xfrm>
            <a:off x="6227763" y="2205038"/>
            <a:ext cx="0" cy="503237"/>
          </a:xfrm>
          <a:prstGeom prst="line">
            <a:avLst/>
          </a:prstGeom>
          <a:noFill/>
          <a:ln w="76200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66567" name="Line 7"/>
          <p:cNvSpPr>
            <a:spLocks noChangeShapeType="1"/>
          </p:cNvSpPr>
          <p:nvPr/>
        </p:nvSpPr>
        <p:spPr bwMode="auto">
          <a:xfrm>
            <a:off x="1258888" y="2205038"/>
            <a:ext cx="0" cy="1944687"/>
          </a:xfrm>
          <a:prstGeom prst="line">
            <a:avLst/>
          </a:prstGeom>
          <a:noFill/>
          <a:ln w="57150">
            <a:solidFill>
              <a:schemeClr val="bg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66568" name="Line 8"/>
          <p:cNvSpPr>
            <a:spLocks noChangeShapeType="1"/>
          </p:cNvSpPr>
          <p:nvPr/>
        </p:nvSpPr>
        <p:spPr bwMode="auto">
          <a:xfrm flipH="1">
            <a:off x="6228184" y="2132856"/>
            <a:ext cx="0" cy="1944861"/>
          </a:xfrm>
          <a:prstGeom prst="line">
            <a:avLst/>
          </a:prstGeom>
          <a:noFill/>
          <a:ln w="57150">
            <a:solidFill>
              <a:schemeClr val="bg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65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65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65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65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9" dur="500"/>
                                        <p:tgtEl>
                                          <p:spTgt spid="665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4" dur="500"/>
                                        <p:tgtEl>
                                          <p:spTgt spid="665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6567" grpId="0" animBg="1"/>
      <p:bldP spid="66568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900113" y="620713"/>
            <a:ext cx="7786687" cy="796925"/>
          </a:xfrm>
        </p:spPr>
        <p:txBody>
          <a:bodyPr/>
          <a:lstStyle/>
          <a:p>
            <a:r>
              <a:rPr lang="ru-RU" smtClean="0"/>
              <a:t>Практическая работа</a:t>
            </a:r>
          </a:p>
        </p:txBody>
      </p:sp>
      <p:sp>
        <p:nvSpPr>
          <p:cNvPr id="67587" name="Rectangle 3"/>
          <p:cNvSpPr>
            <a:spLocks noGrp="1" noChangeArrowheads="1"/>
          </p:cNvSpPr>
          <p:nvPr>
            <p:ph idx="1"/>
          </p:nvPr>
        </p:nvSpPr>
        <p:spPr>
          <a:xfrm>
            <a:off x="1042988" y="1341438"/>
            <a:ext cx="7643812" cy="4813300"/>
          </a:xfrm>
        </p:spPr>
        <p:txBody>
          <a:bodyPr/>
          <a:lstStyle/>
          <a:p>
            <a:pPr marL="0" indent="0">
              <a:buFontTx/>
              <a:buNone/>
              <a:defRPr/>
            </a:pPr>
            <a:r>
              <a:rPr lang="ru-RU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                            </a:t>
            </a:r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Б</a:t>
            </a:r>
          </a:p>
          <a:p>
            <a:pPr marL="0" indent="0">
              <a:buFontTx/>
              <a:buNone/>
              <a:defRPr/>
            </a:pPr>
            <a:endParaRPr lang="ru-RU" b="1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0" indent="0">
              <a:buFontTx/>
              <a:buNone/>
              <a:defRPr/>
            </a:pPr>
            <a:endParaRPr lang="ru-RU" b="1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0" indent="0">
              <a:buFontTx/>
              <a:buNone/>
              <a:defRPr/>
            </a:pPr>
            <a:r>
              <a:rPr lang="ru-RU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                                                                  </a:t>
            </a:r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?</a:t>
            </a:r>
          </a:p>
          <a:p>
            <a:pPr marL="0" indent="0">
              <a:buFontTx/>
              <a:buNone/>
              <a:defRPr/>
            </a:pPr>
            <a:endParaRPr lang="ru-RU" b="1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0" indent="0">
              <a:buFontTx/>
              <a:buNone/>
              <a:defRPr/>
            </a:pPr>
            <a:r>
              <a:rPr lang="ru-RU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                      </a:t>
            </a:r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</a:p>
          <a:p>
            <a:pPr marL="0" indent="0">
              <a:buFontTx/>
              <a:buNone/>
              <a:defRPr/>
            </a:pPr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                      М</a:t>
            </a:r>
          </a:p>
          <a:p>
            <a:pPr marL="0" indent="0">
              <a:buFontTx/>
              <a:buNone/>
              <a:defRPr/>
            </a:pPr>
            <a:r>
              <a:rPr lang="ru-RU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Как найти, на сколько Б больше М?</a:t>
            </a:r>
          </a:p>
          <a:p>
            <a:pPr marL="0" indent="0" algn="ctr">
              <a:buFontTx/>
              <a:buNone/>
              <a:defRPr/>
            </a:pPr>
            <a:r>
              <a:rPr lang="ru-RU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Б – М </a:t>
            </a:r>
          </a:p>
        </p:txBody>
      </p:sp>
      <p:sp>
        <p:nvSpPr>
          <p:cNvPr id="24580" name="Rectangle 4"/>
          <p:cNvSpPr>
            <a:spLocks noChangeArrowheads="1"/>
          </p:cNvSpPr>
          <p:nvPr/>
        </p:nvSpPr>
        <p:spPr bwMode="auto">
          <a:xfrm>
            <a:off x="1258888" y="2205038"/>
            <a:ext cx="7200900" cy="503237"/>
          </a:xfrm>
          <a:prstGeom prst="rect">
            <a:avLst/>
          </a:prstGeom>
          <a:solidFill>
            <a:srgbClr val="FFFF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4581" name="Rectangle 5"/>
          <p:cNvSpPr>
            <a:spLocks noChangeArrowheads="1"/>
          </p:cNvSpPr>
          <p:nvPr/>
        </p:nvSpPr>
        <p:spPr bwMode="auto">
          <a:xfrm>
            <a:off x="1258888" y="3644900"/>
            <a:ext cx="4968875" cy="504825"/>
          </a:xfrm>
          <a:prstGeom prst="rect">
            <a:avLst/>
          </a:prstGeom>
          <a:solidFill>
            <a:srgbClr val="FF33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4582" name="Line 6"/>
          <p:cNvSpPr>
            <a:spLocks noChangeShapeType="1"/>
          </p:cNvSpPr>
          <p:nvPr/>
        </p:nvSpPr>
        <p:spPr bwMode="auto">
          <a:xfrm>
            <a:off x="6227763" y="2205038"/>
            <a:ext cx="0" cy="503237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4583" name="Line 7"/>
          <p:cNvSpPr>
            <a:spLocks noChangeShapeType="1"/>
          </p:cNvSpPr>
          <p:nvPr/>
        </p:nvSpPr>
        <p:spPr bwMode="auto">
          <a:xfrm>
            <a:off x="1258888" y="2205038"/>
            <a:ext cx="0" cy="1944687"/>
          </a:xfrm>
          <a:prstGeom prst="line">
            <a:avLst/>
          </a:prstGeom>
          <a:noFill/>
          <a:ln w="57150">
            <a:solidFill>
              <a:schemeClr val="bg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4584" name="Line 8"/>
          <p:cNvSpPr>
            <a:spLocks noChangeShapeType="1"/>
          </p:cNvSpPr>
          <p:nvPr/>
        </p:nvSpPr>
        <p:spPr bwMode="auto">
          <a:xfrm>
            <a:off x="6228184" y="2276872"/>
            <a:ext cx="0" cy="1944687"/>
          </a:xfrm>
          <a:prstGeom prst="line">
            <a:avLst/>
          </a:prstGeom>
          <a:noFill/>
          <a:ln w="57150">
            <a:solidFill>
              <a:schemeClr val="bg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4585" name="AutoShape 9"/>
          <p:cNvSpPr>
            <a:spLocks/>
          </p:cNvSpPr>
          <p:nvPr/>
        </p:nvSpPr>
        <p:spPr bwMode="auto">
          <a:xfrm rot="5400000">
            <a:off x="4643438" y="-1539875"/>
            <a:ext cx="431800" cy="7200900"/>
          </a:xfrm>
          <a:prstGeom prst="leftBracket">
            <a:avLst>
              <a:gd name="adj" fmla="val 138971"/>
            </a:avLst>
          </a:prstGeom>
          <a:noFill/>
          <a:ln w="38100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4586" name="AutoShape 10"/>
          <p:cNvSpPr>
            <a:spLocks/>
          </p:cNvSpPr>
          <p:nvPr/>
        </p:nvSpPr>
        <p:spPr bwMode="auto">
          <a:xfrm rot="-5400000">
            <a:off x="3563938" y="1844675"/>
            <a:ext cx="287338" cy="4897437"/>
          </a:xfrm>
          <a:prstGeom prst="leftBracket">
            <a:avLst>
              <a:gd name="adj" fmla="val 142035"/>
            </a:avLst>
          </a:prstGeom>
          <a:noFill/>
          <a:ln w="38100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4587" name="AutoShape 12"/>
          <p:cNvSpPr>
            <a:spLocks/>
          </p:cNvSpPr>
          <p:nvPr/>
        </p:nvSpPr>
        <p:spPr bwMode="auto">
          <a:xfrm rot="-5400000">
            <a:off x="7237413" y="1771650"/>
            <a:ext cx="287338" cy="2160587"/>
          </a:xfrm>
          <a:prstGeom prst="leftBracket">
            <a:avLst>
              <a:gd name="adj" fmla="val 62661"/>
            </a:avLst>
          </a:prstGeom>
          <a:noFill/>
          <a:ln w="38100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675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2" dur="500"/>
                                        <p:tgtEl>
                                          <p:spTgt spid="675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7" dur="500"/>
                                        <p:tgtEl>
                                          <p:spTgt spid="675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2" dur="500"/>
                                        <p:tgtEl>
                                          <p:spTgt spid="6758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7" dur="500"/>
                                        <p:tgtEl>
                                          <p:spTgt spid="6758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2" dur="500"/>
                                        <p:tgtEl>
                                          <p:spTgt spid="6758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675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675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675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675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675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675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675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675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675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6758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6758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6758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6758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6758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6758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6758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6758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6758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587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900113" y="620713"/>
            <a:ext cx="7786687" cy="796925"/>
          </a:xfrm>
        </p:spPr>
        <p:txBody>
          <a:bodyPr/>
          <a:lstStyle/>
          <a:p>
            <a:r>
              <a:rPr lang="ru-RU" smtClean="0"/>
              <a:t>Практическая работа</a:t>
            </a:r>
          </a:p>
        </p:txBody>
      </p:sp>
      <p:sp>
        <p:nvSpPr>
          <p:cNvPr id="68611" name="Rectangle 3"/>
          <p:cNvSpPr>
            <a:spLocks noGrp="1" noChangeArrowheads="1"/>
          </p:cNvSpPr>
          <p:nvPr>
            <p:ph idx="1"/>
          </p:nvPr>
        </p:nvSpPr>
        <p:spPr>
          <a:xfrm>
            <a:off x="1042988" y="1341438"/>
            <a:ext cx="7643812" cy="4813300"/>
          </a:xfrm>
        </p:spPr>
        <p:txBody>
          <a:bodyPr/>
          <a:lstStyle/>
          <a:p>
            <a:pPr marL="0" indent="0">
              <a:buFontTx/>
              <a:buNone/>
              <a:defRPr/>
            </a:pPr>
            <a:r>
              <a:rPr lang="ru-RU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                            </a:t>
            </a:r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?</a:t>
            </a:r>
          </a:p>
          <a:p>
            <a:pPr marL="0" indent="0">
              <a:buFontTx/>
              <a:buNone/>
              <a:defRPr/>
            </a:pPr>
            <a:endParaRPr lang="ru-RU" b="1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0" indent="0">
              <a:buFontTx/>
              <a:buNone/>
              <a:defRPr/>
            </a:pPr>
            <a:endParaRPr lang="ru-RU" b="1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0" indent="0">
              <a:buFontTx/>
              <a:buNone/>
              <a:defRPr/>
            </a:pPr>
            <a:r>
              <a:rPr lang="ru-RU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                                                               </a:t>
            </a:r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Р</a:t>
            </a:r>
          </a:p>
          <a:p>
            <a:pPr marL="0" indent="0">
              <a:buFontTx/>
              <a:buNone/>
              <a:defRPr/>
            </a:pPr>
            <a:endParaRPr lang="ru-RU" b="1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0" indent="0">
              <a:buFontTx/>
              <a:buNone/>
              <a:defRPr/>
            </a:pPr>
            <a:r>
              <a:rPr lang="ru-RU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                      </a:t>
            </a:r>
          </a:p>
          <a:p>
            <a:pPr marL="0" indent="0">
              <a:buFontTx/>
              <a:buNone/>
              <a:defRPr/>
            </a:pPr>
            <a:r>
              <a:rPr lang="ru-RU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                            </a:t>
            </a:r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М</a:t>
            </a:r>
          </a:p>
          <a:p>
            <a:pPr marL="0" indent="0">
              <a:buFontTx/>
              <a:buNone/>
              <a:defRPr/>
            </a:pPr>
            <a:r>
              <a:rPr lang="ru-RU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Как найти Б?</a:t>
            </a:r>
          </a:p>
          <a:p>
            <a:pPr marL="0" indent="0" algn="ctr">
              <a:buFontTx/>
              <a:buNone/>
              <a:defRPr/>
            </a:pPr>
            <a:r>
              <a:rPr lang="ru-RU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Б = М + Р</a:t>
            </a:r>
          </a:p>
        </p:txBody>
      </p:sp>
      <p:sp>
        <p:nvSpPr>
          <p:cNvPr id="25604" name="Rectangle 4"/>
          <p:cNvSpPr>
            <a:spLocks noChangeArrowheads="1"/>
          </p:cNvSpPr>
          <p:nvPr/>
        </p:nvSpPr>
        <p:spPr bwMode="auto">
          <a:xfrm>
            <a:off x="1258888" y="2205038"/>
            <a:ext cx="7200900" cy="503237"/>
          </a:xfrm>
          <a:prstGeom prst="rect">
            <a:avLst/>
          </a:prstGeom>
          <a:solidFill>
            <a:srgbClr val="FFFF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5605" name="Rectangle 5"/>
          <p:cNvSpPr>
            <a:spLocks noChangeArrowheads="1"/>
          </p:cNvSpPr>
          <p:nvPr/>
        </p:nvSpPr>
        <p:spPr bwMode="auto">
          <a:xfrm>
            <a:off x="1258888" y="3644900"/>
            <a:ext cx="4968875" cy="504825"/>
          </a:xfrm>
          <a:prstGeom prst="rect">
            <a:avLst/>
          </a:prstGeom>
          <a:solidFill>
            <a:srgbClr val="FF33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5606" name="Line 6"/>
          <p:cNvSpPr>
            <a:spLocks noChangeShapeType="1"/>
          </p:cNvSpPr>
          <p:nvPr/>
        </p:nvSpPr>
        <p:spPr bwMode="auto">
          <a:xfrm>
            <a:off x="6227763" y="2205038"/>
            <a:ext cx="0" cy="503237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5607" name="Line 7"/>
          <p:cNvSpPr>
            <a:spLocks noChangeShapeType="1"/>
          </p:cNvSpPr>
          <p:nvPr/>
        </p:nvSpPr>
        <p:spPr bwMode="auto">
          <a:xfrm>
            <a:off x="1258888" y="2205038"/>
            <a:ext cx="0" cy="1944687"/>
          </a:xfrm>
          <a:prstGeom prst="line">
            <a:avLst/>
          </a:prstGeom>
          <a:noFill/>
          <a:ln w="57150">
            <a:solidFill>
              <a:schemeClr val="bg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5608" name="Line 8"/>
          <p:cNvSpPr>
            <a:spLocks noChangeShapeType="1"/>
          </p:cNvSpPr>
          <p:nvPr/>
        </p:nvSpPr>
        <p:spPr bwMode="auto">
          <a:xfrm>
            <a:off x="6227763" y="2205038"/>
            <a:ext cx="0" cy="1944687"/>
          </a:xfrm>
          <a:prstGeom prst="line">
            <a:avLst/>
          </a:prstGeom>
          <a:noFill/>
          <a:ln w="57150">
            <a:solidFill>
              <a:schemeClr val="bg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5609" name="AutoShape 9"/>
          <p:cNvSpPr>
            <a:spLocks/>
          </p:cNvSpPr>
          <p:nvPr/>
        </p:nvSpPr>
        <p:spPr bwMode="auto">
          <a:xfrm rot="5400000">
            <a:off x="4643438" y="-1539875"/>
            <a:ext cx="431800" cy="7200900"/>
          </a:xfrm>
          <a:prstGeom prst="leftBracket">
            <a:avLst>
              <a:gd name="adj" fmla="val 138971"/>
            </a:avLst>
          </a:prstGeom>
          <a:noFill/>
          <a:ln w="38100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5610" name="AutoShape 10"/>
          <p:cNvSpPr>
            <a:spLocks/>
          </p:cNvSpPr>
          <p:nvPr/>
        </p:nvSpPr>
        <p:spPr bwMode="auto">
          <a:xfrm rot="-5400000">
            <a:off x="3563938" y="1844675"/>
            <a:ext cx="287338" cy="4897437"/>
          </a:xfrm>
          <a:prstGeom prst="leftBracket">
            <a:avLst>
              <a:gd name="adj" fmla="val 142035"/>
            </a:avLst>
          </a:prstGeom>
          <a:noFill/>
          <a:ln w="38100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5611" name="AutoShape 11"/>
          <p:cNvSpPr>
            <a:spLocks/>
          </p:cNvSpPr>
          <p:nvPr/>
        </p:nvSpPr>
        <p:spPr bwMode="auto">
          <a:xfrm rot="-5400000">
            <a:off x="7237413" y="1771650"/>
            <a:ext cx="287338" cy="2160587"/>
          </a:xfrm>
          <a:prstGeom prst="leftBracket">
            <a:avLst>
              <a:gd name="adj" fmla="val 62661"/>
            </a:avLst>
          </a:prstGeom>
          <a:noFill/>
          <a:ln w="38100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686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2" dur="500"/>
                                        <p:tgtEl>
                                          <p:spTgt spid="686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900113" y="620713"/>
            <a:ext cx="7786687" cy="796925"/>
          </a:xfrm>
        </p:spPr>
        <p:txBody>
          <a:bodyPr/>
          <a:lstStyle/>
          <a:p>
            <a:r>
              <a:rPr lang="ru-RU" smtClean="0"/>
              <a:t>Практическая работа</a:t>
            </a:r>
          </a:p>
        </p:txBody>
      </p:sp>
      <p:sp>
        <p:nvSpPr>
          <p:cNvPr id="69635" name="Rectangle 3"/>
          <p:cNvSpPr>
            <a:spLocks noGrp="1" noChangeArrowheads="1"/>
          </p:cNvSpPr>
          <p:nvPr>
            <p:ph idx="1"/>
          </p:nvPr>
        </p:nvSpPr>
        <p:spPr>
          <a:xfrm>
            <a:off x="1042988" y="1341438"/>
            <a:ext cx="7643812" cy="4813300"/>
          </a:xfrm>
        </p:spPr>
        <p:txBody>
          <a:bodyPr/>
          <a:lstStyle/>
          <a:p>
            <a:pPr marL="0" indent="0">
              <a:buFontTx/>
              <a:buNone/>
              <a:defRPr/>
            </a:pPr>
            <a:r>
              <a:rPr lang="ru-RU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                            </a:t>
            </a:r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Б</a:t>
            </a:r>
          </a:p>
          <a:p>
            <a:pPr marL="0" indent="0">
              <a:buFontTx/>
              <a:buNone/>
              <a:defRPr/>
            </a:pPr>
            <a:endParaRPr lang="ru-RU" b="1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0" indent="0">
              <a:buFontTx/>
              <a:buNone/>
              <a:defRPr/>
            </a:pPr>
            <a:endParaRPr lang="ru-RU" b="1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0" indent="0">
              <a:buFontTx/>
              <a:buNone/>
              <a:defRPr/>
            </a:pPr>
            <a:r>
              <a:rPr lang="ru-RU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                                                                </a:t>
            </a:r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Р</a:t>
            </a:r>
          </a:p>
          <a:p>
            <a:pPr marL="0" indent="0">
              <a:buFontTx/>
              <a:buNone/>
              <a:defRPr/>
            </a:pPr>
            <a:endParaRPr lang="ru-RU" b="1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0" indent="0">
              <a:buFontTx/>
              <a:buNone/>
              <a:defRPr/>
            </a:pPr>
            <a:r>
              <a:rPr lang="ru-RU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                       </a:t>
            </a:r>
          </a:p>
          <a:p>
            <a:pPr marL="0" indent="0">
              <a:buFontTx/>
              <a:buNone/>
              <a:defRPr/>
            </a:pPr>
            <a:r>
              <a:rPr lang="ru-RU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                             </a:t>
            </a:r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?</a:t>
            </a:r>
          </a:p>
          <a:p>
            <a:pPr marL="0" indent="0">
              <a:buFontTx/>
              <a:buNone/>
              <a:defRPr/>
            </a:pPr>
            <a:r>
              <a:rPr lang="ru-RU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Как найти М?</a:t>
            </a:r>
          </a:p>
          <a:p>
            <a:pPr marL="0" indent="0" algn="ctr">
              <a:buFontTx/>
              <a:buNone/>
              <a:defRPr/>
            </a:pPr>
            <a:r>
              <a:rPr lang="ru-RU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М  = Б – Р</a:t>
            </a:r>
            <a:r>
              <a:rPr lang="ru-RU" sz="36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</a:p>
        </p:txBody>
      </p:sp>
      <p:sp>
        <p:nvSpPr>
          <p:cNvPr id="26628" name="Rectangle 4"/>
          <p:cNvSpPr>
            <a:spLocks noChangeArrowheads="1"/>
          </p:cNvSpPr>
          <p:nvPr/>
        </p:nvSpPr>
        <p:spPr bwMode="auto">
          <a:xfrm>
            <a:off x="1258888" y="2205038"/>
            <a:ext cx="7200900" cy="503237"/>
          </a:xfrm>
          <a:prstGeom prst="rect">
            <a:avLst/>
          </a:prstGeom>
          <a:solidFill>
            <a:srgbClr val="FFFF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6629" name="Rectangle 5"/>
          <p:cNvSpPr>
            <a:spLocks noChangeArrowheads="1"/>
          </p:cNvSpPr>
          <p:nvPr/>
        </p:nvSpPr>
        <p:spPr bwMode="auto">
          <a:xfrm>
            <a:off x="1258888" y="3644900"/>
            <a:ext cx="4968875" cy="504825"/>
          </a:xfrm>
          <a:prstGeom prst="rect">
            <a:avLst/>
          </a:prstGeom>
          <a:solidFill>
            <a:srgbClr val="FF33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6630" name="Line 6"/>
          <p:cNvSpPr>
            <a:spLocks noChangeShapeType="1"/>
          </p:cNvSpPr>
          <p:nvPr/>
        </p:nvSpPr>
        <p:spPr bwMode="auto">
          <a:xfrm>
            <a:off x="6227763" y="2205038"/>
            <a:ext cx="0" cy="503237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6631" name="Line 7"/>
          <p:cNvSpPr>
            <a:spLocks noChangeShapeType="1"/>
          </p:cNvSpPr>
          <p:nvPr/>
        </p:nvSpPr>
        <p:spPr bwMode="auto">
          <a:xfrm>
            <a:off x="1258888" y="2205038"/>
            <a:ext cx="0" cy="1944687"/>
          </a:xfrm>
          <a:prstGeom prst="line">
            <a:avLst/>
          </a:prstGeom>
          <a:noFill/>
          <a:ln w="57150">
            <a:solidFill>
              <a:schemeClr val="bg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6632" name="Line 8"/>
          <p:cNvSpPr>
            <a:spLocks noChangeShapeType="1"/>
          </p:cNvSpPr>
          <p:nvPr/>
        </p:nvSpPr>
        <p:spPr bwMode="auto">
          <a:xfrm>
            <a:off x="6227763" y="2205038"/>
            <a:ext cx="0" cy="1944687"/>
          </a:xfrm>
          <a:prstGeom prst="line">
            <a:avLst/>
          </a:prstGeom>
          <a:noFill/>
          <a:ln w="57150">
            <a:solidFill>
              <a:schemeClr val="bg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6633" name="AutoShape 9"/>
          <p:cNvSpPr>
            <a:spLocks/>
          </p:cNvSpPr>
          <p:nvPr/>
        </p:nvSpPr>
        <p:spPr bwMode="auto">
          <a:xfrm rot="5400000">
            <a:off x="4643438" y="-1539875"/>
            <a:ext cx="431800" cy="7200900"/>
          </a:xfrm>
          <a:prstGeom prst="leftBracket">
            <a:avLst>
              <a:gd name="adj" fmla="val 138971"/>
            </a:avLst>
          </a:prstGeom>
          <a:noFill/>
          <a:ln w="38100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6634" name="AutoShape 10"/>
          <p:cNvSpPr>
            <a:spLocks/>
          </p:cNvSpPr>
          <p:nvPr/>
        </p:nvSpPr>
        <p:spPr bwMode="auto">
          <a:xfrm rot="-5400000">
            <a:off x="3563938" y="1844675"/>
            <a:ext cx="287338" cy="4897437"/>
          </a:xfrm>
          <a:prstGeom prst="leftBracket">
            <a:avLst>
              <a:gd name="adj" fmla="val 142035"/>
            </a:avLst>
          </a:prstGeom>
          <a:noFill/>
          <a:ln w="38100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6635" name="AutoShape 11"/>
          <p:cNvSpPr>
            <a:spLocks/>
          </p:cNvSpPr>
          <p:nvPr/>
        </p:nvSpPr>
        <p:spPr bwMode="auto">
          <a:xfrm rot="-5400000">
            <a:off x="7237413" y="1771650"/>
            <a:ext cx="287338" cy="2160587"/>
          </a:xfrm>
          <a:prstGeom prst="leftBracket">
            <a:avLst>
              <a:gd name="adj" fmla="val 62661"/>
            </a:avLst>
          </a:prstGeom>
          <a:noFill/>
          <a:ln w="38100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6963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2" dur="500"/>
                                        <p:tgtEl>
                                          <p:spTgt spid="6963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476250"/>
            <a:ext cx="8229600" cy="1143000"/>
          </a:xfrm>
        </p:spPr>
        <p:txBody>
          <a:bodyPr/>
          <a:lstStyle/>
          <a:p>
            <a:pPr>
              <a:defRPr/>
            </a:pPr>
            <a:r>
              <a:rPr lang="ru-RU" sz="3600" b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Применение полученных знаний</a:t>
            </a:r>
          </a:p>
        </p:txBody>
      </p:sp>
      <p:pic>
        <p:nvPicPr>
          <p:cNvPr id="28675" name="Picture 8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11560" y="1862006"/>
            <a:ext cx="7344816" cy="3711270"/>
          </a:xfrm>
          <a:noFill/>
        </p:spPr>
      </p:pic>
      <p:sp>
        <p:nvSpPr>
          <p:cNvPr id="71689" name="Rectangle 9"/>
          <p:cNvSpPr>
            <a:spLocks noChangeArrowheads="1"/>
          </p:cNvSpPr>
          <p:nvPr/>
        </p:nvSpPr>
        <p:spPr bwMode="auto">
          <a:xfrm>
            <a:off x="899592" y="5805264"/>
            <a:ext cx="7775575" cy="576262"/>
          </a:xfrm>
          <a:prstGeom prst="rect">
            <a:avLst/>
          </a:prstGeom>
          <a:solidFill>
            <a:srgbClr val="FFFF6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3600" b="1" dirty="0">
                <a:solidFill>
                  <a:srgbClr val="00206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Как называются такие задачи?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716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689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WordArt 4" descr="22"/>
          <p:cNvSpPr>
            <a:spLocks noChangeArrowheads="1" noChangeShapeType="1" noTextEdit="1"/>
          </p:cNvSpPr>
          <p:nvPr/>
        </p:nvSpPr>
        <p:spPr bwMode="auto">
          <a:xfrm>
            <a:off x="1476375" y="620713"/>
            <a:ext cx="6553200" cy="7921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2540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F638FB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Итог урока.</a:t>
            </a:r>
          </a:p>
        </p:txBody>
      </p:sp>
      <p:sp>
        <p:nvSpPr>
          <p:cNvPr id="12291" name="Text Box 5"/>
          <p:cNvSpPr txBox="1">
            <a:spLocks noChangeArrowheads="1"/>
          </p:cNvSpPr>
          <p:nvPr/>
        </p:nvSpPr>
        <p:spPr bwMode="auto">
          <a:xfrm>
            <a:off x="1042988" y="2133600"/>
            <a:ext cx="7631112" cy="354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514350" indent="-514350">
              <a:buFontTx/>
              <a:buAutoNum type="arabicPeriod"/>
            </a:pPr>
            <a:r>
              <a:rPr lang="ru-RU" sz="3200" b="1" i="1" dirty="0">
                <a:solidFill>
                  <a:srgbClr val="002060"/>
                </a:solidFill>
                <a:latin typeface="Bookman Old Style" pitchFamily="18" charset="0"/>
              </a:rPr>
              <a:t>Что нового узнали на уроке?</a:t>
            </a:r>
          </a:p>
          <a:p>
            <a:pPr marL="514350" indent="-514350">
              <a:buFontTx/>
              <a:buAutoNum type="arabicPeriod"/>
            </a:pPr>
            <a:endParaRPr lang="ru-RU" sz="3200" b="1" i="1" dirty="0">
              <a:solidFill>
                <a:srgbClr val="006600"/>
              </a:solidFill>
              <a:latin typeface="Bookman Old Style" pitchFamily="18" charset="0"/>
            </a:endParaRPr>
          </a:p>
          <a:p>
            <a:pPr marL="514350" indent="-514350">
              <a:buFontTx/>
              <a:buAutoNum type="arabicPeriod"/>
            </a:pPr>
            <a:r>
              <a:rPr lang="ru-RU" sz="3200" b="1" i="1" dirty="0">
                <a:solidFill>
                  <a:srgbClr val="002060"/>
                </a:solidFill>
                <a:latin typeface="Bookman Old Style" pitchFamily="18" charset="0"/>
              </a:rPr>
              <a:t>Как узнать, </a:t>
            </a:r>
          </a:p>
          <a:p>
            <a:pPr marL="514350" indent="-514350"/>
            <a:r>
              <a:rPr lang="ru-RU" sz="3200" b="1" i="1" dirty="0">
                <a:solidFill>
                  <a:srgbClr val="002060"/>
                </a:solidFill>
                <a:latin typeface="Bookman Old Style" pitchFamily="18" charset="0"/>
              </a:rPr>
              <a:t>     «на сколько больше»?</a:t>
            </a:r>
          </a:p>
          <a:p>
            <a:pPr marL="514350" indent="-514350">
              <a:buFontTx/>
              <a:buAutoNum type="arabicPeriod"/>
            </a:pPr>
            <a:endParaRPr lang="ru-RU" sz="3200" b="1" i="1" dirty="0">
              <a:solidFill>
                <a:srgbClr val="006600"/>
              </a:solidFill>
              <a:latin typeface="Bookman Old Style" pitchFamily="18" charset="0"/>
            </a:endParaRPr>
          </a:p>
          <a:p>
            <a:pPr marL="514350" indent="-514350"/>
            <a:r>
              <a:rPr lang="ru-RU" sz="3200" b="1" i="1" dirty="0">
                <a:solidFill>
                  <a:srgbClr val="002060"/>
                </a:solidFill>
                <a:latin typeface="Bookman Old Style" pitchFamily="18" charset="0"/>
              </a:rPr>
              <a:t>3. Как ответить на вопрос              «На сколько меньше»?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22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22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22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22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WordArt 14" descr="22"/>
          <p:cNvSpPr>
            <a:spLocks noChangeArrowheads="1" noChangeShapeType="1" noTextEdit="1"/>
          </p:cNvSpPr>
          <p:nvPr/>
        </p:nvSpPr>
        <p:spPr bwMode="auto">
          <a:xfrm>
            <a:off x="2267744" y="712788"/>
            <a:ext cx="4967287" cy="5762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2540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F638FB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Рефлексия</a:t>
            </a:r>
          </a:p>
        </p:txBody>
      </p:sp>
      <p:pic>
        <p:nvPicPr>
          <p:cNvPr id="30723" name="Picture 15" descr="рад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 t="4967" b="4857"/>
          <a:stretch>
            <a:fillRect/>
          </a:stretch>
        </p:blipFill>
        <p:spPr bwMode="auto">
          <a:xfrm>
            <a:off x="1331913" y="1484313"/>
            <a:ext cx="1060450" cy="1296987"/>
          </a:xfrm>
          <a:prstGeom prst="rect">
            <a:avLst/>
          </a:prstGeom>
          <a:solidFill>
            <a:srgbClr val="FFFF00"/>
          </a:solidFill>
          <a:ln w="57150" cmpd="thickThin">
            <a:solidFill>
              <a:srgbClr val="006600"/>
            </a:solidFill>
            <a:miter lim="800000"/>
            <a:headEnd/>
            <a:tailEnd/>
          </a:ln>
        </p:spPr>
      </p:pic>
      <p:pic>
        <p:nvPicPr>
          <p:cNvPr id="30724" name="Picture 16" descr="удивлени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331913" y="2997200"/>
            <a:ext cx="1087437" cy="1265238"/>
          </a:xfrm>
          <a:prstGeom prst="rect">
            <a:avLst/>
          </a:prstGeom>
          <a:solidFill>
            <a:srgbClr val="FFFF00"/>
          </a:solidFill>
          <a:ln w="57150" cmpd="thickThin">
            <a:solidFill>
              <a:srgbClr val="006600"/>
            </a:solidFill>
            <a:miter lim="800000"/>
            <a:headEnd/>
            <a:tailEnd/>
          </a:ln>
        </p:spPr>
      </p:pic>
      <p:pic>
        <p:nvPicPr>
          <p:cNvPr id="30725" name="Picture 17" descr="печ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D"/>
              </a:clrFrom>
              <a:clrTo>
                <a:srgbClr val="FFFFFD">
                  <a:alpha val="0"/>
                </a:srgbClr>
              </a:clrTo>
            </a:clrChange>
          </a:blip>
          <a:srcRect l="-7042"/>
          <a:stretch>
            <a:fillRect/>
          </a:stretch>
        </p:blipFill>
        <p:spPr bwMode="auto">
          <a:xfrm>
            <a:off x="1331913" y="4508500"/>
            <a:ext cx="1085850" cy="1246188"/>
          </a:xfrm>
          <a:prstGeom prst="rect">
            <a:avLst/>
          </a:prstGeom>
          <a:solidFill>
            <a:srgbClr val="FFFF00"/>
          </a:solidFill>
          <a:ln w="57150" cmpd="thickThin">
            <a:solidFill>
              <a:srgbClr val="006600"/>
            </a:solidFill>
            <a:miter lim="800000"/>
            <a:headEnd/>
            <a:tailEnd/>
          </a:ln>
        </p:spPr>
      </p:pic>
      <p:sp>
        <p:nvSpPr>
          <p:cNvPr id="30726" name="Rectangle 18"/>
          <p:cNvSpPr>
            <a:spLocks noChangeArrowheads="1"/>
          </p:cNvSpPr>
          <p:nvPr/>
        </p:nvSpPr>
        <p:spPr bwMode="auto">
          <a:xfrm>
            <a:off x="2627313" y="1700213"/>
            <a:ext cx="6192837" cy="91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 i="1" dirty="0">
                <a:solidFill>
                  <a:srgbClr val="002060"/>
                </a:solidFill>
                <a:latin typeface="Bookman Old Style" pitchFamily="18" charset="0"/>
              </a:rPr>
              <a:t>Вы считаете, что урок прошёл для вас плодотворно, с пользой. Вы научились и можете помочь другим.</a:t>
            </a:r>
          </a:p>
        </p:txBody>
      </p:sp>
      <p:sp>
        <p:nvSpPr>
          <p:cNvPr id="30727" name="Rectangle 19"/>
          <p:cNvSpPr>
            <a:spLocks noChangeArrowheads="1"/>
          </p:cNvSpPr>
          <p:nvPr/>
        </p:nvSpPr>
        <p:spPr bwMode="auto">
          <a:xfrm>
            <a:off x="2627313" y="3357563"/>
            <a:ext cx="5959475" cy="91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 i="1" dirty="0">
                <a:solidFill>
                  <a:srgbClr val="002060"/>
                </a:solidFill>
                <a:latin typeface="Bookman Old Style" pitchFamily="18" charset="0"/>
              </a:rPr>
              <a:t>Вы считаете, что научились решать примеры и задачи, но вам ещё нужна помощь.</a:t>
            </a:r>
          </a:p>
        </p:txBody>
      </p:sp>
      <p:sp>
        <p:nvSpPr>
          <p:cNvPr id="30728" name="Rectangle 20"/>
          <p:cNvSpPr>
            <a:spLocks noChangeArrowheads="1"/>
          </p:cNvSpPr>
          <p:nvPr/>
        </p:nvSpPr>
        <p:spPr bwMode="auto">
          <a:xfrm>
            <a:off x="2700338" y="5014913"/>
            <a:ext cx="5564187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 i="1" dirty="0">
                <a:solidFill>
                  <a:srgbClr val="002060"/>
                </a:solidFill>
                <a:latin typeface="Bookman Old Style" pitchFamily="18" charset="0"/>
              </a:rPr>
              <a:t>Вы считаете, что было трудно на уроке.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WordArt 4"/>
          <p:cNvSpPr>
            <a:spLocks noChangeArrowheads="1" noChangeShapeType="1" noTextEdit="1"/>
          </p:cNvSpPr>
          <p:nvPr/>
        </p:nvSpPr>
        <p:spPr bwMode="auto">
          <a:xfrm>
            <a:off x="1763713" y="1916113"/>
            <a:ext cx="6264275" cy="34575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"/>
                <a:cs typeface="Arial"/>
              </a:rPr>
              <a:t>Благодарю </a:t>
            </a:r>
          </a:p>
          <a:p>
            <a:pPr algn="ctr"/>
            <a:r>
              <a:rPr lang="ru-RU" sz="3600" b="1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"/>
                <a:cs typeface="Arial"/>
              </a:rPr>
              <a:t>за работу!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2" name="Прямая соединительная линия 31"/>
          <p:cNvCxnSpPr>
            <a:endCxn id="21" idx="6"/>
          </p:cNvCxnSpPr>
          <p:nvPr/>
        </p:nvCxnSpPr>
        <p:spPr>
          <a:xfrm flipV="1">
            <a:off x="2251058" y="5638466"/>
            <a:ext cx="6535783" cy="5907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Игра «День - ночь»</a:t>
            </a:r>
            <a:endParaRPr lang="ru-RU" dirty="0"/>
          </a:p>
        </p:txBody>
      </p:sp>
      <p:sp>
        <p:nvSpPr>
          <p:cNvPr id="3" name="Заголовок 28"/>
          <p:cNvSpPr txBox="1">
            <a:spLocks/>
          </p:cNvSpPr>
          <p:nvPr/>
        </p:nvSpPr>
        <p:spPr>
          <a:xfrm>
            <a:off x="214282" y="1928802"/>
            <a:ext cx="1285884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2 +</a:t>
            </a: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" name="Заголовок 28"/>
          <p:cNvSpPr txBox="1">
            <a:spLocks/>
          </p:cNvSpPr>
          <p:nvPr/>
        </p:nvSpPr>
        <p:spPr>
          <a:xfrm>
            <a:off x="1000100" y="1785926"/>
            <a:ext cx="1285884" cy="142875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7 - </a:t>
            </a: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Заголовок 28"/>
          <p:cNvSpPr txBox="1">
            <a:spLocks/>
          </p:cNvSpPr>
          <p:nvPr/>
        </p:nvSpPr>
        <p:spPr>
          <a:xfrm>
            <a:off x="1714480" y="1714488"/>
            <a:ext cx="1285884" cy="164307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8 +</a:t>
            </a:r>
            <a:r>
              <a:rPr kumimoji="0" lang="ru-RU" sz="4400" b="0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Заголовок 28"/>
          <p:cNvSpPr txBox="1">
            <a:spLocks/>
          </p:cNvSpPr>
          <p:nvPr/>
        </p:nvSpPr>
        <p:spPr>
          <a:xfrm>
            <a:off x="2428860" y="1928802"/>
            <a:ext cx="1285884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5 -</a:t>
            </a: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Заголовок 28"/>
          <p:cNvSpPr txBox="1">
            <a:spLocks/>
          </p:cNvSpPr>
          <p:nvPr/>
        </p:nvSpPr>
        <p:spPr>
          <a:xfrm>
            <a:off x="3214678" y="1928802"/>
            <a:ext cx="1285884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400" dirty="0" smtClean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4 -</a:t>
            </a: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8" name="Заголовок 28"/>
          <p:cNvSpPr txBox="1">
            <a:spLocks/>
          </p:cNvSpPr>
          <p:nvPr/>
        </p:nvSpPr>
        <p:spPr>
          <a:xfrm>
            <a:off x="3857620" y="1928802"/>
            <a:ext cx="1285884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lang="ru-RU" sz="4400" dirty="0" smtClean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1</a:t>
            </a: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lang="ru-RU" sz="4400" dirty="0" smtClean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+</a:t>
            </a: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Заголовок 28"/>
          <p:cNvSpPr txBox="1">
            <a:spLocks/>
          </p:cNvSpPr>
          <p:nvPr/>
        </p:nvSpPr>
        <p:spPr>
          <a:xfrm>
            <a:off x="4714876" y="1928802"/>
            <a:ext cx="1285884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6 </a:t>
            </a:r>
            <a:r>
              <a:rPr lang="ru-RU" sz="4400" dirty="0" smtClean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-</a:t>
            </a: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 </a:t>
            </a: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0" name="Заголовок 28"/>
          <p:cNvSpPr txBox="1">
            <a:spLocks/>
          </p:cNvSpPr>
          <p:nvPr/>
        </p:nvSpPr>
        <p:spPr>
          <a:xfrm>
            <a:off x="7236296" y="1916832"/>
            <a:ext cx="1285884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ru-RU" sz="4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1</a:t>
            </a: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 </a:t>
            </a: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2214546" y="5572140"/>
            <a:ext cx="122465" cy="13265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Овал 12"/>
          <p:cNvSpPr/>
          <p:nvPr/>
        </p:nvSpPr>
        <p:spPr>
          <a:xfrm>
            <a:off x="2928926" y="5572140"/>
            <a:ext cx="122465" cy="13265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Овал 13"/>
          <p:cNvSpPr/>
          <p:nvPr/>
        </p:nvSpPr>
        <p:spPr>
          <a:xfrm>
            <a:off x="3714744" y="5572140"/>
            <a:ext cx="122465" cy="13265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Овал 14"/>
          <p:cNvSpPr/>
          <p:nvPr/>
        </p:nvSpPr>
        <p:spPr>
          <a:xfrm>
            <a:off x="4429124" y="5572140"/>
            <a:ext cx="122465" cy="13265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Овал 15"/>
          <p:cNvSpPr/>
          <p:nvPr/>
        </p:nvSpPr>
        <p:spPr>
          <a:xfrm>
            <a:off x="5143504" y="5572140"/>
            <a:ext cx="122465" cy="13265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Овал 16"/>
          <p:cNvSpPr/>
          <p:nvPr/>
        </p:nvSpPr>
        <p:spPr>
          <a:xfrm>
            <a:off x="5857884" y="5572140"/>
            <a:ext cx="122465" cy="13265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Овал 17"/>
          <p:cNvSpPr/>
          <p:nvPr/>
        </p:nvSpPr>
        <p:spPr>
          <a:xfrm>
            <a:off x="6572264" y="5572140"/>
            <a:ext cx="122465" cy="13265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Овал 18"/>
          <p:cNvSpPr/>
          <p:nvPr/>
        </p:nvSpPr>
        <p:spPr>
          <a:xfrm>
            <a:off x="7286644" y="5572140"/>
            <a:ext cx="122465" cy="13265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Овал 19"/>
          <p:cNvSpPr/>
          <p:nvPr/>
        </p:nvSpPr>
        <p:spPr>
          <a:xfrm>
            <a:off x="8001024" y="5572140"/>
            <a:ext cx="122465" cy="13265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Овал 20"/>
          <p:cNvSpPr/>
          <p:nvPr/>
        </p:nvSpPr>
        <p:spPr>
          <a:xfrm>
            <a:off x="8664376" y="5572140"/>
            <a:ext cx="122465" cy="13265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TextBox 21"/>
          <p:cNvSpPr txBox="1"/>
          <p:nvPr/>
        </p:nvSpPr>
        <p:spPr>
          <a:xfrm>
            <a:off x="2071670" y="5643579"/>
            <a:ext cx="4286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/>
              <a:t>1</a:t>
            </a:r>
            <a:endParaRPr lang="ru-RU" sz="2400" b="1" i="1" dirty="0"/>
          </a:p>
        </p:txBody>
      </p:sp>
      <p:sp>
        <p:nvSpPr>
          <p:cNvPr id="23" name="TextBox 22"/>
          <p:cNvSpPr txBox="1"/>
          <p:nvPr/>
        </p:nvSpPr>
        <p:spPr>
          <a:xfrm>
            <a:off x="2786050" y="5643579"/>
            <a:ext cx="4286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/>
              <a:t>2</a:t>
            </a:r>
            <a:endParaRPr lang="ru-RU" sz="2400" b="1" i="1" dirty="0"/>
          </a:p>
        </p:txBody>
      </p:sp>
      <p:sp>
        <p:nvSpPr>
          <p:cNvPr id="24" name="TextBox 23"/>
          <p:cNvSpPr txBox="1"/>
          <p:nvPr/>
        </p:nvSpPr>
        <p:spPr>
          <a:xfrm>
            <a:off x="3643306" y="5643579"/>
            <a:ext cx="4286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/>
              <a:t>3</a:t>
            </a:r>
            <a:endParaRPr lang="ru-RU" sz="2400" b="1" i="1" dirty="0"/>
          </a:p>
        </p:txBody>
      </p:sp>
      <p:sp>
        <p:nvSpPr>
          <p:cNvPr id="25" name="TextBox 24"/>
          <p:cNvSpPr txBox="1"/>
          <p:nvPr/>
        </p:nvSpPr>
        <p:spPr>
          <a:xfrm>
            <a:off x="5072066" y="5643579"/>
            <a:ext cx="4286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/>
              <a:t>5</a:t>
            </a:r>
            <a:endParaRPr lang="ru-RU" sz="2400" b="1" i="1" dirty="0"/>
          </a:p>
        </p:txBody>
      </p:sp>
      <p:sp>
        <p:nvSpPr>
          <p:cNvPr id="26" name="TextBox 25"/>
          <p:cNvSpPr txBox="1"/>
          <p:nvPr/>
        </p:nvSpPr>
        <p:spPr>
          <a:xfrm>
            <a:off x="4286248" y="5643579"/>
            <a:ext cx="4286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/>
              <a:t>4</a:t>
            </a:r>
            <a:endParaRPr lang="ru-RU" sz="2400" b="1" i="1" dirty="0"/>
          </a:p>
        </p:txBody>
      </p:sp>
      <p:sp>
        <p:nvSpPr>
          <p:cNvPr id="27" name="TextBox 26"/>
          <p:cNvSpPr txBox="1"/>
          <p:nvPr/>
        </p:nvSpPr>
        <p:spPr>
          <a:xfrm>
            <a:off x="6429388" y="5643579"/>
            <a:ext cx="4286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/>
              <a:t>7</a:t>
            </a:r>
            <a:endParaRPr lang="ru-RU" sz="2400" b="1" i="1" dirty="0"/>
          </a:p>
        </p:txBody>
      </p:sp>
      <p:sp>
        <p:nvSpPr>
          <p:cNvPr id="28" name="TextBox 27"/>
          <p:cNvSpPr txBox="1"/>
          <p:nvPr/>
        </p:nvSpPr>
        <p:spPr>
          <a:xfrm>
            <a:off x="5786446" y="5643579"/>
            <a:ext cx="4286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/>
              <a:t>6</a:t>
            </a:r>
            <a:endParaRPr lang="ru-RU" sz="2400" b="1" i="1" dirty="0"/>
          </a:p>
        </p:txBody>
      </p:sp>
      <p:sp>
        <p:nvSpPr>
          <p:cNvPr id="29" name="TextBox 28"/>
          <p:cNvSpPr txBox="1"/>
          <p:nvPr/>
        </p:nvSpPr>
        <p:spPr>
          <a:xfrm>
            <a:off x="7143768" y="5643579"/>
            <a:ext cx="4286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/>
              <a:t>8</a:t>
            </a:r>
            <a:endParaRPr lang="ru-RU" sz="2400" b="1" i="1" dirty="0"/>
          </a:p>
        </p:txBody>
      </p:sp>
      <p:sp>
        <p:nvSpPr>
          <p:cNvPr id="30" name="TextBox 29"/>
          <p:cNvSpPr txBox="1"/>
          <p:nvPr/>
        </p:nvSpPr>
        <p:spPr>
          <a:xfrm>
            <a:off x="7858148" y="5643579"/>
            <a:ext cx="4286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/>
              <a:t>9</a:t>
            </a:r>
            <a:endParaRPr lang="ru-RU" sz="2400" b="1" i="1" dirty="0"/>
          </a:p>
        </p:txBody>
      </p:sp>
      <p:sp>
        <p:nvSpPr>
          <p:cNvPr id="31" name="TextBox 30"/>
          <p:cNvSpPr txBox="1"/>
          <p:nvPr/>
        </p:nvSpPr>
        <p:spPr>
          <a:xfrm>
            <a:off x="8501090" y="5715017"/>
            <a:ext cx="64291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/>
              <a:t>10</a:t>
            </a:r>
            <a:endParaRPr lang="ru-RU" sz="2400" b="1" i="1" dirty="0"/>
          </a:p>
        </p:txBody>
      </p:sp>
      <p:sp>
        <p:nvSpPr>
          <p:cNvPr id="33" name="Заголовок 28"/>
          <p:cNvSpPr txBox="1">
            <a:spLocks/>
          </p:cNvSpPr>
          <p:nvPr/>
        </p:nvSpPr>
        <p:spPr>
          <a:xfrm>
            <a:off x="5436096" y="1916832"/>
            <a:ext cx="1285884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lang="ru-RU" sz="4400" dirty="0" smtClean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3</a:t>
            </a: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lang="ru-RU" sz="4400" dirty="0" smtClean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-</a:t>
            </a: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4" name="Заголовок 28"/>
          <p:cNvSpPr txBox="1">
            <a:spLocks/>
          </p:cNvSpPr>
          <p:nvPr/>
        </p:nvSpPr>
        <p:spPr>
          <a:xfrm>
            <a:off x="6012160" y="1916832"/>
            <a:ext cx="1285884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lang="ru-RU" sz="4400" dirty="0" smtClean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2</a:t>
            </a: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lang="ru-RU" sz="4400" dirty="0" smtClean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-</a:t>
            </a: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5" name="Заголовок 28"/>
          <p:cNvSpPr txBox="1">
            <a:spLocks/>
          </p:cNvSpPr>
          <p:nvPr/>
        </p:nvSpPr>
        <p:spPr>
          <a:xfrm>
            <a:off x="6660232" y="1916832"/>
            <a:ext cx="1285884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lang="ru-RU" sz="4400" dirty="0" smtClean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1</a:t>
            </a: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lang="ru-RU" sz="4400" dirty="0" smtClean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=</a:t>
            </a: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0" grpId="0"/>
      <p:bldP spid="33" grpId="0"/>
      <p:bldP spid="34" grpId="0"/>
      <p:bldP spid="3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Что общего?</a:t>
            </a:r>
            <a:endParaRPr lang="ru-RU" dirty="0"/>
          </a:p>
        </p:txBody>
      </p:sp>
      <p:sp>
        <p:nvSpPr>
          <p:cNvPr id="3" name="Заголовок 28"/>
          <p:cNvSpPr txBox="1">
            <a:spLocks/>
          </p:cNvSpPr>
          <p:nvPr/>
        </p:nvSpPr>
        <p:spPr>
          <a:xfrm>
            <a:off x="214282" y="1928802"/>
            <a:ext cx="248551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9 – 8 </a:t>
            </a: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" name="Заголовок 28"/>
          <p:cNvSpPr txBox="1">
            <a:spLocks/>
          </p:cNvSpPr>
          <p:nvPr/>
        </p:nvSpPr>
        <p:spPr>
          <a:xfrm>
            <a:off x="3059832" y="1988840"/>
            <a:ext cx="288032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5 + 4</a:t>
            </a: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Заголовок 28"/>
          <p:cNvSpPr txBox="1">
            <a:spLocks/>
          </p:cNvSpPr>
          <p:nvPr/>
        </p:nvSpPr>
        <p:spPr>
          <a:xfrm>
            <a:off x="6228184" y="1916832"/>
            <a:ext cx="248551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9 – 5 </a:t>
            </a: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Сравните выражения:</a:t>
            </a:r>
            <a:endParaRPr lang="ru-RU" dirty="0"/>
          </a:p>
        </p:txBody>
      </p:sp>
      <p:sp>
        <p:nvSpPr>
          <p:cNvPr id="3" name="Заголовок 28"/>
          <p:cNvSpPr txBox="1">
            <a:spLocks/>
          </p:cNvSpPr>
          <p:nvPr/>
        </p:nvSpPr>
        <p:spPr>
          <a:xfrm>
            <a:off x="2086490" y="1280730"/>
            <a:ext cx="248551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а</a:t>
            </a: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+ 7 </a:t>
            </a: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" name="Заголовок 28"/>
          <p:cNvSpPr txBox="1">
            <a:spLocks/>
          </p:cNvSpPr>
          <p:nvPr/>
        </p:nvSpPr>
        <p:spPr>
          <a:xfrm>
            <a:off x="4860032" y="1196752"/>
            <a:ext cx="288032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а</a:t>
            </a: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+ 9</a:t>
            </a: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Заголовок 28"/>
          <p:cNvSpPr txBox="1">
            <a:spLocks/>
          </p:cNvSpPr>
          <p:nvPr/>
        </p:nvSpPr>
        <p:spPr>
          <a:xfrm>
            <a:off x="2267744" y="2420888"/>
            <a:ext cx="248551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n</a:t>
            </a: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+ 3 </a:t>
            </a: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499992" y="1268760"/>
            <a:ext cx="57606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b="1" dirty="0" smtClean="0">
                <a:solidFill>
                  <a:schemeClr val="bg1"/>
                </a:solidFill>
              </a:rPr>
              <a:t>&lt;</a:t>
            </a:r>
            <a:endParaRPr lang="ru-RU" sz="6600" b="1" dirty="0">
              <a:solidFill>
                <a:schemeClr val="bg1"/>
              </a:solidFill>
            </a:endParaRPr>
          </a:p>
        </p:txBody>
      </p:sp>
      <p:sp>
        <p:nvSpPr>
          <p:cNvPr id="8" name="Заголовок 28"/>
          <p:cNvSpPr txBox="1">
            <a:spLocks/>
          </p:cNvSpPr>
          <p:nvPr/>
        </p:nvSpPr>
        <p:spPr>
          <a:xfrm>
            <a:off x="5076056" y="2420888"/>
            <a:ext cx="248551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3 + </a:t>
            </a:r>
            <a:r>
              <a:rPr kumimoji="0" lang="en-US" sz="44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n</a:t>
            </a: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572000" y="2420888"/>
            <a:ext cx="57606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b="1" dirty="0" smtClean="0">
                <a:solidFill>
                  <a:schemeClr val="bg1"/>
                </a:solidFill>
              </a:rPr>
              <a:t>=</a:t>
            </a:r>
            <a:endParaRPr lang="ru-RU" sz="6600" b="1" dirty="0">
              <a:solidFill>
                <a:schemeClr val="bg1"/>
              </a:solidFill>
            </a:endParaRPr>
          </a:p>
        </p:txBody>
      </p:sp>
      <p:sp>
        <p:nvSpPr>
          <p:cNvPr id="10" name="Заголовок 28"/>
          <p:cNvSpPr txBox="1">
            <a:spLocks/>
          </p:cNvSpPr>
          <p:nvPr/>
        </p:nvSpPr>
        <p:spPr>
          <a:xfrm>
            <a:off x="2267744" y="3356992"/>
            <a:ext cx="248551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9</a:t>
            </a: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– </a:t>
            </a:r>
            <a:r>
              <a:rPr kumimoji="0" lang="en-US" sz="44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k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 </a:t>
            </a: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1" name="Заголовок 28"/>
          <p:cNvSpPr txBox="1">
            <a:spLocks/>
          </p:cNvSpPr>
          <p:nvPr/>
        </p:nvSpPr>
        <p:spPr>
          <a:xfrm>
            <a:off x="5076056" y="3356992"/>
            <a:ext cx="248551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5</a:t>
            </a: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–</a:t>
            </a: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en-US" sz="44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k </a:t>
            </a: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644008" y="3356992"/>
            <a:ext cx="57606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b="1" dirty="0" smtClean="0">
                <a:solidFill>
                  <a:schemeClr val="bg1"/>
                </a:solidFill>
              </a:rPr>
              <a:t>&gt;</a:t>
            </a:r>
            <a:endParaRPr lang="ru-RU" sz="6600" b="1" dirty="0">
              <a:solidFill>
                <a:schemeClr val="bg1"/>
              </a:solidFill>
            </a:endParaRPr>
          </a:p>
        </p:txBody>
      </p:sp>
      <p:sp>
        <p:nvSpPr>
          <p:cNvPr id="13" name="Заголовок 28"/>
          <p:cNvSpPr txBox="1">
            <a:spLocks/>
          </p:cNvSpPr>
          <p:nvPr/>
        </p:nvSpPr>
        <p:spPr>
          <a:xfrm>
            <a:off x="2339752" y="4365104"/>
            <a:ext cx="248551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i="1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d</a:t>
            </a: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– </a:t>
            </a:r>
            <a:r>
              <a:rPr kumimoji="0" lang="en-US" sz="4400" b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2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 </a:t>
            </a: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4" name="Заголовок 28"/>
          <p:cNvSpPr txBox="1">
            <a:spLocks/>
          </p:cNvSpPr>
          <p:nvPr/>
        </p:nvSpPr>
        <p:spPr>
          <a:xfrm>
            <a:off x="5148064" y="4365104"/>
            <a:ext cx="248551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d</a:t>
            </a: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–</a:t>
            </a: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en-US" sz="4400" b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4</a:t>
            </a:r>
            <a:r>
              <a:rPr kumimoji="0" lang="en-US" sz="44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716016" y="4293096"/>
            <a:ext cx="57606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b="1" dirty="0" smtClean="0">
                <a:solidFill>
                  <a:schemeClr val="bg1"/>
                </a:solidFill>
              </a:rPr>
              <a:t>&gt;</a:t>
            </a:r>
            <a:endParaRPr lang="ru-RU" sz="66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Реши задачу:</a:t>
            </a:r>
            <a:endParaRPr lang="ru-RU" dirty="0"/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539552" y="1628800"/>
            <a:ext cx="8229600" cy="144016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3600" dirty="0" smtClean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На берёзе росло 8 яблок. 3 яблока упало. Сколько яблок осталось на берёзе?</a:t>
            </a:r>
            <a:endParaRPr kumimoji="0" lang="ru-RU" sz="36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588224" y="5013176"/>
            <a:ext cx="50006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?</a:t>
            </a:r>
            <a:endParaRPr lang="ru-RU" sz="3600" b="1" dirty="0"/>
          </a:p>
        </p:txBody>
      </p:sp>
      <p:grpSp>
        <p:nvGrpSpPr>
          <p:cNvPr id="5" name="Группа 4"/>
          <p:cNvGrpSpPr/>
          <p:nvPr/>
        </p:nvGrpSpPr>
        <p:grpSpPr>
          <a:xfrm>
            <a:off x="3929058" y="4500570"/>
            <a:ext cx="4286280" cy="428631"/>
            <a:chOff x="3929058" y="4500570"/>
            <a:chExt cx="4286280" cy="428631"/>
          </a:xfrm>
        </p:grpSpPr>
        <p:cxnSp>
          <p:nvCxnSpPr>
            <p:cNvPr id="6" name="Прямая соединительная линия 5"/>
            <p:cNvCxnSpPr/>
            <p:nvPr/>
          </p:nvCxnSpPr>
          <p:spPr>
            <a:xfrm flipV="1">
              <a:off x="3929058" y="4929198"/>
              <a:ext cx="4268317" cy="3"/>
            </a:xfrm>
            <a:prstGeom prst="line">
              <a:avLst/>
            </a:prstGeom>
            <a:ln w="635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Полилиния 6"/>
            <p:cNvSpPr/>
            <p:nvPr/>
          </p:nvSpPr>
          <p:spPr>
            <a:xfrm>
              <a:off x="3929058" y="4500570"/>
              <a:ext cx="4286280" cy="389744"/>
            </a:xfrm>
            <a:custGeom>
              <a:avLst/>
              <a:gdLst>
                <a:gd name="connsiteX0" fmla="*/ 0 w 3013023"/>
                <a:gd name="connsiteY0" fmla="*/ 389744 h 389744"/>
                <a:gd name="connsiteX1" fmla="*/ 74951 w 3013023"/>
                <a:gd name="connsiteY1" fmla="*/ 74950 h 389744"/>
                <a:gd name="connsiteX2" fmla="*/ 359764 w 3013023"/>
                <a:gd name="connsiteY2" fmla="*/ 14990 h 389744"/>
                <a:gd name="connsiteX3" fmla="*/ 1918741 w 3013023"/>
                <a:gd name="connsiteY3" fmla="*/ 14990 h 389744"/>
                <a:gd name="connsiteX4" fmla="*/ 2578308 w 3013023"/>
                <a:gd name="connsiteY4" fmla="*/ 14990 h 389744"/>
                <a:gd name="connsiteX5" fmla="*/ 2788171 w 3013023"/>
                <a:gd name="connsiteY5" fmla="*/ 14990 h 389744"/>
                <a:gd name="connsiteX6" fmla="*/ 2908092 w 3013023"/>
                <a:gd name="connsiteY6" fmla="*/ 104931 h 389744"/>
                <a:gd name="connsiteX7" fmla="*/ 2923082 w 3013023"/>
                <a:gd name="connsiteY7" fmla="*/ 134911 h 389744"/>
                <a:gd name="connsiteX8" fmla="*/ 2983043 w 3013023"/>
                <a:gd name="connsiteY8" fmla="*/ 314793 h 389744"/>
                <a:gd name="connsiteX9" fmla="*/ 3013023 w 3013023"/>
                <a:gd name="connsiteY9" fmla="*/ 374754 h 3897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013023" h="389744">
                  <a:moveTo>
                    <a:pt x="0" y="389744"/>
                  </a:moveTo>
                  <a:cubicBezTo>
                    <a:pt x="7495" y="263576"/>
                    <a:pt x="14990" y="137409"/>
                    <a:pt x="74951" y="74950"/>
                  </a:cubicBezTo>
                  <a:cubicBezTo>
                    <a:pt x="134912" y="12491"/>
                    <a:pt x="52466" y="24983"/>
                    <a:pt x="359764" y="14990"/>
                  </a:cubicBezTo>
                  <a:cubicBezTo>
                    <a:pt x="667062" y="4997"/>
                    <a:pt x="1918741" y="14990"/>
                    <a:pt x="1918741" y="14990"/>
                  </a:cubicBezTo>
                  <a:lnTo>
                    <a:pt x="2578308" y="14990"/>
                  </a:lnTo>
                  <a:cubicBezTo>
                    <a:pt x="2723213" y="14990"/>
                    <a:pt x="2733207" y="0"/>
                    <a:pt x="2788171" y="14990"/>
                  </a:cubicBezTo>
                  <a:cubicBezTo>
                    <a:pt x="2843135" y="29980"/>
                    <a:pt x="2885607" y="84944"/>
                    <a:pt x="2908092" y="104931"/>
                  </a:cubicBezTo>
                  <a:cubicBezTo>
                    <a:pt x="2930577" y="124918"/>
                    <a:pt x="2910590" y="99934"/>
                    <a:pt x="2923082" y="134911"/>
                  </a:cubicBezTo>
                  <a:cubicBezTo>
                    <a:pt x="2935574" y="169888"/>
                    <a:pt x="2968053" y="274819"/>
                    <a:pt x="2983043" y="314793"/>
                  </a:cubicBezTo>
                  <a:cubicBezTo>
                    <a:pt x="2998033" y="354767"/>
                    <a:pt x="3005528" y="364760"/>
                    <a:pt x="3013023" y="374754"/>
                  </a:cubicBezTo>
                </a:path>
              </a:pathLst>
            </a:custGeom>
            <a:ln w="635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bg1"/>
                </a:solidFill>
              </a:endParaRPr>
            </a:p>
          </p:txBody>
        </p:sp>
      </p:grpSp>
      <p:cxnSp>
        <p:nvCxnSpPr>
          <p:cNvPr id="9" name="Прямая соединительная линия 8"/>
          <p:cNvCxnSpPr/>
          <p:nvPr/>
        </p:nvCxnSpPr>
        <p:spPr>
          <a:xfrm rot="5400000">
            <a:off x="5430050" y="4928405"/>
            <a:ext cx="285752" cy="1588"/>
          </a:xfrm>
          <a:prstGeom prst="line">
            <a:avLst/>
          </a:prstGeom>
          <a:ln w="412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Работа в парах</a:t>
            </a:r>
          </a:p>
        </p:txBody>
      </p:sp>
      <p:sp>
        <p:nvSpPr>
          <p:cNvPr id="44035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900113" y="1628800"/>
            <a:ext cx="3887911" cy="4497363"/>
          </a:xfrm>
        </p:spPr>
        <p:txBody>
          <a:bodyPr>
            <a:normAutofit/>
          </a:bodyPr>
          <a:lstStyle/>
          <a:p>
            <a:pPr marL="0" indent="0">
              <a:buFontTx/>
              <a:buNone/>
              <a:defRPr/>
            </a:pPr>
            <a:r>
              <a:rPr lang="ru-RU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Белка нашла 2 белых гриба и 3 лисички. Сколько грибов нашла белка?</a:t>
            </a:r>
          </a:p>
        </p:txBody>
      </p:sp>
      <p:sp>
        <p:nvSpPr>
          <p:cNvPr id="9220" name="Rectangle 4"/>
          <p:cNvSpPr>
            <a:spLocks noGrp="1" noChangeArrowheads="1"/>
          </p:cNvSpPr>
          <p:nvPr>
            <p:ph sz="half" idx="2"/>
          </p:nvPr>
        </p:nvSpPr>
        <p:spPr/>
        <p:txBody>
          <a:bodyPr/>
          <a:lstStyle/>
          <a:p>
            <a:pPr>
              <a:buFontTx/>
              <a:buNone/>
            </a:pPr>
            <a:endParaRPr lang="ru-RU" dirty="0" smtClean="0"/>
          </a:p>
          <a:p>
            <a:pPr>
              <a:buFontTx/>
              <a:buNone/>
            </a:pPr>
            <a:r>
              <a:rPr lang="ru-RU" b="1" dirty="0" smtClean="0">
                <a:solidFill>
                  <a:srgbClr val="FF0000"/>
                </a:solidFill>
              </a:rPr>
              <a:t>     </a:t>
            </a:r>
            <a:r>
              <a:rPr lang="ru-RU" b="1" dirty="0" smtClean="0">
                <a:solidFill>
                  <a:srgbClr val="FFFF00"/>
                </a:solidFill>
              </a:rPr>
              <a:t>    б.            л.</a:t>
            </a:r>
          </a:p>
        </p:txBody>
      </p:sp>
      <p:sp>
        <p:nvSpPr>
          <p:cNvPr id="9221" name="Line 5"/>
          <p:cNvSpPr>
            <a:spLocks noChangeShapeType="1"/>
          </p:cNvSpPr>
          <p:nvPr/>
        </p:nvSpPr>
        <p:spPr bwMode="auto">
          <a:xfrm>
            <a:off x="4859338" y="2565400"/>
            <a:ext cx="3384550" cy="0"/>
          </a:xfrm>
          <a:prstGeom prst="line">
            <a:avLst/>
          </a:prstGeom>
          <a:noFill/>
          <a:ln w="57150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222" name="AutoShape 6"/>
          <p:cNvSpPr>
            <a:spLocks/>
          </p:cNvSpPr>
          <p:nvPr/>
        </p:nvSpPr>
        <p:spPr bwMode="auto">
          <a:xfrm rot="5400000">
            <a:off x="6299200" y="620713"/>
            <a:ext cx="504825" cy="3384550"/>
          </a:xfrm>
          <a:prstGeom prst="leftBracket">
            <a:avLst>
              <a:gd name="adj" fmla="val 55870"/>
            </a:avLst>
          </a:prstGeom>
          <a:noFill/>
          <a:ln w="57150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>
              <a:solidFill>
                <a:schemeClr val="bg1"/>
              </a:solidFill>
            </a:endParaRPr>
          </a:p>
        </p:txBody>
      </p:sp>
      <p:sp>
        <p:nvSpPr>
          <p:cNvPr id="9223" name="Line 7"/>
          <p:cNvSpPr>
            <a:spLocks noChangeShapeType="1"/>
          </p:cNvSpPr>
          <p:nvPr/>
        </p:nvSpPr>
        <p:spPr bwMode="auto">
          <a:xfrm>
            <a:off x="6372225" y="2420938"/>
            <a:ext cx="0" cy="215900"/>
          </a:xfrm>
          <a:prstGeom prst="line">
            <a:avLst/>
          </a:prstGeom>
          <a:noFill/>
          <a:ln w="57150">
            <a:solidFill>
              <a:srgbClr val="003E1C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4040" name="WordArt 8"/>
          <p:cNvSpPr>
            <a:spLocks noChangeArrowheads="1" noChangeShapeType="1" noTextEdit="1"/>
          </p:cNvSpPr>
          <p:nvPr/>
        </p:nvSpPr>
        <p:spPr bwMode="auto">
          <a:xfrm>
            <a:off x="6227763" y="1557338"/>
            <a:ext cx="330200" cy="4603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FF"/>
                </a:solidFill>
                <a:latin typeface="Arial"/>
                <a:cs typeface="Arial"/>
              </a:rPr>
              <a:t>?</a:t>
            </a:r>
          </a:p>
        </p:txBody>
      </p:sp>
      <p:sp>
        <p:nvSpPr>
          <p:cNvPr id="44041" name="WordArt 9"/>
          <p:cNvSpPr>
            <a:spLocks noChangeArrowheads="1" noChangeShapeType="1" noTextEdit="1"/>
          </p:cNvSpPr>
          <p:nvPr/>
        </p:nvSpPr>
        <p:spPr bwMode="auto">
          <a:xfrm>
            <a:off x="5580063" y="2636838"/>
            <a:ext cx="330200" cy="4603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FF"/>
                </a:solidFill>
                <a:latin typeface="Arial"/>
                <a:cs typeface="Arial"/>
              </a:rPr>
              <a:t>2</a:t>
            </a:r>
          </a:p>
        </p:txBody>
      </p:sp>
      <p:sp>
        <p:nvSpPr>
          <p:cNvPr id="44042" name="WordArt 10"/>
          <p:cNvSpPr>
            <a:spLocks noChangeArrowheads="1" noChangeShapeType="1" noTextEdit="1"/>
          </p:cNvSpPr>
          <p:nvPr/>
        </p:nvSpPr>
        <p:spPr bwMode="auto">
          <a:xfrm>
            <a:off x="7019925" y="2636838"/>
            <a:ext cx="330200" cy="4603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FF"/>
                </a:solidFill>
                <a:latin typeface="Arial"/>
                <a:cs typeface="Arial"/>
              </a:rPr>
              <a:t>3</a:t>
            </a:r>
          </a:p>
        </p:txBody>
      </p:sp>
      <p:sp>
        <p:nvSpPr>
          <p:cNvPr id="44043" name="Oval 11"/>
          <p:cNvSpPr>
            <a:spLocks noChangeArrowheads="1"/>
          </p:cNvSpPr>
          <p:nvPr/>
        </p:nvSpPr>
        <p:spPr bwMode="auto">
          <a:xfrm>
            <a:off x="6011863" y="1484313"/>
            <a:ext cx="720725" cy="576262"/>
          </a:xfrm>
          <a:prstGeom prst="ellipse">
            <a:avLst/>
          </a:prstGeom>
          <a:noFill/>
          <a:ln w="57150">
            <a:solidFill>
              <a:srgbClr val="3366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44044" name="Line 12"/>
          <p:cNvSpPr>
            <a:spLocks noChangeShapeType="1"/>
          </p:cNvSpPr>
          <p:nvPr/>
        </p:nvSpPr>
        <p:spPr bwMode="auto">
          <a:xfrm>
            <a:off x="5364163" y="3141663"/>
            <a:ext cx="792162" cy="0"/>
          </a:xfrm>
          <a:prstGeom prst="line">
            <a:avLst/>
          </a:prstGeom>
          <a:noFill/>
          <a:ln w="57150">
            <a:solidFill>
              <a:srgbClr val="3366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4045" name="Line 13"/>
          <p:cNvSpPr>
            <a:spLocks noChangeShapeType="1"/>
          </p:cNvSpPr>
          <p:nvPr/>
        </p:nvSpPr>
        <p:spPr bwMode="auto">
          <a:xfrm>
            <a:off x="6877050" y="3141663"/>
            <a:ext cx="574675" cy="0"/>
          </a:xfrm>
          <a:prstGeom prst="line">
            <a:avLst/>
          </a:prstGeom>
          <a:noFill/>
          <a:ln w="57150">
            <a:solidFill>
              <a:srgbClr val="3366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4046" name="WordArt 14"/>
          <p:cNvSpPr>
            <a:spLocks noChangeArrowheads="1" noChangeShapeType="1" noTextEdit="1"/>
          </p:cNvSpPr>
          <p:nvPr/>
        </p:nvSpPr>
        <p:spPr bwMode="auto">
          <a:xfrm>
            <a:off x="3059113" y="4868863"/>
            <a:ext cx="5122862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i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FF"/>
                </a:solidFill>
                <a:latin typeface="Arial"/>
                <a:cs typeface="Arial"/>
              </a:rPr>
              <a:t>Как найти целое?</a:t>
            </a:r>
          </a:p>
        </p:txBody>
      </p:sp>
      <p:pic>
        <p:nvPicPr>
          <p:cNvPr id="9231" name="Picture 15" descr="squirrel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088" y="3860800"/>
            <a:ext cx="1905000" cy="2105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40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40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40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40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40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40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40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40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40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40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40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440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40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40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440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40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67" dur="500"/>
                                        <p:tgtEl>
                                          <p:spTgt spid="440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040" grpId="0" animBg="1"/>
      <p:bldP spid="44041" grpId="0" animBg="1"/>
      <p:bldP spid="44042" grpId="0" animBg="1"/>
      <p:bldP spid="44043" grpId="0" animBg="1"/>
      <p:bldP spid="44044" grpId="0" animBg="1"/>
      <p:bldP spid="44045" grpId="0" animBg="1"/>
      <p:bldP spid="4404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Работа в парах</a:t>
            </a:r>
          </a:p>
        </p:txBody>
      </p:sp>
      <p:sp>
        <p:nvSpPr>
          <p:cNvPr id="41989" name="Rectangle 5"/>
          <p:cNvSpPr>
            <a:spLocks noGrp="1" noChangeArrowheads="1"/>
          </p:cNvSpPr>
          <p:nvPr>
            <p:ph sz="half" idx="1"/>
          </p:nvPr>
        </p:nvSpPr>
        <p:spPr>
          <a:xfrm>
            <a:off x="900113" y="1600200"/>
            <a:ext cx="3595687" cy="4525963"/>
          </a:xfrm>
        </p:spPr>
        <p:txBody>
          <a:bodyPr/>
          <a:lstStyle/>
          <a:p>
            <a:pPr marL="0" indent="0">
              <a:buFontTx/>
              <a:buNone/>
              <a:defRPr/>
            </a:pPr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Ёжик собрал 6 яблок. Из них 2 красных, а остальные жёлтые. Сколько жёлтых яблок собрал ёжик?</a:t>
            </a:r>
          </a:p>
        </p:txBody>
      </p:sp>
      <p:sp>
        <p:nvSpPr>
          <p:cNvPr id="10244" name="Rectangle 6"/>
          <p:cNvSpPr>
            <a:spLocks noGrp="1" noChangeArrowheads="1"/>
          </p:cNvSpPr>
          <p:nvPr>
            <p:ph sz="half" idx="2"/>
          </p:nvPr>
        </p:nvSpPr>
        <p:spPr/>
        <p:txBody>
          <a:bodyPr/>
          <a:lstStyle/>
          <a:p>
            <a:pPr>
              <a:buFontTx/>
              <a:buNone/>
            </a:pPr>
            <a:endParaRPr lang="ru-RU" dirty="0" smtClean="0"/>
          </a:p>
          <a:p>
            <a:pPr>
              <a:buFontTx/>
              <a:buNone/>
            </a:pPr>
            <a:r>
              <a:rPr lang="ru-RU" dirty="0" smtClean="0"/>
              <a:t>         </a:t>
            </a:r>
            <a:r>
              <a:rPr lang="ru-RU" b="1" dirty="0" smtClean="0">
                <a:solidFill>
                  <a:srgbClr val="FFFF00"/>
                </a:solidFill>
              </a:rPr>
              <a:t>к</a:t>
            </a:r>
            <a:r>
              <a:rPr lang="ru-RU" dirty="0" smtClean="0"/>
              <a:t>.           </a:t>
            </a:r>
            <a:r>
              <a:rPr lang="ru-RU" b="1" dirty="0" smtClean="0">
                <a:solidFill>
                  <a:srgbClr val="FFFF00"/>
                </a:solidFill>
              </a:rPr>
              <a:t> ж.</a:t>
            </a:r>
          </a:p>
        </p:txBody>
      </p:sp>
      <p:sp>
        <p:nvSpPr>
          <p:cNvPr id="10245" name="Line 7"/>
          <p:cNvSpPr>
            <a:spLocks noChangeShapeType="1"/>
          </p:cNvSpPr>
          <p:nvPr/>
        </p:nvSpPr>
        <p:spPr bwMode="auto">
          <a:xfrm>
            <a:off x="4859338" y="2565400"/>
            <a:ext cx="3384550" cy="0"/>
          </a:xfrm>
          <a:prstGeom prst="line">
            <a:avLst/>
          </a:prstGeom>
          <a:noFill/>
          <a:ln w="57150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0246" name="AutoShape 8"/>
          <p:cNvSpPr>
            <a:spLocks/>
          </p:cNvSpPr>
          <p:nvPr/>
        </p:nvSpPr>
        <p:spPr bwMode="auto">
          <a:xfrm rot="5400000">
            <a:off x="6299200" y="620714"/>
            <a:ext cx="504825" cy="3384550"/>
          </a:xfrm>
          <a:prstGeom prst="leftBracket">
            <a:avLst>
              <a:gd name="adj" fmla="val 55870"/>
            </a:avLst>
          </a:prstGeom>
          <a:noFill/>
          <a:ln w="57150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0247" name="Line 9"/>
          <p:cNvSpPr>
            <a:spLocks noChangeShapeType="1"/>
          </p:cNvSpPr>
          <p:nvPr/>
        </p:nvSpPr>
        <p:spPr bwMode="auto">
          <a:xfrm>
            <a:off x="6372225" y="2420938"/>
            <a:ext cx="0" cy="215900"/>
          </a:xfrm>
          <a:prstGeom prst="line">
            <a:avLst/>
          </a:prstGeom>
          <a:noFill/>
          <a:ln w="57150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1994" name="WordArt 10"/>
          <p:cNvSpPr>
            <a:spLocks noChangeArrowheads="1" noChangeShapeType="1" noTextEdit="1"/>
          </p:cNvSpPr>
          <p:nvPr/>
        </p:nvSpPr>
        <p:spPr bwMode="auto">
          <a:xfrm>
            <a:off x="6227763" y="1557338"/>
            <a:ext cx="330200" cy="4603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FF"/>
                </a:solidFill>
                <a:latin typeface="Arial"/>
                <a:cs typeface="Arial"/>
              </a:rPr>
              <a:t>6</a:t>
            </a:r>
          </a:p>
        </p:txBody>
      </p:sp>
      <p:sp>
        <p:nvSpPr>
          <p:cNvPr id="41995" name="WordArt 11"/>
          <p:cNvSpPr>
            <a:spLocks noChangeArrowheads="1" noChangeShapeType="1" noTextEdit="1"/>
          </p:cNvSpPr>
          <p:nvPr/>
        </p:nvSpPr>
        <p:spPr bwMode="auto">
          <a:xfrm>
            <a:off x="5580063" y="2636838"/>
            <a:ext cx="330200" cy="4603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FF"/>
                </a:solidFill>
                <a:latin typeface="Arial"/>
                <a:cs typeface="Arial"/>
              </a:rPr>
              <a:t>2</a:t>
            </a:r>
          </a:p>
        </p:txBody>
      </p:sp>
      <p:sp>
        <p:nvSpPr>
          <p:cNvPr id="41996" name="WordArt 12"/>
          <p:cNvSpPr>
            <a:spLocks noChangeArrowheads="1" noChangeShapeType="1" noTextEdit="1"/>
          </p:cNvSpPr>
          <p:nvPr/>
        </p:nvSpPr>
        <p:spPr bwMode="auto">
          <a:xfrm>
            <a:off x="7019925" y="2636838"/>
            <a:ext cx="330200" cy="4603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FF"/>
                </a:solidFill>
                <a:latin typeface="Arial"/>
                <a:cs typeface="Arial"/>
              </a:rPr>
              <a:t>?</a:t>
            </a:r>
          </a:p>
        </p:txBody>
      </p:sp>
      <p:sp>
        <p:nvSpPr>
          <p:cNvPr id="41997" name="Oval 13"/>
          <p:cNvSpPr>
            <a:spLocks noChangeArrowheads="1"/>
          </p:cNvSpPr>
          <p:nvPr/>
        </p:nvSpPr>
        <p:spPr bwMode="auto">
          <a:xfrm>
            <a:off x="6011863" y="1484313"/>
            <a:ext cx="720725" cy="576262"/>
          </a:xfrm>
          <a:prstGeom prst="ellipse">
            <a:avLst/>
          </a:prstGeom>
          <a:noFill/>
          <a:ln w="57150">
            <a:solidFill>
              <a:srgbClr val="3366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41998" name="Line 14"/>
          <p:cNvSpPr>
            <a:spLocks noChangeShapeType="1"/>
          </p:cNvSpPr>
          <p:nvPr/>
        </p:nvSpPr>
        <p:spPr bwMode="auto">
          <a:xfrm>
            <a:off x="5364163" y="3141663"/>
            <a:ext cx="792162" cy="0"/>
          </a:xfrm>
          <a:prstGeom prst="line">
            <a:avLst/>
          </a:prstGeom>
          <a:noFill/>
          <a:ln w="57150">
            <a:solidFill>
              <a:srgbClr val="3366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1999" name="Line 15"/>
          <p:cNvSpPr>
            <a:spLocks noChangeShapeType="1"/>
          </p:cNvSpPr>
          <p:nvPr/>
        </p:nvSpPr>
        <p:spPr bwMode="auto">
          <a:xfrm>
            <a:off x="6877050" y="3141663"/>
            <a:ext cx="574675" cy="0"/>
          </a:xfrm>
          <a:prstGeom prst="line">
            <a:avLst/>
          </a:prstGeom>
          <a:noFill/>
          <a:ln w="57150">
            <a:solidFill>
              <a:srgbClr val="3366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2000" name="WordArt 16"/>
          <p:cNvSpPr>
            <a:spLocks noChangeArrowheads="1" noChangeShapeType="1" noTextEdit="1"/>
          </p:cNvSpPr>
          <p:nvPr/>
        </p:nvSpPr>
        <p:spPr bwMode="auto">
          <a:xfrm>
            <a:off x="1331913" y="5013325"/>
            <a:ext cx="5122862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i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FF"/>
                </a:solidFill>
                <a:latin typeface="Arial"/>
                <a:cs typeface="Arial"/>
              </a:rPr>
              <a:t>Как найти часть?</a:t>
            </a:r>
          </a:p>
        </p:txBody>
      </p:sp>
      <p:pic>
        <p:nvPicPr>
          <p:cNvPr id="10255" name="Picture 17" descr="0_9613a_bd341fc7_XL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32562" y="3503613"/>
            <a:ext cx="2643187" cy="2805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9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9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19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19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19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19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19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19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19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19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19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419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19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19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419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19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67" dur="500"/>
                                        <p:tgtEl>
                                          <p:spTgt spid="420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994" grpId="0" animBg="1"/>
      <p:bldP spid="41995" grpId="0" animBg="1"/>
      <p:bldP spid="41996" grpId="0" animBg="1"/>
      <p:bldP spid="41997" grpId="0" animBg="1"/>
      <p:bldP spid="41998" grpId="0" animBg="1"/>
      <p:bldP spid="41999" grpId="0" animBg="1"/>
      <p:bldP spid="42000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WordArt 4" descr="22"/>
          <p:cNvSpPr>
            <a:spLocks noChangeArrowheads="1" noChangeShapeType="1" noTextEdit="1"/>
          </p:cNvSpPr>
          <p:nvPr/>
        </p:nvSpPr>
        <p:spPr bwMode="auto">
          <a:xfrm>
            <a:off x="900113" y="836613"/>
            <a:ext cx="7704137" cy="12239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2540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chemeClr val="accent2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Сравните совокупности</a:t>
            </a:r>
            <a:r>
              <a:rPr lang="ru-RU" sz="3600" kern="10" dirty="0">
                <a:ln w="25400">
                  <a:solidFill>
                    <a:schemeClr val="tx1"/>
                  </a:solidFill>
                  <a:round/>
                  <a:headEnd/>
                  <a:tailEnd/>
                </a:ln>
                <a:blipFill dpi="0" rotWithShape="1">
                  <a:blip r:embed="rId2"/>
                  <a:srcRect/>
                  <a:stretch>
                    <a:fillRect/>
                  </a:stretch>
                </a:blip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.</a:t>
            </a:r>
          </a:p>
        </p:txBody>
      </p:sp>
      <p:sp>
        <p:nvSpPr>
          <p:cNvPr id="16" name="Овал 15"/>
          <p:cNvSpPr/>
          <p:nvPr/>
        </p:nvSpPr>
        <p:spPr>
          <a:xfrm>
            <a:off x="2627784" y="2420888"/>
            <a:ext cx="1439862" cy="2160587"/>
          </a:xfrm>
          <a:prstGeom prst="ellipse">
            <a:avLst/>
          </a:prstGeom>
          <a:noFill/>
          <a:ln w="57150">
            <a:solidFill>
              <a:srgbClr val="003E1C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7" name="Овал 16"/>
          <p:cNvSpPr/>
          <p:nvPr/>
        </p:nvSpPr>
        <p:spPr>
          <a:xfrm>
            <a:off x="5551017" y="2349450"/>
            <a:ext cx="1439863" cy="2232025"/>
          </a:xfrm>
          <a:prstGeom prst="ellipse">
            <a:avLst/>
          </a:prstGeom>
          <a:noFill/>
          <a:ln w="57150">
            <a:solidFill>
              <a:srgbClr val="003E1C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9" name="Равнобедренный треугольник 18"/>
          <p:cNvSpPr/>
          <p:nvPr/>
        </p:nvSpPr>
        <p:spPr>
          <a:xfrm>
            <a:off x="2843213" y="2781300"/>
            <a:ext cx="288925" cy="431800"/>
          </a:xfrm>
          <a:prstGeom prst="triangle">
            <a:avLst/>
          </a:prstGeom>
          <a:solidFill>
            <a:srgbClr val="810970"/>
          </a:solidFill>
          <a:ln>
            <a:solidFill>
              <a:srgbClr val="81097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1" name="Равнобедренный треугольник 20"/>
          <p:cNvSpPr/>
          <p:nvPr/>
        </p:nvSpPr>
        <p:spPr>
          <a:xfrm>
            <a:off x="2843213" y="3429000"/>
            <a:ext cx="288925" cy="431800"/>
          </a:xfrm>
          <a:prstGeom prst="triangle">
            <a:avLst/>
          </a:prstGeom>
          <a:solidFill>
            <a:srgbClr val="810970"/>
          </a:solidFill>
          <a:ln>
            <a:solidFill>
              <a:srgbClr val="81097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3" name="Равнобедренный треугольник 22"/>
          <p:cNvSpPr/>
          <p:nvPr/>
        </p:nvSpPr>
        <p:spPr>
          <a:xfrm>
            <a:off x="3492500" y="3213100"/>
            <a:ext cx="287338" cy="431800"/>
          </a:xfrm>
          <a:prstGeom prst="triangle">
            <a:avLst/>
          </a:prstGeom>
          <a:solidFill>
            <a:srgbClr val="810970"/>
          </a:solidFill>
          <a:ln>
            <a:solidFill>
              <a:srgbClr val="81097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4" name="Равнобедренный треугольник 23"/>
          <p:cNvSpPr/>
          <p:nvPr/>
        </p:nvSpPr>
        <p:spPr>
          <a:xfrm>
            <a:off x="3492500" y="3789363"/>
            <a:ext cx="287338" cy="431800"/>
          </a:xfrm>
          <a:prstGeom prst="triangle">
            <a:avLst/>
          </a:prstGeom>
          <a:solidFill>
            <a:srgbClr val="810970"/>
          </a:solidFill>
          <a:ln>
            <a:solidFill>
              <a:srgbClr val="81097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5" name="Равнобедренный треугольник 24"/>
          <p:cNvSpPr/>
          <p:nvPr/>
        </p:nvSpPr>
        <p:spPr>
          <a:xfrm>
            <a:off x="3419475" y="2565400"/>
            <a:ext cx="288925" cy="431800"/>
          </a:xfrm>
          <a:prstGeom prst="triangle">
            <a:avLst/>
          </a:prstGeom>
          <a:solidFill>
            <a:srgbClr val="810970"/>
          </a:solidFill>
          <a:ln>
            <a:solidFill>
              <a:srgbClr val="81097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7" name="5-конечная звезда 26"/>
          <p:cNvSpPr/>
          <p:nvPr/>
        </p:nvSpPr>
        <p:spPr>
          <a:xfrm>
            <a:off x="6084168" y="2564904"/>
            <a:ext cx="431800" cy="576263"/>
          </a:xfrm>
          <a:prstGeom prst="star5">
            <a:avLst/>
          </a:prstGeom>
          <a:solidFill>
            <a:srgbClr val="CC3300"/>
          </a:solidFill>
          <a:ln>
            <a:solidFill>
              <a:srgbClr val="CC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8" name="5-конечная звезда 27"/>
          <p:cNvSpPr/>
          <p:nvPr/>
        </p:nvSpPr>
        <p:spPr>
          <a:xfrm>
            <a:off x="6227763" y="3644900"/>
            <a:ext cx="431800" cy="576263"/>
          </a:xfrm>
          <a:prstGeom prst="star5">
            <a:avLst/>
          </a:prstGeom>
          <a:solidFill>
            <a:srgbClr val="CC3300"/>
          </a:solidFill>
          <a:ln>
            <a:solidFill>
              <a:srgbClr val="CC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9" name="5-конечная звезда 28"/>
          <p:cNvSpPr/>
          <p:nvPr/>
        </p:nvSpPr>
        <p:spPr>
          <a:xfrm>
            <a:off x="5724525" y="3141663"/>
            <a:ext cx="431800" cy="574675"/>
          </a:xfrm>
          <a:prstGeom prst="star5">
            <a:avLst/>
          </a:prstGeom>
          <a:solidFill>
            <a:srgbClr val="CC3300"/>
          </a:solidFill>
          <a:ln>
            <a:solidFill>
              <a:srgbClr val="CC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cxnSp>
        <p:nvCxnSpPr>
          <p:cNvPr id="33" name="Прямая со стрелкой 32"/>
          <p:cNvCxnSpPr/>
          <p:nvPr/>
        </p:nvCxnSpPr>
        <p:spPr>
          <a:xfrm>
            <a:off x="3635375" y="2781300"/>
            <a:ext cx="2376488" cy="3175"/>
          </a:xfrm>
          <a:prstGeom prst="straightConnector1">
            <a:avLst/>
          </a:prstGeom>
          <a:ln w="381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 стрелкой 33"/>
          <p:cNvCxnSpPr/>
          <p:nvPr/>
        </p:nvCxnSpPr>
        <p:spPr>
          <a:xfrm>
            <a:off x="3779838" y="3500438"/>
            <a:ext cx="2016125" cy="4762"/>
          </a:xfrm>
          <a:prstGeom prst="straightConnector1">
            <a:avLst/>
          </a:prstGeom>
          <a:ln w="381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 стрелкой 36"/>
          <p:cNvCxnSpPr/>
          <p:nvPr/>
        </p:nvCxnSpPr>
        <p:spPr>
          <a:xfrm>
            <a:off x="3779838" y="4005263"/>
            <a:ext cx="2376487" cy="3175"/>
          </a:xfrm>
          <a:prstGeom prst="straightConnector1">
            <a:avLst/>
          </a:prstGeom>
          <a:ln w="381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/>
          <p:cNvSpPr txBox="1">
            <a:spLocks noChangeArrowheads="1"/>
          </p:cNvSpPr>
          <p:nvPr/>
        </p:nvSpPr>
        <p:spPr bwMode="auto">
          <a:xfrm>
            <a:off x="827088" y="4652963"/>
            <a:ext cx="7681912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 typeface="Arial" charset="0"/>
              <a:buChar char="•"/>
            </a:pPr>
            <a:r>
              <a:rPr lang="ru-RU" sz="2400" dirty="0"/>
              <a:t> На сколько треугольников больше, чем звёздочек?</a:t>
            </a:r>
          </a:p>
        </p:txBody>
      </p:sp>
      <p:sp>
        <p:nvSpPr>
          <p:cNvPr id="39" name="TextBox 38"/>
          <p:cNvSpPr txBox="1">
            <a:spLocks noChangeArrowheads="1"/>
          </p:cNvSpPr>
          <p:nvPr/>
        </p:nvSpPr>
        <p:spPr bwMode="auto">
          <a:xfrm>
            <a:off x="827088" y="5157788"/>
            <a:ext cx="7715250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 typeface="Arial" charset="0"/>
              <a:buChar char="•"/>
            </a:pPr>
            <a:r>
              <a:rPr lang="ru-RU" sz="2400"/>
              <a:t> На сколько звёздочек меньше, чем треугольников?</a:t>
            </a:r>
          </a:p>
        </p:txBody>
      </p:sp>
      <p:sp>
        <p:nvSpPr>
          <p:cNvPr id="40" name="TextBox 39"/>
          <p:cNvSpPr txBox="1">
            <a:spLocks noChangeArrowheads="1"/>
          </p:cNvSpPr>
          <p:nvPr/>
        </p:nvSpPr>
        <p:spPr bwMode="auto">
          <a:xfrm>
            <a:off x="4284663" y="2205038"/>
            <a:ext cx="1016625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b="1" dirty="0">
                <a:solidFill>
                  <a:srgbClr val="FFFF00"/>
                </a:solidFill>
              </a:rPr>
              <a:t>На 2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900" decel="100000" fill="hold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1000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900" decel="100000" fill="hold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  <p:bldP spid="19" grpId="0" animBg="1"/>
      <p:bldP spid="21" grpId="0" animBg="1"/>
      <p:bldP spid="23" grpId="0" animBg="1"/>
      <p:bldP spid="24" grpId="0" animBg="1"/>
      <p:bldP spid="25" grpId="0" animBg="1"/>
      <p:bldP spid="40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1577</TotalTime>
  <Words>510</Words>
  <Application>Microsoft Office PowerPoint</Application>
  <PresentationFormat>Экран (4:3)</PresentationFormat>
  <Paragraphs>167</Paragraphs>
  <Slides>28</Slides>
  <Notes>2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29" baseType="lpstr">
      <vt:lpstr>Апекс</vt:lpstr>
      <vt:lpstr>Слайд 1</vt:lpstr>
      <vt:lpstr>Сравни!</vt:lpstr>
      <vt:lpstr>Игра «День - ночь»</vt:lpstr>
      <vt:lpstr>Что общего?</vt:lpstr>
      <vt:lpstr>Сравните выражения:</vt:lpstr>
      <vt:lpstr>Реши задачу:</vt:lpstr>
      <vt:lpstr>Работа в парах</vt:lpstr>
      <vt:lpstr>Работа в парах</vt:lpstr>
      <vt:lpstr>Слайд 9</vt:lpstr>
      <vt:lpstr>Слайд 10</vt:lpstr>
      <vt:lpstr>Слайд 11</vt:lpstr>
      <vt:lpstr>Главный вопрос:</vt:lpstr>
      <vt:lpstr>Слайд 13</vt:lpstr>
      <vt:lpstr>Слайд 14</vt:lpstr>
      <vt:lpstr>Слайд 15</vt:lpstr>
      <vt:lpstr>Применение полученных знаний</vt:lpstr>
      <vt:lpstr>Слайд 17</vt:lpstr>
      <vt:lpstr>Слайд 18</vt:lpstr>
      <vt:lpstr>Практическая работа</vt:lpstr>
      <vt:lpstr>Практическая работа</vt:lpstr>
      <vt:lpstr>Практическая работа</vt:lpstr>
      <vt:lpstr>Практическая работа</vt:lpstr>
      <vt:lpstr>Практическая работа</vt:lpstr>
      <vt:lpstr>Практическая работа</vt:lpstr>
      <vt:lpstr>Применение полученных знаний</vt:lpstr>
      <vt:lpstr>Слайд 26</vt:lpstr>
      <vt:lpstr>Слайд 27</vt:lpstr>
      <vt:lpstr>Слайд 28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Люда</dc:creator>
  <cp:lastModifiedBy>Ира</cp:lastModifiedBy>
  <cp:revision>190</cp:revision>
  <dcterms:created xsi:type="dcterms:W3CDTF">2012-06-24T13:08:21Z</dcterms:created>
  <dcterms:modified xsi:type="dcterms:W3CDTF">2020-01-07T18:31:11Z</dcterms:modified>
</cp:coreProperties>
</file>