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9"/>
  </p:notesMasterIdLst>
  <p:sldIdLst>
    <p:sldId id="269" r:id="rId2"/>
    <p:sldId id="280" r:id="rId3"/>
    <p:sldId id="289" r:id="rId4"/>
    <p:sldId id="290" r:id="rId5"/>
    <p:sldId id="270" r:id="rId6"/>
    <p:sldId id="271" r:id="rId7"/>
    <p:sldId id="272" r:id="rId8"/>
    <p:sldId id="291" r:id="rId9"/>
    <p:sldId id="273" r:id="rId10"/>
    <p:sldId id="277" r:id="rId11"/>
    <p:sldId id="274" r:id="rId12"/>
    <p:sldId id="275" r:id="rId13"/>
    <p:sldId id="276" r:id="rId14"/>
    <p:sldId id="281" r:id="rId15"/>
    <p:sldId id="282" r:id="rId16"/>
    <p:sldId id="283" r:id="rId17"/>
    <p:sldId id="285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53" autoAdjust="0"/>
    <p:restoredTop sz="94660"/>
  </p:normalViewPr>
  <p:slideViewPr>
    <p:cSldViewPr>
      <p:cViewPr varScale="1">
        <p:scale>
          <a:sx n="68" d="100"/>
          <a:sy n="68" d="100"/>
        </p:scale>
        <p:origin x="-165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0"/>
  <c:chart>
    <c:title>
      <c:tx>
        <c:rich>
          <a:bodyPr/>
          <a:lstStyle/>
          <a:p>
            <a: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Знаете ли Вы, что такое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пескография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</c:rich>
      </c:tx>
      <c:layout>
        <c:manualLayout>
          <c:xMode val="edge"/>
          <c:yMode val="edge"/>
          <c:x val="0.35948011949289677"/>
          <c:y val="0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0.17457749403505429"/>
          <c:w val="0.86488295262304948"/>
          <c:h val="0.8160588910761156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Знаете ли Вы, что такое пескография?</c:v>
                </c:pt>
              </c:strCache>
            </c:strRef>
          </c:tx>
          <c:dLbls>
            <c:dLbl>
              <c:idx val="0"/>
              <c:layout/>
              <c:showVal val="1"/>
            </c:dLbl>
            <c:dLbl>
              <c:idx val="1"/>
              <c:layout/>
              <c:showVal val="1"/>
            </c:dLbl>
            <c:delete val="1"/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79</c:v>
                </c:pt>
                <c:pt idx="1">
                  <c:v>21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83100276666790107"/>
          <c:y val="0.24204519603641969"/>
          <c:w val="0.1420519247861349"/>
          <c:h val="0.23451627067891928"/>
        </c:manualLayout>
      </c:layout>
      <c:txPr>
        <a:bodyPr/>
        <a:lstStyle/>
        <a:p>
          <a:pPr>
            <a:defRPr sz="20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0"/>
  <c:chart>
    <c:title>
      <c:tx>
        <c:rich>
          <a:bodyPr/>
          <a:lstStyle/>
          <a:p>
            <a: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Может ли искусство рисования песком помочь в обучении в школе?</a:t>
            </a:r>
          </a:p>
        </c:rich>
      </c:tx>
      <c:layout>
        <c:manualLayout>
          <c:xMode val="edge"/>
          <c:yMode val="edge"/>
          <c:x val="0.2203508505618389"/>
          <c:y val="2.2515228804364591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0.1224033307931181"/>
          <c:y val="0.23429075256413617"/>
          <c:w val="0.79315880966926977"/>
          <c:h val="0.6922691165312567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2. Может ли искусство рисования песком помочь в обучении в школе?</c:v>
                </c:pt>
              </c:strCache>
            </c:strRef>
          </c:tx>
          <c:dLbls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Не знаю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25</c:v>
                </c:pt>
                <c:pt idx="1">
                  <c:v>30</c:v>
                </c:pt>
                <c:pt idx="2">
                  <c:v>45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80979744080723048"/>
          <c:y val="0.7079372546568915"/>
          <c:w val="0.19020263259291048"/>
          <c:h val="0.28972135483764266"/>
        </c:manualLayout>
      </c:layout>
      <c:txPr>
        <a:bodyPr/>
        <a:lstStyle/>
        <a:p>
          <a:pPr>
            <a:defRPr sz="18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0"/>
  <c:chart>
    <c:title>
      <c:tx>
        <c:rich>
          <a:bodyPr/>
          <a:lstStyle/>
          <a:p>
            <a:pPr>
              <a:defRPr sz="20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sz="2000">
                <a:latin typeface="Times New Roman" panose="02020603050405020304" pitchFamily="18" charset="0"/>
                <a:cs typeface="Times New Roman" panose="02020603050405020304" pitchFamily="18" charset="0"/>
              </a:rPr>
              <a:t>3. Нужен ли в нашей школе уголок для творчества рисования песком?</a:t>
            </a:r>
          </a:p>
        </c:rich>
      </c:tx>
      <c:layout>
        <c:manualLayout>
          <c:xMode val="edge"/>
          <c:yMode val="edge"/>
          <c:x val="3.4947489296460278E-2"/>
          <c:y val="2.2046161537606974E-2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3.2497586670360012E-2"/>
          <c:y val="0.23838992943329598"/>
          <c:w val="0.76837473043955684"/>
          <c:h val="0.7057374308557763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3. Нужен ли в нашей школе уголок для творчества рисования песком?</c:v>
                </c:pt>
              </c:strCache>
            </c:strRef>
          </c:tx>
          <c:dLbls>
            <c:showVal val="1"/>
            <c:showLeaderLines val="1"/>
          </c:dLbls>
          <c:cat>
            <c:strRef>
              <c:f>Лист1!$A$2:$A$3</c:f>
              <c:strCache>
                <c:ptCount val="2"/>
                <c:pt idx="0">
                  <c:v>Нужен</c:v>
                </c:pt>
                <c:pt idx="1">
                  <c:v>Не нужен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45</c:v>
                </c:pt>
                <c:pt idx="1">
                  <c:v>12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73640667554091677"/>
          <c:y val="0.60233122245676463"/>
          <c:w val="0.25655036666821335"/>
          <c:h val="0.27447413250379576"/>
        </c:manualLayout>
      </c:layout>
      <c:txPr>
        <a:bodyPr/>
        <a:lstStyle/>
        <a:p>
          <a:pPr>
            <a:defRPr sz="20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0F2821-7221-4D56-BAAA-26A1D6A0EB50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3DD913-C553-4791-AF16-19462EAA170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667522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DD913-C553-4791-AF16-19462EAA170A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254836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EA37D-5576-4A68-9C08-284E3CE76BD1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B831B-D751-4DCB-A113-49570A1150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EA37D-5576-4A68-9C08-284E3CE76BD1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B831B-D751-4DCB-A113-49570A1150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EA37D-5576-4A68-9C08-284E3CE76BD1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B831B-D751-4DCB-A113-49570A1150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EA37D-5576-4A68-9C08-284E3CE76BD1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B831B-D751-4DCB-A113-49570A1150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EA37D-5576-4A68-9C08-284E3CE76BD1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B831B-D751-4DCB-A113-49570A1150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EA37D-5576-4A68-9C08-284E3CE76BD1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B831B-D751-4DCB-A113-49570A1150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2" y="1812927"/>
            <a:ext cx="347127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280" y="1812927"/>
            <a:ext cx="347127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EA37D-5576-4A68-9C08-284E3CE76BD1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B831B-D751-4DCB-A113-49570A1150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EA37D-5576-4A68-9C08-284E3CE76BD1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B831B-D751-4DCB-A113-49570A1150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EA37D-5576-4A68-9C08-284E3CE76BD1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B831B-D751-4DCB-A113-49570A1150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EA37D-5576-4A68-9C08-284E3CE76BD1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B831B-D751-4DCB-A113-49570A1150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1387058"/>
            <a:ext cx="3297953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3" y="2500312"/>
            <a:ext cx="3297954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BEA37D-5576-4A68-9C08-284E3CE76BD1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B831B-D751-4DCB-A113-49570A11504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6" name="Group 15"/>
          <p:cNvGrpSpPr/>
          <p:nvPr/>
        </p:nvGrpSpPr>
        <p:grpSpPr>
          <a:xfrm>
            <a:off x="4516154" y="994387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tx2">
                <a:lumMod val="75000"/>
              </a:schemeClr>
            </a:solidFill>
            <a:ln>
              <a:solidFill>
                <a:schemeClr val="tx2">
                  <a:lumMod val="75000"/>
                </a:schemeClr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674192" y="1601512"/>
            <a:ext cx="3429000" cy="3429000"/>
          </a:xfrm>
          <a:prstGeom prst="ellipse">
            <a:avLst/>
          </a:prstGeom>
          <a:ln w="76200">
            <a:solidFill>
              <a:schemeClr val="tx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Oval 55"/>
          <p:cNvSpPr>
            <a:spLocks noChangeAspect="1"/>
          </p:cNvSpPr>
          <p:nvPr/>
        </p:nvSpPr>
        <p:spPr>
          <a:xfrm>
            <a:off x="-69625" y="4042576"/>
            <a:ext cx="1743945" cy="1909234"/>
          </a:xfrm>
          <a:custGeom>
            <a:avLst/>
            <a:gdLst/>
            <a:ahLst/>
            <a:cxnLst/>
            <a:rect l="l" t="t" r="r" b="b"/>
            <a:pathLst>
              <a:path w="1743945" h="1909234">
                <a:moveTo>
                  <a:pt x="789328" y="0"/>
                </a:moveTo>
                <a:cubicBezTo>
                  <a:pt x="1316548" y="0"/>
                  <a:pt x="1743945" y="427397"/>
                  <a:pt x="1743945" y="954617"/>
                </a:cubicBezTo>
                <a:cubicBezTo>
                  <a:pt x="1743945" y="1481837"/>
                  <a:pt x="1316548" y="1909234"/>
                  <a:pt x="789328" y="1909234"/>
                </a:cubicBezTo>
                <a:cubicBezTo>
                  <a:pt x="461080" y="1909234"/>
                  <a:pt x="171527" y="1743562"/>
                  <a:pt x="0" y="1491086"/>
                </a:cubicBezTo>
                <a:lnTo>
                  <a:pt x="0" y="418149"/>
                </a:lnTo>
                <a:cubicBezTo>
                  <a:pt x="171527" y="165673"/>
                  <a:pt x="461080" y="0"/>
                  <a:pt x="789328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3" name="Oval 52"/>
          <p:cNvSpPr>
            <a:spLocks noChangeAspect="1"/>
          </p:cNvSpPr>
          <p:nvPr/>
        </p:nvSpPr>
        <p:spPr>
          <a:xfrm>
            <a:off x="520638" y="1095310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2" name="Oval 51"/>
          <p:cNvSpPr>
            <a:spLocks noChangeAspect="1"/>
          </p:cNvSpPr>
          <p:nvPr/>
        </p:nvSpPr>
        <p:spPr>
          <a:xfrm>
            <a:off x="1878729" y="28293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4" name="Oval 53"/>
          <p:cNvSpPr>
            <a:spLocks noChangeAspect="1"/>
          </p:cNvSpPr>
          <p:nvPr/>
        </p:nvSpPr>
        <p:spPr>
          <a:xfrm>
            <a:off x="520637" y="5729135"/>
            <a:ext cx="1909234" cy="1193756"/>
          </a:xfrm>
          <a:custGeom>
            <a:avLst/>
            <a:gdLst/>
            <a:ahLst/>
            <a:cxnLst/>
            <a:rect l="l" t="t" r="r" b="b"/>
            <a:pathLst>
              <a:path w="1909234" h="1193756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037305"/>
                  <a:pt x="1898721" y="1117537"/>
                  <a:pt x="1877819" y="1193756"/>
                </a:cubicBezTo>
                <a:lnTo>
                  <a:pt x="31415" y="1193756"/>
                </a:lnTo>
                <a:cubicBezTo>
                  <a:pt x="10513" y="1117537"/>
                  <a:pt x="0" y="103730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0" name="Oval 129"/>
          <p:cNvSpPr>
            <a:spLocks noChangeAspect="1"/>
          </p:cNvSpPr>
          <p:nvPr/>
        </p:nvSpPr>
        <p:spPr>
          <a:xfrm>
            <a:off x="-46711" y="-61709"/>
            <a:ext cx="1449107" cy="1677064"/>
          </a:xfrm>
          <a:custGeom>
            <a:avLst/>
            <a:gdLst/>
            <a:ahLst/>
            <a:cxnLst/>
            <a:rect l="l" t="t" r="r" b="b"/>
            <a:pathLst>
              <a:path w="1449107" h="1677064">
                <a:moveTo>
                  <a:pt x="0" y="0"/>
                </a:moveTo>
                <a:lnTo>
                  <a:pt x="1112019" y="0"/>
                </a:lnTo>
                <a:cubicBezTo>
                  <a:pt x="1319407" y="171874"/>
                  <a:pt x="1449107" y="432014"/>
                  <a:pt x="1449107" y="722447"/>
                </a:cubicBezTo>
                <a:cubicBezTo>
                  <a:pt x="1449107" y="1249667"/>
                  <a:pt x="1021710" y="1677064"/>
                  <a:pt x="494490" y="1677064"/>
                </a:cubicBezTo>
                <a:cubicBezTo>
                  <a:pt x="313232" y="1677064"/>
                  <a:pt x="143772" y="1626546"/>
                  <a:pt x="0" y="1537872"/>
                </a:cubicBezTo>
                <a:close/>
              </a:path>
            </a:pathLst>
          </a:custGeom>
          <a:solidFill>
            <a:schemeClr val="tx2">
              <a:lumMod val="75000"/>
              <a:alpha val="14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1" name="Oval 130"/>
          <p:cNvSpPr>
            <a:spLocks noChangeAspect="1"/>
          </p:cNvSpPr>
          <p:nvPr/>
        </p:nvSpPr>
        <p:spPr>
          <a:xfrm>
            <a:off x="924113" y="-161623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2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2" name="Oval 131"/>
          <p:cNvSpPr>
            <a:spLocks noChangeAspect="1"/>
          </p:cNvSpPr>
          <p:nvPr/>
        </p:nvSpPr>
        <p:spPr>
          <a:xfrm>
            <a:off x="0" y="66073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3" name="Oval 132"/>
          <p:cNvSpPr>
            <a:spLocks noChangeAspect="1"/>
          </p:cNvSpPr>
          <p:nvPr/>
        </p:nvSpPr>
        <p:spPr>
          <a:xfrm>
            <a:off x="7497531" y="-61709"/>
            <a:ext cx="1694467" cy="1677064"/>
          </a:xfrm>
          <a:custGeom>
            <a:avLst/>
            <a:gdLst/>
            <a:ahLst/>
            <a:cxnLst/>
            <a:rect l="l" t="t" r="r" b="b"/>
            <a:pathLst>
              <a:path w="1694467" h="1677064">
                <a:moveTo>
                  <a:pt x="337088" y="0"/>
                </a:moveTo>
                <a:lnTo>
                  <a:pt x="1573463" y="0"/>
                </a:lnTo>
                <a:cubicBezTo>
                  <a:pt x="1618202" y="37449"/>
                  <a:pt x="1658454" y="79950"/>
                  <a:pt x="1694467" y="126010"/>
                </a:cubicBezTo>
                <a:lnTo>
                  <a:pt x="1694467" y="1318884"/>
                </a:lnTo>
                <a:cubicBezTo>
                  <a:pt x="1522840" y="1538397"/>
                  <a:pt x="1254922" y="1677064"/>
                  <a:pt x="954617" y="1677064"/>
                </a:cubicBezTo>
                <a:cubicBezTo>
                  <a:pt x="427397" y="1677064"/>
                  <a:pt x="0" y="1249667"/>
                  <a:pt x="0" y="722447"/>
                </a:cubicBezTo>
                <a:cubicBezTo>
                  <a:pt x="0" y="432014"/>
                  <a:pt x="129700" y="171874"/>
                  <a:pt x="337088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4" name="Oval 133"/>
          <p:cNvSpPr>
            <a:spLocks noChangeAspect="1"/>
          </p:cNvSpPr>
          <p:nvPr/>
        </p:nvSpPr>
        <p:spPr>
          <a:xfrm>
            <a:off x="6117502" y="-61708"/>
            <a:ext cx="1909234" cy="1705448"/>
          </a:xfrm>
          <a:custGeom>
            <a:avLst/>
            <a:gdLst/>
            <a:ahLst/>
            <a:cxnLst/>
            <a:rect l="l" t="t" r="r" b="b"/>
            <a:pathLst>
              <a:path w="1909234" h="1705448">
                <a:moveTo>
                  <a:pt x="371490" y="0"/>
                </a:moveTo>
                <a:lnTo>
                  <a:pt x="1537745" y="0"/>
                </a:lnTo>
                <a:cubicBezTo>
                  <a:pt x="1764760" y="171517"/>
                  <a:pt x="1909234" y="444302"/>
                  <a:pt x="1909234" y="750831"/>
                </a:cubicBezTo>
                <a:cubicBezTo>
                  <a:pt x="1909234" y="1278051"/>
                  <a:pt x="1481837" y="1705448"/>
                  <a:pt x="954617" y="1705448"/>
                </a:cubicBezTo>
                <a:cubicBezTo>
                  <a:pt x="427397" y="1705448"/>
                  <a:pt x="0" y="1278051"/>
                  <a:pt x="0" y="750831"/>
                </a:cubicBezTo>
                <a:cubicBezTo>
                  <a:pt x="0" y="444302"/>
                  <a:pt x="144474" y="171517"/>
                  <a:pt x="37149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5" name="Oval 134"/>
          <p:cNvSpPr>
            <a:spLocks noChangeAspect="1"/>
          </p:cNvSpPr>
          <p:nvPr/>
        </p:nvSpPr>
        <p:spPr>
          <a:xfrm>
            <a:off x="7494454" y="1095309"/>
            <a:ext cx="1697544" cy="1909234"/>
          </a:xfrm>
          <a:custGeom>
            <a:avLst/>
            <a:gdLst/>
            <a:ahLst/>
            <a:cxnLst/>
            <a:rect l="l" t="t" r="r" b="b"/>
            <a:pathLst>
              <a:path w="1697544" h="1909234">
                <a:moveTo>
                  <a:pt x="954617" y="0"/>
                </a:moveTo>
                <a:cubicBezTo>
                  <a:pt x="1256666" y="0"/>
                  <a:pt x="1525952" y="140283"/>
                  <a:pt x="1697544" y="361910"/>
                </a:cubicBezTo>
                <a:lnTo>
                  <a:pt x="1697544" y="1547324"/>
                </a:lnTo>
                <a:cubicBezTo>
                  <a:pt x="1525952" y="1768951"/>
                  <a:pt x="1256666" y="1909234"/>
                  <a:pt x="954617" y="1909234"/>
                </a:cubicBezTo>
                <a:cubicBezTo>
                  <a:pt x="427397" y="1909234"/>
                  <a:pt x="0" y="1481837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6" name="Oval 135"/>
          <p:cNvSpPr>
            <a:spLocks noChangeAspect="1"/>
          </p:cNvSpPr>
          <p:nvPr/>
        </p:nvSpPr>
        <p:spPr>
          <a:xfrm>
            <a:off x="8056674" y="5140346"/>
            <a:ext cx="1137194" cy="1759729"/>
          </a:xfrm>
          <a:custGeom>
            <a:avLst/>
            <a:gdLst/>
            <a:ahLst/>
            <a:cxnLst/>
            <a:rect l="l" t="t" r="r" b="b"/>
            <a:pathLst>
              <a:path w="1137194" h="1759729">
                <a:moveTo>
                  <a:pt x="954617" y="0"/>
                </a:moveTo>
                <a:cubicBezTo>
                  <a:pt x="1017088" y="0"/>
                  <a:pt x="1078157" y="6001"/>
                  <a:pt x="1137194" y="17897"/>
                </a:cubicBezTo>
                <a:lnTo>
                  <a:pt x="1137194" y="1759729"/>
                </a:lnTo>
                <a:lnTo>
                  <a:pt x="443151" y="1759729"/>
                </a:lnTo>
                <a:cubicBezTo>
                  <a:pt x="176544" y="1591075"/>
                  <a:pt x="0" y="1293463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7" name="Oval 136"/>
          <p:cNvSpPr>
            <a:spLocks noChangeAspect="1"/>
          </p:cNvSpPr>
          <p:nvPr/>
        </p:nvSpPr>
        <p:spPr>
          <a:xfrm>
            <a:off x="6661711" y="4362912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8" name="Oval 137"/>
          <p:cNvSpPr>
            <a:spLocks noChangeAspect="1"/>
          </p:cNvSpPr>
          <p:nvPr/>
        </p:nvSpPr>
        <p:spPr>
          <a:xfrm>
            <a:off x="-69625" y="4948766"/>
            <a:ext cx="1353860" cy="1909234"/>
          </a:xfrm>
          <a:custGeom>
            <a:avLst/>
            <a:gdLst/>
            <a:ahLst/>
            <a:cxnLst/>
            <a:rect l="l" t="t" r="r" b="b"/>
            <a:pathLst>
              <a:path w="1353860" h="1909234">
                <a:moveTo>
                  <a:pt x="399243" y="0"/>
                </a:moveTo>
                <a:cubicBezTo>
                  <a:pt x="926463" y="0"/>
                  <a:pt x="1353860" y="427397"/>
                  <a:pt x="1353860" y="954617"/>
                </a:cubicBezTo>
                <a:cubicBezTo>
                  <a:pt x="1353860" y="1481837"/>
                  <a:pt x="926463" y="1909234"/>
                  <a:pt x="399243" y="1909234"/>
                </a:cubicBezTo>
                <a:cubicBezTo>
                  <a:pt x="256544" y="1909234"/>
                  <a:pt x="121158" y="1877924"/>
                  <a:pt x="0" y="1820890"/>
                </a:cubicBezTo>
                <a:lnTo>
                  <a:pt x="0" y="88345"/>
                </a:lnTo>
                <a:cubicBezTo>
                  <a:pt x="121158" y="31311"/>
                  <a:pt x="256544" y="0"/>
                  <a:pt x="399243" y="0"/>
                </a:cubicBezTo>
                <a:close/>
              </a:path>
            </a:pathLst>
          </a:custGeom>
          <a:solidFill>
            <a:schemeClr val="tx2">
              <a:lumMod val="75000"/>
              <a:alpha val="16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39" name="Oval 138"/>
          <p:cNvSpPr>
            <a:spLocks noChangeAspect="1"/>
          </p:cNvSpPr>
          <p:nvPr/>
        </p:nvSpPr>
        <p:spPr>
          <a:xfrm>
            <a:off x="708471" y="479033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0" name="Oval 139"/>
          <p:cNvSpPr>
            <a:spLocks noChangeAspect="1"/>
          </p:cNvSpPr>
          <p:nvPr/>
        </p:nvSpPr>
        <p:spPr>
          <a:xfrm>
            <a:off x="6117503" y="783988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5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41" name="Oval 140"/>
          <p:cNvSpPr>
            <a:spLocks noChangeAspect="1"/>
          </p:cNvSpPr>
          <p:nvPr/>
        </p:nvSpPr>
        <p:spPr>
          <a:xfrm>
            <a:off x="6459053" y="5140346"/>
            <a:ext cx="1909233" cy="190923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118" name="Oval 117"/>
          <p:cNvSpPr>
            <a:spLocks noChangeAspect="1"/>
          </p:cNvSpPr>
          <p:nvPr/>
        </p:nvSpPr>
        <p:spPr>
          <a:xfrm>
            <a:off x="8398204" y="597861"/>
            <a:ext cx="793794" cy="1252918"/>
          </a:xfrm>
          <a:custGeom>
            <a:avLst/>
            <a:gdLst/>
            <a:ahLst/>
            <a:cxnLst/>
            <a:rect l="l" t="t" r="r" b="b"/>
            <a:pathLst>
              <a:path w="793794" h="1252918">
                <a:moveTo>
                  <a:pt x="626459" y="0"/>
                </a:moveTo>
                <a:cubicBezTo>
                  <a:pt x="684682" y="0"/>
                  <a:pt x="741049" y="7943"/>
                  <a:pt x="793794" y="25480"/>
                </a:cubicBezTo>
                <a:lnTo>
                  <a:pt x="793794" y="1227438"/>
                </a:lnTo>
                <a:cubicBezTo>
                  <a:pt x="741049" y="1244975"/>
                  <a:pt x="684682" y="1252918"/>
                  <a:pt x="626459" y="1252918"/>
                </a:cubicBezTo>
                <a:cubicBezTo>
                  <a:pt x="280475" y="1252918"/>
                  <a:pt x="0" y="972443"/>
                  <a:pt x="0" y="626459"/>
                </a:cubicBezTo>
                <a:cubicBezTo>
                  <a:pt x="0" y="280475"/>
                  <a:pt x="280475" y="0"/>
                  <a:pt x="626459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>
            <a:spLocks noChangeAspect="1"/>
          </p:cNvSpPr>
          <p:nvPr/>
        </p:nvSpPr>
        <p:spPr>
          <a:xfrm>
            <a:off x="6350100" y="206512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>
            <a:spLocks noChangeAspect="1"/>
          </p:cNvSpPr>
          <p:nvPr/>
        </p:nvSpPr>
        <p:spPr>
          <a:xfrm>
            <a:off x="6872127" y="1450645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>
            <a:spLocks noChangeAspect="1"/>
          </p:cNvSpPr>
          <p:nvPr/>
        </p:nvSpPr>
        <p:spPr>
          <a:xfrm>
            <a:off x="7219068" y="2049927"/>
            <a:ext cx="1041276" cy="1041276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>
            <a:spLocks noChangeAspect="1"/>
          </p:cNvSpPr>
          <p:nvPr/>
        </p:nvSpPr>
        <p:spPr>
          <a:xfrm>
            <a:off x="7749416" y="2661634"/>
            <a:ext cx="721308" cy="721308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>
            <a:spLocks noChangeAspect="1"/>
          </p:cNvSpPr>
          <p:nvPr/>
        </p:nvSpPr>
        <p:spPr>
          <a:xfrm>
            <a:off x="685054" y="-100976"/>
            <a:ext cx="1193676" cy="697815"/>
          </a:xfrm>
          <a:custGeom>
            <a:avLst/>
            <a:gdLst/>
            <a:ahLst/>
            <a:cxnLst/>
            <a:rect l="l" t="t" r="r" b="b"/>
            <a:pathLst>
              <a:path w="1193676" h="697815">
                <a:moveTo>
                  <a:pt x="10179" y="0"/>
                </a:moveTo>
                <a:lnTo>
                  <a:pt x="1183497" y="0"/>
                </a:lnTo>
                <a:cubicBezTo>
                  <a:pt x="1190746" y="32633"/>
                  <a:pt x="1193676" y="66463"/>
                  <a:pt x="1193676" y="100977"/>
                </a:cubicBezTo>
                <a:cubicBezTo>
                  <a:pt x="1193676" y="430602"/>
                  <a:pt x="926463" y="697815"/>
                  <a:pt x="596838" y="697815"/>
                </a:cubicBezTo>
                <a:cubicBezTo>
                  <a:pt x="267213" y="697815"/>
                  <a:pt x="0" y="430602"/>
                  <a:pt x="0" y="100977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>
            <a:spLocks noChangeAspect="1"/>
          </p:cNvSpPr>
          <p:nvPr/>
        </p:nvSpPr>
        <p:spPr>
          <a:xfrm>
            <a:off x="1502638" y="-100976"/>
            <a:ext cx="1029028" cy="459889"/>
          </a:xfrm>
          <a:custGeom>
            <a:avLst/>
            <a:gdLst/>
            <a:ahLst/>
            <a:cxnLst/>
            <a:rect l="l" t="t" r="r" b="b"/>
            <a:pathLst>
              <a:path w="1029028" h="459889">
                <a:moveTo>
                  <a:pt x="0" y="0"/>
                </a:moveTo>
                <a:lnTo>
                  <a:pt x="1029028" y="0"/>
                </a:lnTo>
                <a:cubicBezTo>
                  <a:pt x="1001386" y="259074"/>
                  <a:pt x="781401" y="459889"/>
                  <a:pt x="514514" y="459889"/>
                </a:cubicBezTo>
                <a:cubicBezTo>
                  <a:pt x="247627" y="459889"/>
                  <a:pt x="27642" y="259074"/>
                  <a:pt x="0" y="0"/>
                </a:cubicBez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>
            <a:spLocks noChangeAspect="1"/>
          </p:cNvSpPr>
          <p:nvPr/>
        </p:nvSpPr>
        <p:spPr>
          <a:xfrm>
            <a:off x="-69624" y="-100976"/>
            <a:ext cx="590263" cy="612289"/>
          </a:xfrm>
          <a:custGeom>
            <a:avLst/>
            <a:gdLst/>
            <a:ahLst/>
            <a:cxnLst/>
            <a:rect l="l" t="t" r="r" b="b"/>
            <a:pathLst>
              <a:path w="590263" h="612289">
                <a:moveTo>
                  <a:pt x="0" y="0"/>
                </a:moveTo>
                <a:lnTo>
                  <a:pt x="581024" y="0"/>
                </a:lnTo>
                <a:cubicBezTo>
                  <a:pt x="587493" y="29611"/>
                  <a:pt x="590263" y="60308"/>
                  <a:pt x="590263" y="91651"/>
                </a:cubicBezTo>
                <a:cubicBezTo>
                  <a:pt x="590263" y="379191"/>
                  <a:pt x="357165" y="612289"/>
                  <a:pt x="69625" y="612289"/>
                </a:cubicBezTo>
                <a:lnTo>
                  <a:pt x="0" y="605270"/>
                </a:lnTo>
                <a:close/>
              </a:path>
            </a:pathLst>
          </a:cu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6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>
            <a:spLocks noChangeAspect="1"/>
          </p:cNvSpPr>
          <p:nvPr/>
        </p:nvSpPr>
        <p:spPr>
          <a:xfrm>
            <a:off x="277432" y="4321783"/>
            <a:ext cx="1396887" cy="1396887"/>
          </a:xfrm>
          <a:prstGeom prst="ellipse">
            <a:avLst/>
          </a:pr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>
            <a:spLocks noChangeAspect="1"/>
          </p:cNvSpPr>
          <p:nvPr/>
        </p:nvSpPr>
        <p:spPr>
          <a:xfrm>
            <a:off x="5792131" y="6489965"/>
            <a:ext cx="1115939" cy="443769"/>
          </a:xfrm>
          <a:custGeom>
            <a:avLst/>
            <a:gdLst/>
            <a:ahLst/>
            <a:cxnLst/>
            <a:rect l="l" t="t" r="r" b="b"/>
            <a:pathLst>
              <a:path w="1115939" h="443769">
                <a:moveTo>
                  <a:pt x="557969" y="0"/>
                </a:moveTo>
                <a:cubicBezTo>
                  <a:pt x="830120" y="0"/>
                  <a:pt x="1058049" y="189335"/>
                  <a:pt x="1115939" y="443769"/>
                </a:cubicBezTo>
                <a:lnTo>
                  <a:pt x="0" y="443769"/>
                </a:lnTo>
                <a:cubicBezTo>
                  <a:pt x="57889" y="189335"/>
                  <a:pt x="285818" y="0"/>
                  <a:pt x="55796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>
            <a:spLocks noChangeAspect="1"/>
          </p:cNvSpPr>
          <p:nvPr/>
        </p:nvSpPr>
        <p:spPr>
          <a:xfrm>
            <a:off x="6127999" y="6408840"/>
            <a:ext cx="1237019" cy="524894"/>
          </a:xfrm>
          <a:custGeom>
            <a:avLst/>
            <a:gdLst/>
            <a:ahLst/>
            <a:cxnLst/>
            <a:rect l="l" t="t" r="r" b="b"/>
            <a:pathLst>
              <a:path w="1237019" h="524894">
                <a:moveTo>
                  <a:pt x="618509" y="0"/>
                </a:moveTo>
                <a:cubicBezTo>
                  <a:pt x="930325" y="0"/>
                  <a:pt x="1189147" y="226891"/>
                  <a:pt x="1237019" y="524894"/>
                </a:cubicBezTo>
                <a:lnTo>
                  <a:pt x="0" y="524894"/>
                </a:lnTo>
                <a:cubicBezTo>
                  <a:pt x="47872" y="226891"/>
                  <a:pt x="306694" y="0"/>
                  <a:pt x="618509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>
            <a:spLocks noChangeAspect="1"/>
          </p:cNvSpPr>
          <p:nvPr/>
        </p:nvSpPr>
        <p:spPr>
          <a:xfrm>
            <a:off x="7577655" y="6408841"/>
            <a:ext cx="1211408" cy="524893"/>
          </a:xfrm>
          <a:custGeom>
            <a:avLst/>
            <a:gdLst/>
            <a:ahLst/>
            <a:cxnLst/>
            <a:rect l="l" t="t" r="r" b="b"/>
            <a:pathLst>
              <a:path w="1211408" h="524893">
                <a:moveTo>
                  <a:pt x="605704" y="0"/>
                </a:moveTo>
                <a:cubicBezTo>
                  <a:pt x="914574" y="0"/>
                  <a:pt x="1170243" y="227782"/>
                  <a:pt x="1211408" y="524893"/>
                </a:cubicBezTo>
                <a:lnTo>
                  <a:pt x="0" y="524893"/>
                </a:lnTo>
                <a:cubicBezTo>
                  <a:pt x="41165" y="227782"/>
                  <a:pt x="296834" y="0"/>
                  <a:pt x="605704" y="0"/>
                </a:cubicBezTo>
                <a:close/>
              </a:path>
            </a:pathLst>
          </a:custGeom>
          <a:solidFill>
            <a:schemeClr val="tx2">
              <a:lumMod val="75000"/>
              <a:alpha val="6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4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>
            <a:spLocks noChangeAspect="1"/>
          </p:cNvSpPr>
          <p:nvPr/>
        </p:nvSpPr>
        <p:spPr>
          <a:xfrm>
            <a:off x="11073" y="4941986"/>
            <a:ext cx="611230" cy="61123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-69625" y="6172569"/>
            <a:ext cx="778097" cy="750322"/>
          </a:xfrm>
          <a:custGeom>
            <a:avLst/>
            <a:gdLst/>
            <a:ahLst/>
            <a:cxnLst/>
            <a:rect l="l" t="t" r="r" b="b"/>
            <a:pathLst>
              <a:path w="778097" h="750322">
                <a:moveTo>
                  <a:pt x="261411" y="0"/>
                </a:moveTo>
                <a:cubicBezTo>
                  <a:pt x="546769" y="0"/>
                  <a:pt x="778097" y="231328"/>
                  <a:pt x="778097" y="516686"/>
                </a:cubicBezTo>
                <a:cubicBezTo>
                  <a:pt x="778097" y="601179"/>
                  <a:pt x="757816" y="680934"/>
                  <a:pt x="719843" y="750322"/>
                </a:cubicBezTo>
                <a:lnTo>
                  <a:pt x="0" y="750322"/>
                </a:lnTo>
                <a:lnTo>
                  <a:pt x="0" y="73330"/>
                </a:lnTo>
                <a:cubicBezTo>
                  <a:pt x="75863" y="26083"/>
                  <a:pt x="165591" y="0"/>
                  <a:pt x="26141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>
            <a:spLocks noChangeAspect="1"/>
          </p:cNvSpPr>
          <p:nvPr/>
        </p:nvSpPr>
        <p:spPr>
          <a:xfrm>
            <a:off x="-69625" y="5158575"/>
            <a:ext cx="563524" cy="897560"/>
          </a:xfrm>
          <a:custGeom>
            <a:avLst/>
            <a:gdLst/>
            <a:ahLst/>
            <a:cxnLst/>
            <a:rect l="l" t="t" r="r" b="b"/>
            <a:pathLst>
              <a:path w="563524" h="897560">
                <a:moveTo>
                  <a:pt x="114744" y="0"/>
                </a:moveTo>
                <a:cubicBezTo>
                  <a:pt x="362598" y="0"/>
                  <a:pt x="563524" y="200926"/>
                  <a:pt x="563524" y="448780"/>
                </a:cubicBezTo>
                <a:cubicBezTo>
                  <a:pt x="563524" y="696634"/>
                  <a:pt x="362598" y="897560"/>
                  <a:pt x="114744" y="897560"/>
                </a:cubicBezTo>
                <a:cubicBezTo>
                  <a:pt x="74918" y="897560"/>
                  <a:pt x="36304" y="892373"/>
                  <a:pt x="0" y="880900"/>
                </a:cubicBezTo>
                <a:lnTo>
                  <a:pt x="0" y="16661"/>
                </a:lnTo>
                <a:cubicBezTo>
                  <a:pt x="36304" y="5188"/>
                  <a:pt x="74918" y="0"/>
                  <a:pt x="11474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>
            <a:spLocks noChangeAspect="1"/>
          </p:cNvSpPr>
          <p:nvPr/>
        </p:nvSpPr>
        <p:spPr>
          <a:xfrm>
            <a:off x="-25758" y="482386"/>
            <a:ext cx="598416" cy="905704"/>
          </a:xfrm>
          <a:custGeom>
            <a:avLst/>
            <a:gdLst/>
            <a:ahLst/>
            <a:cxnLst/>
            <a:rect l="l" t="t" r="r" b="b"/>
            <a:pathLst>
              <a:path w="598416" h="905704">
                <a:moveTo>
                  <a:pt x="145564" y="0"/>
                </a:moveTo>
                <a:cubicBezTo>
                  <a:pt x="395667" y="0"/>
                  <a:pt x="598416" y="202749"/>
                  <a:pt x="598416" y="452852"/>
                </a:cubicBezTo>
                <a:cubicBezTo>
                  <a:pt x="598416" y="702955"/>
                  <a:pt x="395667" y="905704"/>
                  <a:pt x="145564" y="905704"/>
                </a:cubicBezTo>
                <a:cubicBezTo>
                  <a:pt x="94398" y="905704"/>
                  <a:pt x="45214" y="897218"/>
                  <a:pt x="0" y="879648"/>
                </a:cubicBezTo>
                <a:lnTo>
                  <a:pt x="0" y="26056"/>
                </a:lnTo>
                <a:cubicBezTo>
                  <a:pt x="45214" y="8486"/>
                  <a:pt x="94398" y="0"/>
                  <a:pt x="14556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>
            <a:spLocks noChangeAspect="1"/>
          </p:cNvSpPr>
          <p:nvPr/>
        </p:nvSpPr>
        <p:spPr>
          <a:xfrm>
            <a:off x="474208" y="836793"/>
            <a:ext cx="910817" cy="91081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>
            <a:spLocks noChangeAspect="1"/>
          </p:cNvSpPr>
          <p:nvPr/>
        </p:nvSpPr>
        <p:spPr>
          <a:xfrm>
            <a:off x="319223" y="1452260"/>
            <a:ext cx="772993" cy="772993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>
            <a:spLocks noChangeAspect="1"/>
          </p:cNvSpPr>
          <p:nvPr/>
        </p:nvSpPr>
        <p:spPr>
          <a:xfrm>
            <a:off x="371257" y="1886983"/>
            <a:ext cx="610366" cy="610366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>
            <a:spLocks noChangeAspect="1"/>
          </p:cNvSpPr>
          <p:nvPr/>
        </p:nvSpPr>
        <p:spPr>
          <a:xfrm>
            <a:off x="154676" y="1919682"/>
            <a:ext cx="521764" cy="52176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>
            <a:spLocks noChangeAspect="1"/>
          </p:cNvSpPr>
          <p:nvPr/>
        </p:nvSpPr>
        <p:spPr>
          <a:xfrm>
            <a:off x="7302517" y="-61709"/>
            <a:ext cx="910818" cy="750833"/>
          </a:xfrm>
          <a:custGeom>
            <a:avLst/>
            <a:gdLst/>
            <a:ahLst/>
            <a:cxnLst/>
            <a:rect l="l" t="t" r="r" b="b"/>
            <a:pathLst>
              <a:path w="910818" h="750833">
                <a:moveTo>
                  <a:pt x="111441" y="0"/>
                </a:moveTo>
                <a:lnTo>
                  <a:pt x="799378" y="0"/>
                </a:lnTo>
                <a:cubicBezTo>
                  <a:pt x="869408" y="78400"/>
                  <a:pt x="910818" y="182076"/>
                  <a:pt x="910818" y="295424"/>
                </a:cubicBezTo>
                <a:cubicBezTo>
                  <a:pt x="910818" y="546939"/>
                  <a:pt x="706924" y="750833"/>
                  <a:pt x="455409" y="750833"/>
                </a:cubicBezTo>
                <a:cubicBezTo>
                  <a:pt x="203894" y="750833"/>
                  <a:pt x="0" y="546939"/>
                  <a:pt x="0" y="295424"/>
                </a:cubicBezTo>
                <a:cubicBezTo>
                  <a:pt x="0" y="182076"/>
                  <a:pt x="41410" y="78400"/>
                  <a:pt x="111441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>
            <a:spLocks noChangeAspect="1"/>
          </p:cNvSpPr>
          <p:nvPr/>
        </p:nvSpPr>
        <p:spPr>
          <a:xfrm>
            <a:off x="8718124" y="-61709"/>
            <a:ext cx="473874" cy="613011"/>
          </a:xfrm>
          <a:custGeom>
            <a:avLst/>
            <a:gdLst/>
            <a:ahLst/>
            <a:cxnLst/>
            <a:rect l="l" t="t" r="r" b="b"/>
            <a:pathLst>
              <a:path w="473874" h="613011">
                <a:moveTo>
                  <a:pt x="29684" y="0"/>
                </a:moveTo>
                <a:lnTo>
                  <a:pt x="473874" y="0"/>
                </a:lnTo>
                <a:lnTo>
                  <a:pt x="473874" y="611150"/>
                </a:lnTo>
                <a:cubicBezTo>
                  <a:pt x="467789" y="612887"/>
                  <a:pt x="461614" y="613011"/>
                  <a:pt x="455409" y="613011"/>
                </a:cubicBezTo>
                <a:cubicBezTo>
                  <a:pt x="203894" y="613011"/>
                  <a:pt x="0" y="409117"/>
                  <a:pt x="0" y="157602"/>
                </a:cubicBezTo>
                <a:cubicBezTo>
                  <a:pt x="0" y="101995"/>
                  <a:pt x="9966" y="48716"/>
                  <a:pt x="29684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>
            <a:spLocks noChangeAspect="1"/>
          </p:cNvSpPr>
          <p:nvPr/>
        </p:nvSpPr>
        <p:spPr>
          <a:xfrm>
            <a:off x="7748238" y="282933"/>
            <a:ext cx="1128521" cy="1128521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>
            <a:spLocks noChangeAspect="1"/>
          </p:cNvSpPr>
          <p:nvPr/>
        </p:nvSpPr>
        <p:spPr>
          <a:xfrm>
            <a:off x="8914718" y="749603"/>
            <a:ext cx="277280" cy="907992"/>
          </a:xfrm>
          <a:custGeom>
            <a:avLst/>
            <a:gdLst/>
            <a:ahLst/>
            <a:cxnLst/>
            <a:rect l="l" t="t" r="r" b="b"/>
            <a:pathLst>
              <a:path w="277280" h="907992">
                <a:moveTo>
                  <a:pt x="277280" y="0"/>
                </a:moveTo>
                <a:lnTo>
                  <a:pt x="277280" y="907992"/>
                </a:lnTo>
                <a:cubicBezTo>
                  <a:pt x="112021" y="824131"/>
                  <a:pt x="0" y="652146"/>
                  <a:pt x="0" y="453996"/>
                </a:cubicBezTo>
                <a:cubicBezTo>
                  <a:pt x="0" y="255847"/>
                  <a:pt x="112021" y="83861"/>
                  <a:pt x="277280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>
            <a:spLocks noChangeAspect="1"/>
          </p:cNvSpPr>
          <p:nvPr/>
        </p:nvSpPr>
        <p:spPr>
          <a:xfrm>
            <a:off x="7590871" y="728498"/>
            <a:ext cx="969734" cy="9697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>
            <a:spLocks noChangeAspect="1"/>
          </p:cNvSpPr>
          <p:nvPr/>
        </p:nvSpPr>
        <p:spPr>
          <a:xfrm>
            <a:off x="7470041" y="1326476"/>
            <a:ext cx="608190" cy="60819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3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Oval 110"/>
          <p:cNvSpPr>
            <a:spLocks noChangeAspect="1"/>
          </p:cNvSpPr>
          <p:nvPr/>
        </p:nvSpPr>
        <p:spPr>
          <a:xfrm>
            <a:off x="7629941" y="5611427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Oval 111"/>
          <p:cNvSpPr>
            <a:spLocks noChangeAspect="1"/>
          </p:cNvSpPr>
          <p:nvPr/>
        </p:nvSpPr>
        <p:spPr>
          <a:xfrm>
            <a:off x="6972882" y="5242254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>
            <a:spLocks noChangeAspect="1"/>
          </p:cNvSpPr>
          <p:nvPr/>
        </p:nvSpPr>
        <p:spPr>
          <a:xfrm>
            <a:off x="7494454" y="4928166"/>
            <a:ext cx="738345" cy="7383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>
            <a:spLocks noChangeAspect="1"/>
          </p:cNvSpPr>
          <p:nvPr/>
        </p:nvSpPr>
        <p:spPr>
          <a:xfrm>
            <a:off x="8229034" y="5666511"/>
            <a:ext cx="605634" cy="605634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>
            <a:spLocks noChangeAspect="1"/>
          </p:cNvSpPr>
          <p:nvPr/>
        </p:nvSpPr>
        <p:spPr>
          <a:xfrm>
            <a:off x="8078231" y="4097842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>
            <a:spLocks noChangeAspect="1"/>
          </p:cNvSpPr>
          <p:nvPr/>
        </p:nvSpPr>
        <p:spPr>
          <a:xfrm>
            <a:off x="8411816" y="5057878"/>
            <a:ext cx="553549" cy="553549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>
            <a:spLocks noChangeAspect="1"/>
          </p:cNvSpPr>
          <p:nvPr/>
        </p:nvSpPr>
        <p:spPr>
          <a:xfrm>
            <a:off x="8688590" y="4790335"/>
            <a:ext cx="503408" cy="553550"/>
          </a:xfrm>
          <a:custGeom>
            <a:avLst/>
            <a:gdLst/>
            <a:ahLst/>
            <a:cxnLst/>
            <a:rect l="l" t="t" r="r" b="b"/>
            <a:pathLst>
              <a:path w="503408" h="553550">
                <a:moveTo>
                  <a:pt x="276775" y="0"/>
                </a:moveTo>
                <a:cubicBezTo>
                  <a:pt x="370698" y="0"/>
                  <a:pt x="453694" y="46784"/>
                  <a:pt x="503408" y="118545"/>
                </a:cubicBezTo>
                <a:lnTo>
                  <a:pt x="503408" y="435005"/>
                </a:lnTo>
                <a:cubicBezTo>
                  <a:pt x="453694" y="506767"/>
                  <a:pt x="370698" y="553550"/>
                  <a:pt x="276775" y="553550"/>
                </a:cubicBezTo>
                <a:cubicBezTo>
                  <a:pt x="123916" y="553550"/>
                  <a:pt x="0" y="429634"/>
                  <a:pt x="0" y="276775"/>
                </a:cubicBezTo>
                <a:cubicBezTo>
                  <a:pt x="0" y="123916"/>
                  <a:pt x="123916" y="0"/>
                  <a:pt x="276775" y="0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BEA37D-5576-4A68-9C08-284E3CE76BD1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2B831B-D751-4DCB-A113-49570A1150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5" name="Oval 54"/>
          <p:cNvSpPr>
            <a:spLocks noChangeAspect="1"/>
          </p:cNvSpPr>
          <p:nvPr/>
        </p:nvSpPr>
        <p:spPr>
          <a:xfrm>
            <a:off x="1583172" y="5454223"/>
            <a:ext cx="1909234" cy="1468668"/>
          </a:xfrm>
          <a:custGeom>
            <a:avLst/>
            <a:gdLst/>
            <a:ahLst/>
            <a:cxnLst/>
            <a:rect l="l" t="t" r="r" b="b"/>
            <a:pathLst>
              <a:path w="1909234" h="1468668">
                <a:moveTo>
                  <a:pt x="954617" y="0"/>
                </a:moveTo>
                <a:cubicBezTo>
                  <a:pt x="1481837" y="0"/>
                  <a:pt x="1909234" y="427397"/>
                  <a:pt x="1909234" y="954617"/>
                </a:cubicBezTo>
                <a:cubicBezTo>
                  <a:pt x="1909234" y="1144075"/>
                  <a:pt x="1854043" y="1320642"/>
                  <a:pt x="1758159" y="1468668"/>
                </a:cubicBezTo>
                <a:lnTo>
                  <a:pt x="151075" y="1468668"/>
                </a:lnTo>
                <a:cubicBezTo>
                  <a:pt x="55192" y="1320642"/>
                  <a:pt x="0" y="1144075"/>
                  <a:pt x="0" y="954617"/>
                </a:cubicBezTo>
                <a:cubicBezTo>
                  <a:pt x="0" y="427397"/>
                  <a:pt x="427397" y="0"/>
                  <a:pt x="954617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57" name="Oval 56"/>
          <p:cNvSpPr>
            <a:spLocks noChangeAspect="1"/>
          </p:cNvSpPr>
          <p:nvPr/>
        </p:nvSpPr>
        <p:spPr>
          <a:xfrm>
            <a:off x="8570944" y="3382942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>
            <a:spLocks noChangeAspect="1"/>
          </p:cNvSpPr>
          <p:nvPr/>
        </p:nvSpPr>
        <p:spPr>
          <a:xfrm>
            <a:off x="8398204" y="35360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/>
          <p:cNvSpPr>
            <a:spLocks noChangeAspect="1"/>
          </p:cNvSpPr>
          <p:nvPr/>
        </p:nvSpPr>
        <p:spPr>
          <a:xfrm>
            <a:off x="8608408" y="3688497"/>
            <a:ext cx="306310" cy="30631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/>
          <p:cNvSpPr>
            <a:spLocks noChangeAspect="1"/>
          </p:cNvSpPr>
          <p:nvPr/>
        </p:nvSpPr>
        <p:spPr>
          <a:xfrm>
            <a:off x="154676" y="2698928"/>
            <a:ext cx="467627" cy="467627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Oval 60"/>
          <p:cNvSpPr>
            <a:spLocks noChangeAspect="1"/>
          </p:cNvSpPr>
          <p:nvPr/>
        </p:nvSpPr>
        <p:spPr>
          <a:xfrm>
            <a:off x="474208" y="3166555"/>
            <a:ext cx="458770" cy="458770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127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Oval 61"/>
          <p:cNvSpPr>
            <a:spLocks noChangeAspect="1"/>
          </p:cNvSpPr>
          <p:nvPr/>
        </p:nvSpPr>
        <p:spPr>
          <a:xfrm>
            <a:off x="270258" y="3382942"/>
            <a:ext cx="352045" cy="352045"/>
          </a:xfrm>
          <a:prstGeom prst="ellipse">
            <a:avLst/>
          </a:prstGeom>
          <a:solidFill>
            <a:schemeClr val="accent3">
              <a:lumMod val="60000"/>
              <a:lumOff val="40000"/>
              <a:alpha val="5000"/>
            </a:schemeClr>
          </a:solidFill>
          <a:ln w="63500" cap="rnd" cmpd="sng" algn="ctr">
            <a:solidFill>
              <a:schemeClr val="accent3">
                <a:lumMod val="60000"/>
                <a:lumOff val="40000"/>
                <a:alpha val="1500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Oval 62"/>
          <p:cNvSpPr>
            <a:spLocks noChangeAspect="1"/>
          </p:cNvSpPr>
          <p:nvPr/>
        </p:nvSpPr>
        <p:spPr>
          <a:xfrm>
            <a:off x="-86601" y="2581479"/>
            <a:ext cx="1360441" cy="1909234"/>
          </a:xfrm>
          <a:custGeom>
            <a:avLst/>
            <a:gdLst/>
            <a:ahLst/>
            <a:cxnLst/>
            <a:rect l="l" t="t" r="r" b="b"/>
            <a:pathLst>
              <a:path w="1360441" h="1909234">
                <a:moveTo>
                  <a:pt x="405824" y="0"/>
                </a:moveTo>
                <a:cubicBezTo>
                  <a:pt x="933044" y="0"/>
                  <a:pt x="1360441" y="427397"/>
                  <a:pt x="1360441" y="954617"/>
                </a:cubicBezTo>
                <a:cubicBezTo>
                  <a:pt x="1360441" y="1481837"/>
                  <a:pt x="933044" y="1909234"/>
                  <a:pt x="405824" y="1909234"/>
                </a:cubicBezTo>
                <a:cubicBezTo>
                  <a:pt x="260527" y="1909234"/>
                  <a:pt x="122812" y="1876773"/>
                  <a:pt x="0" y="1817719"/>
                </a:cubicBezTo>
                <a:lnTo>
                  <a:pt x="0" y="91515"/>
                </a:lnTo>
                <a:cubicBezTo>
                  <a:pt x="122812" y="32461"/>
                  <a:pt x="260527" y="0"/>
                  <a:pt x="405824" y="0"/>
                </a:cubicBezTo>
                <a:close/>
              </a:path>
            </a:pathLst>
          </a:custGeom>
          <a:solidFill>
            <a:schemeClr val="tx2">
              <a:lumMod val="75000"/>
              <a:alpha val="8000"/>
            </a:schemeClr>
          </a:solidFill>
          <a:ln w="330200" cap="rnd" cmpd="sng" algn="ctr">
            <a:solidFill>
              <a:schemeClr val="accent3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3175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317500">
                <a:solidFill>
                  <a:schemeClr val="tx1"/>
                </a:solidFill>
              </a:ln>
            </a:endParaRPr>
          </a:p>
        </p:txBody>
      </p:sp>
      <p:sp>
        <p:nvSpPr>
          <p:cNvPr id="64" name="Oval 63"/>
          <p:cNvSpPr>
            <a:spLocks noChangeAspect="1"/>
          </p:cNvSpPr>
          <p:nvPr/>
        </p:nvSpPr>
        <p:spPr>
          <a:xfrm>
            <a:off x="6173123" y="2395416"/>
            <a:ext cx="1218253" cy="1218253"/>
          </a:xfrm>
          <a:prstGeom prst="ellipse">
            <a:avLst/>
          </a:prstGeom>
          <a:solidFill>
            <a:schemeClr val="tx2">
              <a:lumMod val="75000"/>
              <a:alpha val="10000"/>
            </a:schemeClr>
          </a:solidFill>
          <a:ln w="177800" cap="rnd" cmpd="sng" algn="ctr">
            <a:solidFill>
              <a:schemeClr val="tx2">
                <a:lumMod val="60000"/>
                <a:lumOff val="40000"/>
                <a:alpha val="0"/>
              </a:schemeClr>
            </a:solidFill>
            <a:prstDash val="solid"/>
            <a:round/>
            <a:headEnd type="none" w="med" len="med"/>
            <a:tailEnd type="none" w="med" len="med"/>
          </a:ln>
          <a:effectLst>
            <a:softEdge rad="152400"/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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9663" y="188640"/>
            <a:ext cx="7125113" cy="2520280"/>
          </a:xfrm>
        </p:spPr>
        <p:txBody>
          <a:bodyPr/>
          <a:lstStyle/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Ференс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Цако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			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																																																								Джим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Деневан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23528" y="1268760"/>
            <a:ext cx="3347350" cy="4901201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996952"/>
            <a:ext cx="3728000" cy="2191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95536" y="4273356"/>
            <a:ext cx="37444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http://wallpapers1920.ru/img/picture/Nov/22/cb25bc5b3dfcc9179a79b08cd8552ef4/6.jpg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44008" y="5517232"/>
            <a:ext cx="403244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https://articles.tbscg.com/wp-content/uploads/2015/07/jim-denevan-02.jpg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54648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764704"/>
            <a:ext cx="6336704" cy="4752528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588224" y="6021288"/>
            <a:ext cx="20209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личного архива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6243585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260648"/>
            <a:ext cx="7125113" cy="1339551"/>
          </a:xfrm>
        </p:spPr>
        <p:txBody>
          <a:bodyPr>
            <a:no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тим направлением искусства </a:t>
            </a:r>
            <a:r>
              <a:rPr lang="ru-RU" sz="36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может заниматься каждый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от мала до велика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34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348880"/>
            <a:ext cx="5328592" cy="355239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3594460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188640"/>
            <a:ext cx="7125113" cy="1411559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Песочное рисование полезно детям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525565"/>
            <a:ext cx="4752528" cy="407966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660232" y="5805264"/>
            <a:ext cx="20209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личного архива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888207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692696"/>
            <a:ext cx="7125113" cy="1440160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Преимущества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метода рисования песком перед другими формами арт-терапии: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-171400"/>
            <a:ext cx="7125112" cy="72008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прост и приятен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</a:t>
            </a:r>
            <a:r>
              <a:rPr lang="ru-RU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трасформации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Движения размеренные, синхронизируются с ритмом дыхания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Помогает развить мелкую моторику</a:t>
            </a:r>
          </a:p>
          <a:p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Рисовать можно двумя руками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2470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1385124"/>
          </a:xfrm>
        </p:spPr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Врачи обозначили психологические проблемы, при которых полезно применять песочное рисование в сочетании с другими методами: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1807361"/>
            <a:ext cx="7125112" cy="5078023"/>
          </a:xfrm>
        </p:spPr>
        <p:txBody>
          <a:bodyPr/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 поведения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детей: агрессивность, непослушание,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гиперактивность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Эмоциональные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проблемы: неуверенность в себе, низкая самооценка, застенчивость, тревожность, страхи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Семейные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проблемы: развод, появление младшего ребенка, смена места жительства, стрессовая ситуация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Коммуникативные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проблемы: поступление или смена детского садика, школы, неуспеваемость, трудности в общении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51400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причин, чтобы обучаться рисовать песком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9443" y="1844824"/>
            <a:ext cx="7125112" cy="4536504"/>
          </a:xfrm>
        </p:spPr>
        <p:txBody>
          <a:bodyPr>
            <a:normAutofit lnSpcReduction="10000"/>
          </a:bodyPr>
          <a:lstStyle/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Простота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Красота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Пластичность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Популярность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Борьба со стрессом</a:t>
            </a:r>
          </a:p>
          <a:p>
            <a:pPr marL="0" indent="0">
              <a:buNone/>
            </a:pP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3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3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		</a:t>
            </a:r>
            <a:endParaRPr lang="ru-RU" sz="1300" dirty="0" smtClean="0">
              <a:solidFill>
                <a:schemeClr val="accent6">
                  <a:lumMod val="40000"/>
                  <a:lumOff val="6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212976"/>
            <a:ext cx="4287845" cy="28703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804248" y="6165304"/>
            <a:ext cx="20209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личного архива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852122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599892" y="2505563"/>
            <a:ext cx="1872208" cy="1755730"/>
          </a:xfrm>
          <a:prstGeom prst="ellipse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</a:t>
            </a:r>
          </a:p>
        </p:txBody>
      </p:sp>
      <p:cxnSp>
        <p:nvCxnSpPr>
          <p:cNvPr id="4" name="Прямая со стрелкой 3"/>
          <p:cNvCxnSpPr>
            <a:stCxn id="2" idx="1"/>
          </p:cNvCxnSpPr>
          <p:nvPr/>
        </p:nvCxnSpPr>
        <p:spPr>
          <a:xfrm flipH="1" flipV="1">
            <a:off x="3095836" y="2296916"/>
            <a:ext cx="778235" cy="465768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V="1">
            <a:off x="4932040" y="2008884"/>
            <a:ext cx="648072" cy="576064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5472100" y="3429000"/>
            <a:ext cx="674965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968044" y="4149080"/>
            <a:ext cx="576064" cy="497269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H="1">
            <a:off x="3167844" y="3789040"/>
            <a:ext cx="540060" cy="144016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Овал 26"/>
          <p:cNvSpPr/>
          <p:nvPr/>
        </p:nvSpPr>
        <p:spPr>
          <a:xfrm>
            <a:off x="5148064" y="404664"/>
            <a:ext cx="3384376" cy="1819881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Личностный рост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8" name="Овал 27"/>
          <p:cNvSpPr/>
          <p:nvPr/>
        </p:nvSpPr>
        <p:spPr>
          <a:xfrm>
            <a:off x="5724128" y="2647492"/>
            <a:ext cx="3168352" cy="1555594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Душевные переживания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4427984" y="4646348"/>
            <a:ext cx="3276364" cy="1878995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Творческий потенциал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467544" y="764703"/>
            <a:ext cx="3888432" cy="1532213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err="1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Самопонимание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251520" y="3284984"/>
            <a:ext cx="3154297" cy="1656184"/>
          </a:xfrm>
          <a:prstGeom prst="ellipse">
            <a:avLst/>
          </a:prstGeom>
          <a:solidFill>
            <a:schemeClr val="bg2">
              <a:lumMod val="20000"/>
              <a:lumOff val="8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600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Эмоциональное </a:t>
            </a:r>
            <a:r>
              <a:rPr lang="ru-RU" sz="2600" dirty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</a:t>
            </a:r>
          </a:p>
        </p:txBody>
      </p:sp>
    </p:spTree>
    <p:extLst>
      <p:ext uri="{BB962C8B-B14F-4D97-AF65-F5344CB8AC3E}">
        <p14:creationId xmlns:p14="http://schemas.microsoft.com/office/powerpoint/2010/main" xmlns="" val="367257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155021" cy="2880320"/>
          </a:xfrm>
        </p:spPr>
        <p:txBody>
          <a:bodyPr/>
          <a:lstStyle/>
          <a:p>
            <a:pPr algn="ctr"/>
            <a:r>
              <a:rPr lang="ru-RU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Благодарю за внимание!</a:t>
            </a:r>
            <a:endParaRPr lang="ru-RU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284984"/>
            <a:ext cx="4104456" cy="2749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930743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Ландшафтный художник </a:t>
            </a:r>
            <a:b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Андреас </a:t>
            </a:r>
            <a:r>
              <a:rPr lang="ru-RU" sz="4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Амадор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00808"/>
            <a:ext cx="3700991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501008"/>
            <a:ext cx="3830315" cy="2486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427984" y="6267508"/>
            <a:ext cx="446449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http://fotoham.ru/img/picture/Sep/26/0022a89c81032ccc6bc45a30c749a3d8/1.jpg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4725144"/>
            <a:ext cx="4176464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http://zikzag.ru/uploads/posts/2012-04/thumbs/1333464085_71580000.jpg</a:t>
            </a:r>
            <a:endParaRPr lang="ru-RU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05424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116633"/>
            <a:ext cx="7125113" cy="1008112"/>
          </a:xfrm>
        </p:spPr>
        <p:txBody>
          <a:bodyPr/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 </a:t>
            </a:r>
            <a:r>
              <a:rPr lang="ru-RU" sz="4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Дабао</a:t>
            </a: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780928"/>
            <a:ext cx="3819173" cy="3365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24744"/>
            <a:ext cx="4248472" cy="30368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148064" y="6381328"/>
            <a:ext cx="352839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100" dirty="0">
                <a:latin typeface="Times New Roman"/>
                <a:ea typeface="Calibri"/>
              </a:rPr>
              <a:t>http://images.china.cn/attachement/jpg/site1007/20091222/001ec94a1ee40c9aabf518.jpg</a:t>
            </a:r>
            <a:endParaRPr lang="ru-RU" sz="11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4624794"/>
            <a:ext cx="3528392" cy="4816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latin typeface="Times New Roman"/>
                <a:ea typeface="Calibri"/>
                <a:cs typeface="Times New Roman"/>
              </a:rPr>
              <a:t>http://russian.cri.cn/mmsource/images/2015/04/08/f55f15fe313244c298e4046a031c2587.jpg</a:t>
            </a:r>
            <a:endParaRPr lang="ru-RU" sz="11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23255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60649"/>
            <a:ext cx="7090947" cy="1080120"/>
          </a:xfrm>
        </p:spPr>
        <p:txBody>
          <a:bodyPr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Кэролин Лиф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87022"/>
            <a:ext cx="3456384" cy="44497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140968"/>
            <a:ext cx="3281202" cy="4597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251520" y="4221088"/>
            <a:ext cx="4032448" cy="4816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latin typeface="Times New Roman"/>
                <a:ea typeface="Calibri"/>
                <a:cs typeface="Times New Roman"/>
              </a:rPr>
              <a:t>http://madfilm.org/wp-content/uploads/2014/05/Leaf-Metamorphosis.jpg</a:t>
            </a:r>
            <a:endParaRPr lang="ru-RU" sz="1100" dirty="0"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860032" y="5871753"/>
            <a:ext cx="3888432" cy="4816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100" dirty="0">
                <a:latin typeface="Times New Roman"/>
                <a:ea typeface="Calibri"/>
                <a:cs typeface="Times New Roman"/>
              </a:rPr>
              <a:t>http://www.michaelspornanimation.com/splog/wp-content/w/Leaf3.jpg</a:t>
            </a:r>
            <a:endParaRPr lang="ru-RU" sz="1100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9609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Социологический опрос</a:t>
            </a:r>
            <a:endParaRPr lang="ru-RU" sz="440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Знаете ли вы, что такое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пескография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 </a:t>
            </a:r>
          </a:p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Может ли искусство рисования песком помочь в обучении в школе? </a:t>
            </a:r>
          </a:p>
          <a:p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Нужен ли в нашей школе уголок для творчества рисования песком? </a:t>
            </a:r>
          </a:p>
          <a:p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352054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xmlns="" val="72482729"/>
              </p:ext>
            </p:extLst>
          </p:nvPr>
        </p:nvGraphicFramePr>
        <p:xfrm>
          <a:off x="251520" y="188640"/>
          <a:ext cx="4032448" cy="2376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xmlns="" val="1150326785"/>
              </p:ext>
            </p:extLst>
          </p:nvPr>
        </p:nvGraphicFramePr>
        <p:xfrm>
          <a:off x="4716016" y="2204864"/>
          <a:ext cx="4392488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xmlns="" val="4198467597"/>
              </p:ext>
            </p:extLst>
          </p:nvPr>
        </p:nvGraphicFramePr>
        <p:xfrm>
          <a:off x="0" y="3284984"/>
          <a:ext cx="4427983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xmlns="" val="574123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836712"/>
            <a:ext cx="6432715" cy="482453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868144" y="6021288"/>
            <a:ext cx="20209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личного архива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541158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395536" y="232192"/>
            <a:ext cx="2916324" cy="2044680"/>
          </a:xfrm>
          <a:prstGeom prst="ellipse">
            <a:avLst/>
          </a:prstGeom>
          <a:solidFill>
            <a:srgbClr val="FE8637"/>
          </a:solidFill>
          <a:ln w="25400" cap="flat" cmpd="sng" algn="ctr">
            <a:solidFill>
              <a:srgbClr val="FE8637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Григорьева Г.Г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«Игровые приёмы в обучении дошкольников изобразительной деятельности»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059832" y="4797152"/>
            <a:ext cx="3168352" cy="1983162"/>
          </a:xfrm>
          <a:prstGeom prst="ellipse">
            <a:avLst/>
          </a:prstGeom>
          <a:solidFill>
            <a:srgbClr val="FE8637"/>
          </a:solidFill>
          <a:ln w="25400" cap="flat" cmpd="sng" algn="ctr">
            <a:solidFill>
              <a:srgbClr val="FE8637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Практические рекомендации </a:t>
            </a:r>
            <a:r>
              <a:rPr kumimoji="0" lang="ru-RU" sz="18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М.Зейца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Times New Roman"/>
                <a:cs typeface="+mn-cs"/>
              </a:rPr>
              <a:t>«Пишем и рисуем на песке»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970748" y="3200202"/>
            <a:ext cx="3168352" cy="2066528"/>
          </a:xfrm>
          <a:prstGeom prst="ellipse">
            <a:avLst/>
          </a:prstGeom>
          <a:solidFill>
            <a:srgbClr val="FE8637"/>
          </a:solidFill>
          <a:ln w="25400" cap="flat" cmpd="sng" algn="ctr">
            <a:solidFill>
              <a:srgbClr val="FE8637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Calibri"/>
                <a:cs typeface="+mn-cs"/>
              </a:rPr>
              <a:t>Программа по </a:t>
            </a:r>
            <a:r>
              <a:rPr kumimoji="0" lang="ru-RU" sz="18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Calibri"/>
                <a:cs typeface="+mn-cs"/>
              </a:rPr>
              <a:t>пескографии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Calibri"/>
                <a:cs typeface="+mn-cs"/>
              </a:rPr>
              <a:t> </a:t>
            </a:r>
            <a:r>
              <a:rPr kumimoji="0" lang="ru-RU" sz="18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Calibri"/>
                <a:cs typeface="+mn-cs"/>
              </a:rPr>
              <a:t>Бушмелевой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Calibri"/>
                <a:cs typeface="+mn-cs"/>
              </a:rPr>
              <a:t> Л. В.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Schoolbook"/>
              <a:ea typeface="+mn-ea"/>
              <a:cs typeface="+mn-cs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940152" y="232191"/>
            <a:ext cx="2880320" cy="2332713"/>
          </a:xfrm>
          <a:prstGeom prst="ellipse">
            <a:avLst/>
          </a:prstGeom>
          <a:solidFill>
            <a:srgbClr val="FE8637"/>
          </a:solidFill>
          <a:ln w="25400" cap="flat" cmpd="sng" algn="ctr">
            <a:solidFill>
              <a:srgbClr val="FE8637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Дополнительная образовательная программа </a:t>
            </a:r>
            <a:r>
              <a:rPr kumimoji="0" lang="ru-RU" sz="18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Сагировой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 Э. А. </a:t>
            </a:r>
            <a:endParaRPr kumimoji="0" lang="ru-RU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988840"/>
            <a:ext cx="2880320" cy="1906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9" name="Прямая соединительная линия 8"/>
          <p:cNvCxnSpPr>
            <a:stCxn id="4" idx="5"/>
          </p:cNvCxnSpPr>
          <p:nvPr/>
        </p:nvCxnSpPr>
        <p:spPr>
          <a:xfrm>
            <a:off x="2884774" y="1977436"/>
            <a:ext cx="607106" cy="443452"/>
          </a:xfrm>
          <a:prstGeom prst="line">
            <a:avLst/>
          </a:prstGeom>
          <a:noFill/>
          <a:ln w="12700" cap="flat" cmpd="sng" algn="ctr">
            <a:solidFill>
              <a:srgbClr val="FE8637">
                <a:shade val="70000"/>
                <a:satMod val="150000"/>
              </a:srgbClr>
            </a:solidFill>
            <a:prstDash val="solid"/>
          </a:ln>
          <a:effectLst/>
        </p:spPr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5652120" y="1916832"/>
            <a:ext cx="432048" cy="363488"/>
          </a:xfrm>
          <a:prstGeom prst="line">
            <a:avLst/>
          </a:prstGeom>
          <a:noFill/>
          <a:ln w="12700" cap="flat" cmpd="sng" algn="ctr">
            <a:solidFill>
              <a:srgbClr val="FE8637">
                <a:shade val="70000"/>
                <a:satMod val="150000"/>
              </a:srgbClr>
            </a:solidFill>
            <a:prstDash val="solid"/>
          </a:ln>
          <a:effectLst/>
        </p:spPr>
      </p:cxnSp>
      <p:cxnSp>
        <p:nvCxnSpPr>
          <p:cNvPr id="11" name="Прямая соединительная линия 10"/>
          <p:cNvCxnSpPr>
            <a:stCxn id="13" idx="6"/>
          </p:cNvCxnSpPr>
          <p:nvPr/>
        </p:nvCxnSpPr>
        <p:spPr>
          <a:xfrm flipV="1">
            <a:off x="2987824" y="3573016"/>
            <a:ext cx="576064" cy="531490"/>
          </a:xfrm>
          <a:prstGeom prst="line">
            <a:avLst/>
          </a:prstGeom>
          <a:noFill/>
          <a:ln w="12700" cap="flat" cmpd="sng" algn="ctr">
            <a:solidFill>
              <a:srgbClr val="FE8637">
                <a:shade val="70000"/>
                <a:satMod val="150000"/>
              </a:srgbClr>
            </a:solidFill>
            <a:prstDash val="solid"/>
          </a:ln>
          <a:effectLst/>
        </p:spPr>
      </p:cxnSp>
      <p:cxnSp>
        <p:nvCxnSpPr>
          <p:cNvPr id="12" name="Прямая соединительная линия 11"/>
          <p:cNvCxnSpPr>
            <a:stCxn id="5" idx="0"/>
            <a:endCxn id="8" idx="2"/>
          </p:cNvCxnSpPr>
          <p:nvPr/>
        </p:nvCxnSpPr>
        <p:spPr>
          <a:xfrm flipV="1">
            <a:off x="4644008" y="3895725"/>
            <a:ext cx="0" cy="901427"/>
          </a:xfrm>
          <a:prstGeom prst="line">
            <a:avLst/>
          </a:prstGeom>
          <a:noFill/>
          <a:ln w="12700" cap="flat" cmpd="sng" algn="ctr">
            <a:solidFill>
              <a:srgbClr val="FE8637">
                <a:shade val="70000"/>
                <a:satMod val="150000"/>
              </a:srgbClr>
            </a:solidFill>
            <a:prstDash val="solid"/>
          </a:ln>
          <a:effectLst/>
        </p:spPr>
      </p:cxnSp>
      <p:sp>
        <p:nvSpPr>
          <p:cNvPr id="13" name="Овал 12"/>
          <p:cNvSpPr/>
          <p:nvPr/>
        </p:nvSpPr>
        <p:spPr>
          <a:xfrm>
            <a:off x="107504" y="2942282"/>
            <a:ext cx="2880320" cy="2324448"/>
          </a:xfrm>
          <a:prstGeom prst="ellipse">
            <a:avLst/>
          </a:prstGeom>
          <a:solidFill>
            <a:srgbClr val="FE8637"/>
          </a:solidFill>
          <a:ln w="25400" cap="flat" cmpd="sng" algn="ctr">
            <a:solidFill>
              <a:srgbClr val="FE8637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</a:rPr>
              <a:t>«Истории на песке»</a:t>
            </a:r>
            <a:r>
              <a:rPr kumimoji="0" lang="ru-RU" sz="1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</a:rPr>
              <a:t> -</a:t>
            </a: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</a:rPr>
              <a:t> программа песочного рисования с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/>
                <a:ea typeface="Times New Roman"/>
                <a:cs typeface="Times New Roman"/>
              </a:rPr>
              <a:t>Е.А. Георгиевская</a:t>
            </a:r>
            <a:endParaRPr kumimoji="0" lang="ru-RU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Calibri"/>
              <a:cs typeface="Times New Roman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311860" y="2420888"/>
            <a:ext cx="26282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AEBAD5">
                    <a:lumMod val="60000"/>
                    <a:lumOff val="40000"/>
                  </a:srgbClr>
                </a:solidFill>
                <a:latin typeface="Times New Roman"/>
              </a:rPr>
              <a:t>ОБРАЗОВАТЕЛЬНЫЕ </a:t>
            </a:r>
            <a:endParaRPr lang="ru-RU" b="1" dirty="0" smtClean="0">
              <a:solidFill>
                <a:srgbClr val="AEBAD5">
                  <a:lumMod val="60000"/>
                  <a:lumOff val="40000"/>
                </a:srgbClr>
              </a:solidFill>
              <a:latin typeface="Times New Roman"/>
            </a:endParaRPr>
          </a:p>
          <a:p>
            <a:pPr algn="ctr"/>
            <a:r>
              <a:rPr lang="ru-RU" b="1" dirty="0" smtClean="0">
                <a:solidFill>
                  <a:srgbClr val="AEBAD5">
                    <a:lumMod val="60000"/>
                    <a:lumOff val="40000"/>
                  </a:srgbClr>
                </a:solidFill>
                <a:latin typeface="Times New Roman"/>
              </a:rPr>
              <a:t>ПРОГРАММЫ </a:t>
            </a:r>
          </a:p>
          <a:p>
            <a:pPr algn="ctr"/>
            <a:r>
              <a:rPr lang="ru-RU" b="1" dirty="0" smtClean="0">
                <a:solidFill>
                  <a:srgbClr val="AEBAD5">
                    <a:lumMod val="60000"/>
                    <a:lumOff val="40000"/>
                  </a:srgbClr>
                </a:solidFill>
                <a:latin typeface="Times New Roman"/>
              </a:rPr>
              <a:t>РИСОВАНИЯ </a:t>
            </a:r>
            <a:r>
              <a:rPr lang="ru-RU" b="1" dirty="0">
                <a:solidFill>
                  <a:srgbClr val="AEBAD5">
                    <a:lumMod val="60000"/>
                    <a:lumOff val="40000"/>
                  </a:srgbClr>
                </a:solidFill>
                <a:latin typeface="Times New Roman"/>
              </a:rPr>
              <a:t>ПЕСКОМ</a:t>
            </a:r>
            <a:endParaRPr lang="ru-RU" b="1" dirty="0">
              <a:solidFill>
                <a:srgbClr val="AEBAD5">
                  <a:lumMod val="60000"/>
                  <a:lumOff val="40000"/>
                </a:srgbClr>
              </a:solidFill>
              <a:latin typeface="Century Schoolbook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5652120" y="3645024"/>
            <a:ext cx="360040" cy="360040"/>
          </a:xfrm>
          <a:prstGeom prst="line">
            <a:avLst/>
          </a:prstGeom>
          <a:noFill/>
          <a:ln w="12700" cap="flat" cmpd="sng" algn="ctr">
            <a:solidFill>
              <a:srgbClr val="FE8637">
                <a:shade val="70000"/>
                <a:satMod val="150000"/>
              </a:srgbClr>
            </a:solidFill>
            <a:prstDash val="solid"/>
          </a:ln>
          <a:effectLst/>
        </p:spPr>
      </p:cxnSp>
    </p:spTree>
    <p:extLst>
      <p:ext uri="{BB962C8B-B14F-4D97-AF65-F5344CB8AC3E}">
        <p14:creationId xmlns:p14="http://schemas.microsoft.com/office/powerpoint/2010/main" xmlns="" val="2050510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2" y="188640"/>
            <a:ext cx="7125113" cy="1411559"/>
          </a:xfrm>
        </p:spPr>
        <p:txBody>
          <a:bodyPr>
            <a:noAutofit/>
          </a:bodyPr>
          <a:lstStyle/>
          <a:p>
            <a:r>
              <a:rPr lang="ru-RU" sz="2800" dirty="0" smtClean="0">
                <a:effectLst/>
                <a:latin typeface="Times New Roman"/>
                <a:ea typeface="Calibri"/>
              </a:rPr>
              <a:t>В </a:t>
            </a:r>
            <a:r>
              <a:rPr lang="ru-RU" sz="2800" dirty="0">
                <a:latin typeface="Times New Roman"/>
                <a:ea typeface="Calibri"/>
              </a:rPr>
              <a:t>2011 году в </a:t>
            </a:r>
            <a:r>
              <a:rPr lang="ru-RU" sz="2800" dirty="0" smtClean="0">
                <a:effectLst/>
                <a:latin typeface="Times New Roman"/>
                <a:ea typeface="Calibri"/>
              </a:rPr>
              <a:t>Детской Художественной Школе имени В. М. Седова был оборудован кабинет для </a:t>
            </a:r>
            <a:r>
              <a:rPr lang="ru-RU" sz="2800" dirty="0" err="1" smtClean="0">
                <a:effectLst/>
                <a:latin typeface="Times New Roman"/>
                <a:ea typeface="Calibri"/>
              </a:rPr>
              <a:t>обучениярисованию</a:t>
            </a:r>
            <a:r>
              <a:rPr lang="ru-RU" sz="2800" dirty="0" smtClean="0">
                <a:effectLst/>
                <a:latin typeface="Times New Roman"/>
                <a:ea typeface="Calibri"/>
              </a:rPr>
              <a:t> песком</a:t>
            </a:r>
            <a:endParaRPr lang="ru-RU" sz="2800" dirty="0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331640" y="1700808"/>
            <a:ext cx="5700151" cy="381642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6804248" y="5877272"/>
            <a:ext cx="20209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 личного архива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0491687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900">
        <p14:warp dir="i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ummer">
  <a:themeElements>
    <a:clrScheme name="Summer">
      <a:dk1>
        <a:sysClr val="windowText" lastClr="000000"/>
      </a:dk1>
      <a:lt1>
        <a:sysClr val="window" lastClr="FFFFFF"/>
      </a:lt1>
      <a:dk2>
        <a:srgbClr val="E89117"/>
      </a:dk2>
      <a:lt2>
        <a:srgbClr val="FEDD78"/>
      </a:lt2>
      <a:accent1>
        <a:srgbClr val="A1B633"/>
      </a:accent1>
      <a:accent2>
        <a:srgbClr val="C4D73F"/>
      </a:accent2>
      <a:accent3>
        <a:srgbClr val="FFCE2D"/>
      </a:accent3>
      <a:accent4>
        <a:srgbClr val="FFA600"/>
      </a:accent4>
      <a:accent5>
        <a:srgbClr val="ED5E00"/>
      </a:accent5>
      <a:accent6>
        <a:srgbClr val="C62D03"/>
      </a:accent6>
      <a:hlink>
        <a:srgbClr val="408080"/>
      </a:hlink>
      <a:folHlink>
        <a:srgbClr val="5EAEAE"/>
      </a:folHlink>
    </a:clrScheme>
    <a:fontScheme name="Summ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umm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2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hade val="80000"/>
                <a:hueMod val="110000"/>
                <a:satMod val="130000"/>
                <a:lumMod val="100000"/>
              </a:schemeClr>
            </a:gs>
            <a:gs pos="100000">
              <a:schemeClr val="phClr">
                <a:shade val="60000"/>
                <a:hueMod val="40000"/>
                <a:satMod val="120000"/>
                <a:lumMod val="103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TM01972873[[fn=Лето]]</Template>
  <TotalTime>883</TotalTime>
  <Words>296</Words>
  <Application>Microsoft Office PowerPoint</Application>
  <PresentationFormat>Экран (4:3)</PresentationFormat>
  <Paragraphs>71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Summer</vt:lpstr>
      <vt:lpstr>Ференс Цако                                                                 Джим Деневан</vt:lpstr>
      <vt:lpstr>Ландшафтный художник  Андреас Амадор  </vt:lpstr>
      <vt:lpstr>Су Дабао</vt:lpstr>
      <vt:lpstr>Кэролин Лиф</vt:lpstr>
      <vt:lpstr>Социологический опрос</vt:lpstr>
      <vt:lpstr>Слайд 6</vt:lpstr>
      <vt:lpstr>Слайд 7</vt:lpstr>
      <vt:lpstr>Слайд 8</vt:lpstr>
      <vt:lpstr>В 2011 году в Детской Художественной Школе имени В. М. Седова был оборудован кабинет для обучениярисованию песком</vt:lpstr>
      <vt:lpstr>Слайд 10</vt:lpstr>
      <vt:lpstr>Этим направлением искусства может заниматься каждый, от мала до велика</vt:lpstr>
      <vt:lpstr>Песочное рисование полезно детям</vt:lpstr>
      <vt:lpstr>Преимущества метода рисования песком перед другими формами арт-терапии:   </vt:lpstr>
      <vt:lpstr>Врачи обозначили психологические проблемы, при которых полезно применять песочное рисование в сочетании с другими методами:</vt:lpstr>
      <vt:lpstr>5 причин, чтобы обучаться рисовать песком</vt:lpstr>
      <vt:lpstr>Слайд 16</vt:lpstr>
      <vt:lpstr>Благодарю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«Уникальное направление современного искусства- пескография»</dc:title>
  <dc:creator>Сергей Прищенко</dc:creator>
  <cp:lastModifiedBy>Музыка</cp:lastModifiedBy>
  <cp:revision>62</cp:revision>
  <dcterms:created xsi:type="dcterms:W3CDTF">2016-03-10T18:08:31Z</dcterms:created>
  <dcterms:modified xsi:type="dcterms:W3CDTF">2020-01-07T16:46:28Z</dcterms:modified>
</cp:coreProperties>
</file>