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5" r:id="rId3"/>
    <p:sldId id="287" r:id="rId4"/>
    <p:sldId id="284" r:id="rId5"/>
    <p:sldId id="257" r:id="rId6"/>
    <p:sldId id="258" r:id="rId7"/>
    <p:sldId id="259" r:id="rId8"/>
    <p:sldId id="283" r:id="rId9"/>
    <p:sldId id="293" r:id="rId10"/>
    <p:sldId id="260" r:id="rId11"/>
    <p:sldId id="261" r:id="rId12"/>
    <p:sldId id="273" r:id="rId13"/>
    <p:sldId id="277" r:id="rId14"/>
    <p:sldId id="262" r:id="rId15"/>
    <p:sldId id="263" r:id="rId16"/>
    <p:sldId id="264" r:id="rId17"/>
    <p:sldId id="265" r:id="rId18"/>
    <p:sldId id="267" r:id="rId19"/>
    <p:sldId id="266" r:id="rId20"/>
    <p:sldId id="268" r:id="rId21"/>
    <p:sldId id="269" r:id="rId22"/>
    <p:sldId id="270" r:id="rId23"/>
    <p:sldId id="279" r:id="rId24"/>
    <p:sldId id="281" r:id="rId25"/>
    <p:sldId id="271" r:id="rId26"/>
    <p:sldId id="291" r:id="rId27"/>
    <p:sldId id="289" r:id="rId28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20000"/>
      </a:spcBef>
      <a:spcAft>
        <a:spcPct val="0"/>
      </a:spcAft>
      <a:buFont typeface="Arial" charset="0"/>
      <a:defRPr sz="2800" b="1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ctr" rtl="0" fontAlgn="base">
      <a:spcBef>
        <a:spcPct val="20000"/>
      </a:spcBef>
      <a:spcAft>
        <a:spcPct val="0"/>
      </a:spcAft>
      <a:buFont typeface="Arial" charset="0"/>
      <a:defRPr sz="2800" b="1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ctr" rtl="0" fontAlgn="base">
      <a:spcBef>
        <a:spcPct val="20000"/>
      </a:spcBef>
      <a:spcAft>
        <a:spcPct val="0"/>
      </a:spcAft>
      <a:buFont typeface="Arial" charset="0"/>
      <a:defRPr sz="2800" b="1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ctr" rtl="0" fontAlgn="base">
      <a:spcBef>
        <a:spcPct val="20000"/>
      </a:spcBef>
      <a:spcAft>
        <a:spcPct val="0"/>
      </a:spcAft>
      <a:buFont typeface="Arial" charset="0"/>
      <a:defRPr sz="2800" b="1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ctr" rtl="0" fontAlgn="base">
      <a:spcBef>
        <a:spcPct val="20000"/>
      </a:spcBef>
      <a:spcAft>
        <a:spcPct val="0"/>
      </a:spcAft>
      <a:buFont typeface="Arial" charset="0"/>
      <a:defRPr sz="2800" b="1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CC3300"/>
    <a:srgbClr val="B85697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728" autoAdjust="0"/>
  </p:normalViewPr>
  <p:slideViewPr>
    <p:cSldViewPr>
      <p:cViewPr varScale="1">
        <p:scale>
          <a:sx n="65" d="100"/>
          <a:sy n="65" d="100"/>
        </p:scale>
        <p:origin x="-144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28A8D-9274-408C-B476-08282A66FD92}" type="datetimeFigureOut">
              <a:rPr lang="ru-RU"/>
              <a:pPr>
                <a:defRPr/>
              </a:pPr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912021-2C73-4D4F-BA4B-F141CCC7F6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3EE9B6-D02B-40F6-9921-22767BAD917E}" type="datetimeFigureOut">
              <a:rPr lang="ru-RU"/>
              <a:pPr>
                <a:defRPr/>
              </a:pPr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36ACC-DD7A-4FA0-9FE1-59750F713D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2C695D-C2BD-468A-872C-12E04B7F48E2}" type="datetimeFigureOut">
              <a:rPr lang="ru-RU"/>
              <a:pPr>
                <a:defRPr/>
              </a:pPr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31679-C5BB-455A-8485-F209ADD9AF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9BC19C-8579-4DA2-BF89-19255C0E441F}" type="datetimeFigureOut">
              <a:rPr lang="ru-RU"/>
              <a:pPr>
                <a:defRPr/>
              </a:pPr>
              <a:t>07.01.2020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9EDE00-B4D4-40B7-9865-431EC77C53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267599-244D-44F3-AC15-E46B618ED9CA}" type="datetimeFigureOut">
              <a:rPr lang="ru-RU"/>
              <a:pPr>
                <a:defRPr/>
              </a:pPr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52081C-A7CE-459D-A348-F99C6A9404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C6EE2-860A-4AF9-AC82-DE34723B5662}" type="datetimeFigureOut">
              <a:rPr lang="ru-RU"/>
              <a:pPr>
                <a:defRPr/>
              </a:pPr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EB581-ACD9-4C14-8EC2-33146C58FF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0B1F16-9885-4D6C-993F-E44CDA007D6F}" type="datetimeFigureOut">
              <a:rPr lang="ru-RU"/>
              <a:pPr>
                <a:defRPr/>
              </a:pPr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169C31-445B-415B-9638-79CA992AFC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603D8-4C8D-4B98-9D14-6B5024C0BEB3}" type="datetimeFigureOut">
              <a:rPr lang="ru-RU"/>
              <a:pPr>
                <a:defRPr/>
              </a:pPr>
              <a:t>07.01.2020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DC660-CB7E-4D03-BF69-E0C1D5D6BA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FB6D0-A294-405E-A7D9-0375750D87F4}" type="datetimeFigureOut">
              <a:rPr lang="ru-RU"/>
              <a:pPr>
                <a:defRPr/>
              </a:pPr>
              <a:t>07.01.2020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676D2-A1BC-40D8-9DFB-1427A4E985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01D62C-4F2A-4FAC-AA01-B25755ED376F}" type="datetimeFigureOut">
              <a:rPr lang="ru-RU"/>
              <a:pPr>
                <a:defRPr/>
              </a:pPr>
              <a:t>07.01.2020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7F006-9778-4C42-94FE-40B8A7B928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7CF80-F146-4C69-98FD-9E889FE9DCD7}" type="datetimeFigureOut">
              <a:rPr lang="ru-RU"/>
              <a:pPr>
                <a:defRPr/>
              </a:pPr>
              <a:t>07.01.2020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C2F79-B585-4773-82B8-D2852C337F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50DEF-D4E9-4209-8C1B-D99573697F77}" type="datetimeFigureOut">
              <a:rPr lang="ru-RU"/>
              <a:pPr>
                <a:defRPr/>
              </a:pPr>
              <a:t>07.01.2020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0AEBD-5427-46D9-874F-F80B0E8A13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D58943-30B7-4C21-9131-D928C60EB706}" type="datetimeFigureOut">
              <a:rPr lang="ru-RU"/>
              <a:pPr>
                <a:defRPr/>
              </a:pPr>
              <a:t>07.01.2020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14DC1D-8747-443D-921E-E2E57DD066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8186F46-41C4-450E-A842-81C0AEF87393}" type="datetimeFigureOut">
              <a:rPr lang="ru-RU"/>
              <a:pPr>
                <a:defRPr/>
              </a:pPr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FAF3648-79BC-43A6-93FE-01A5AE40F8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Loner-XP\&#1056;&#1072;&#1073;&#1086;&#1095;&#1080;&#1081;%20&#1089;&#1090;&#1086;&#1083;\&#1043;&#1083;&#1072;&#1079;&#1072;\&#1043;&#1088;&#1080;&#1075;.%20&#1059;&#1090;&#1088;&#1086;..mp3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gif"/><Relationship Id="rId5" Type="http://schemas.openxmlformats.org/officeDocument/2006/relationships/image" Target="../media/image48.gif"/><Relationship Id="rId4" Type="http://schemas.openxmlformats.org/officeDocument/2006/relationships/image" Target="../media/image47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gif"/><Relationship Id="rId2" Type="http://schemas.openxmlformats.org/officeDocument/2006/relationships/image" Target="../media/image51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7" Type="http://schemas.openxmlformats.org/officeDocument/2006/relationships/image" Target="../media/image9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4" Type="http://schemas.openxmlformats.org/officeDocument/2006/relationships/image" Target="../media/image6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288" y="2130425"/>
            <a:ext cx="8062912" cy="2593975"/>
          </a:xfrm>
          <a:solidFill>
            <a:srgbClr val="CCFFFF">
              <a:alpha val="47000"/>
            </a:srgbClr>
          </a:solidFill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r>
              <a:rPr lang="ru-RU" sz="4000" b="1" dirty="0" smtClean="0">
                <a:solidFill>
                  <a:schemeClr val="folHlink"/>
                </a:solidFill>
              </a:rPr>
              <a:t>УРОК ЗДОРОВЬЯ</a:t>
            </a:r>
            <a:r>
              <a:rPr lang="ru-RU" sz="4000" b="1" dirty="0" smtClean="0">
                <a:solidFill>
                  <a:srgbClr val="CC3300"/>
                </a:solidFill>
              </a:rPr>
              <a:t/>
            </a:r>
            <a:br>
              <a:rPr lang="ru-RU" sz="4000" b="1" dirty="0" smtClean="0">
                <a:solidFill>
                  <a:srgbClr val="CC3300"/>
                </a:solidFill>
              </a:rPr>
            </a:br>
            <a:r>
              <a:rPr lang="ru-RU" sz="4000" b="1" dirty="0" smtClean="0">
                <a:solidFill>
                  <a:srgbClr val="003399"/>
                </a:solidFill>
              </a:rPr>
              <a:t>ГЛАЗА – ГЛАВНЫЕ ПОМОЩНИКИ ЧЕЛОВЕКА</a:t>
            </a: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971550" y="765175"/>
            <a:ext cx="7272338" cy="4464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1116013" y="692150"/>
            <a:ext cx="6480175" cy="43926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СТРОЕНИЕ ГЛАЗА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147" name="Содержимое 3" descr="15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14313" y="2357438"/>
            <a:ext cx="4562475" cy="2428875"/>
          </a:xfrm>
        </p:spPr>
      </p:pic>
      <p:pic>
        <p:nvPicPr>
          <p:cNvPr id="6148" name="Рисунок 6" descr="153_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2063" y="2214563"/>
            <a:ext cx="3784600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ГИМНАСТИКА ДЛЯ ГЛАЗ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Зажмурьте глаза, а потом откройте их. Повторите 5 раз.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Делайте круговые движения глазами: налево –</a:t>
            </a:r>
            <a:r>
              <a:rPr lang="ru-RU" dirty="0" err="1">
                <a:solidFill>
                  <a:srgbClr val="002060"/>
                </a:solidFill>
              </a:rPr>
              <a:t>вверх-направо-вниз-направо-вверх-налево-вниз</a:t>
            </a:r>
            <a:r>
              <a:rPr lang="ru-RU" dirty="0">
                <a:solidFill>
                  <a:srgbClr val="002060"/>
                </a:solidFill>
              </a:rPr>
              <a:t>. Повторим 10 раз.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Вытяните руку вперёд. Следите взглядом за ногтем пальца, медленно приближая его к носу, а потом медленно отодвиньте обратно. Повторим 5 раз.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>
                <a:solidFill>
                  <a:srgbClr val="002060"/>
                </a:solidFill>
              </a:rPr>
              <a:t>Посмотрите в окно вдаль. 1 мин.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4" name="Григ. Утро.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25" y="6143625"/>
            <a:ext cx="244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524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323850" y="327025"/>
            <a:ext cx="5688013" cy="629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spcBef>
                <a:spcPct val="0"/>
              </a:spcBef>
              <a:buFontTx/>
              <a:buNone/>
              <a:tabLst>
                <a:tab pos="228600" algn="l"/>
              </a:tabLst>
            </a:pPr>
            <a:r>
              <a:rPr lang="ru-RU" sz="2400" i="1">
                <a:latin typeface="Arial" charset="0"/>
              </a:rPr>
              <a:t>К окулисту пришел Крокодил, плакал горько, совета просил:</a:t>
            </a:r>
          </a:p>
          <a:p>
            <a:pPr>
              <a:spcBef>
                <a:spcPct val="0"/>
              </a:spcBef>
              <a:buFontTx/>
              <a:buNone/>
              <a:tabLst>
                <a:tab pos="228600" algn="l"/>
              </a:tabLst>
            </a:pPr>
            <a:r>
              <a:rPr lang="ru-RU" sz="2400" i="1">
                <a:latin typeface="Arial" charset="0"/>
              </a:rPr>
              <a:t>Я весь день телевизор смотрел, до полуночи над книгой сидел.</a:t>
            </a:r>
          </a:p>
          <a:p>
            <a:pPr>
              <a:spcBef>
                <a:spcPct val="0"/>
              </a:spcBef>
              <a:buFontTx/>
              <a:buNone/>
              <a:tabLst>
                <a:tab pos="228600" algn="l"/>
              </a:tabLst>
            </a:pPr>
            <a:r>
              <a:rPr lang="ru-RU" sz="2400" i="1">
                <a:latin typeface="Arial" charset="0"/>
              </a:rPr>
              <a:t>Свет обычно включать не любил и в темноте вечера проводил.</a:t>
            </a:r>
          </a:p>
          <a:p>
            <a:pPr>
              <a:spcBef>
                <a:spcPct val="0"/>
              </a:spcBef>
              <a:buFontTx/>
              <a:buNone/>
              <a:tabLst>
                <a:tab pos="228600" algn="l"/>
              </a:tabLst>
            </a:pPr>
            <a:r>
              <a:rPr lang="ru-RU" sz="2400" i="1">
                <a:latin typeface="Arial" charset="0"/>
              </a:rPr>
              <a:t>Видел все! А теперь не могу! Врач ответил: - Я вам помогу.</a:t>
            </a:r>
          </a:p>
          <a:p>
            <a:pPr>
              <a:spcBef>
                <a:spcPct val="0"/>
              </a:spcBef>
              <a:buFontTx/>
              <a:buNone/>
              <a:tabLst>
                <a:tab pos="228600" algn="l"/>
              </a:tabLst>
            </a:pPr>
            <a:r>
              <a:rPr lang="ru-RU" sz="2400" i="1">
                <a:latin typeface="Arial" charset="0"/>
              </a:rPr>
              <a:t>Но при этом  с досадой сказал: - Вам беречь надо было глаза!</a:t>
            </a:r>
          </a:p>
          <a:p>
            <a:pPr>
              <a:spcBef>
                <a:spcPct val="0"/>
              </a:spcBef>
              <a:buFontTx/>
              <a:buNone/>
              <a:tabLst>
                <a:tab pos="228600" algn="l"/>
              </a:tabLst>
            </a:pPr>
            <a:r>
              <a:rPr lang="ru-RU" sz="2400" i="1">
                <a:latin typeface="Arial" charset="0"/>
              </a:rPr>
              <a:t>Непростительное поведение – так испортить хорошее зрение!</a:t>
            </a:r>
          </a:p>
          <a:p>
            <a:pPr>
              <a:spcBef>
                <a:spcPct val="0"/>
              </a:spcBef>
              <a:buFontTx/>
              <a:buNone/>
              <a:tabLst>
                <a:tab pos="228600" algn="l"/>
              </a:tabLst>
            </a:pPr>
            <a:r>
              <a:rPr lang="ru-RU" sz="2400" i="1">
                <a:latin typeface="Arial" charset="0"/>
              </a:rPr>
              <a:t>В  темноте никогда не читайте! Телевизор пореже включайте!</a:t>
            </a:r>
          </a:p>
          <a:p>
            <a:pPr>
              <a:spcBef>
                <a:spcPct val="0"/>
              </a:spcBef>
              <a:buFontTx/>
              <a:buNone/>
              <a:tabLst>
                <a:tab pos="228600" algn="l"/>
              </a:tabLst>
            </a:pPr>
            <a:r>
              <a:rPr lang="ru-RU" sz="2400" i="1">
                <a:latin typeface="Arial" charset="0"/>
              </a:rPr>
              <a:t>И придется очки заказать, чтобы снова газеты читать!</a:t>
            </a:r>
          </a:p>
          <a:p>
            <a:pPr eaLnBrk="0" hangingPunct="0">
              <a:spcBef>
                <a:spcPct val="0"/>
              </a:spcBef>
              <a:buFontTx/>
              <a:buNone/>
              <a:tabLst>
                <a:tab pos="228600" algn="l"/>
              </a:tabLst>
            </a:pPr>
            <a:endParaRPr lang="ru-RU" sz="2400" i="1">
              <a:latin typeface="Arial" charset="0"/>
            </a:endParaRPr>
          </a:p>
        </p:txBody>
      </p:sp>
      <p:pic>
        <p:nvPicPr>
          <p:cNvPr id="30725" name="Picture 5" descr="11930f35153d309c90274bbcb61e5ec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67400" y="260350"/>
            <a:ext cx="2889250" cy="3086100"/>
          </a:xfrm>
          <a:prstGeom prst="rect">
            <a:avLst/>
          </a:prstGeom>
          <a:noFill/>
        </p:spPr>
      </p:pic>
      <p:pic>
        <p:nvPicPr>
          <p:cNvPr id="30726" name="Picture 6" descr="gena25копирование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27763" y="3473450"/>
            <a:ext cx="1663700" cy="33845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2771775" y="836613"/>
            <a:ext cx="349408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ru-RU" sz="40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Основные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sz="40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болезни глаз</a:t>
            </a:r>
          </a:p>
        </p:txBody>
      </p:sp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376238" y="3752850"/>
            <a:ext cx="37465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lang="ru-RU" sz="4000">
                <a:solidFill>
                  <a:srgbClr val="0099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Близорукость</a:t>
            </a: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2627313" y="5229225"/>
            <a:ext cx="43592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lang="ru-RU" sz="4000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Дальнозоркость</a:t>
            </a: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5580063" y="3716338"/>
            <a:ext cx="30591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lang="ru-RU" sz="4000">
                <a:solidFill>
                  <a:srgbClr val="0066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Косоглазие</a:t>
            </a:r>
          </a:p>
        </p:txBody>
      </p:sp>
      <p:sp>
        <p:nvSpPr>
          <p:cNvPr id="34822" name="AutoShape 6"/>
          <p:cNvSpPr>
            <a:spLocks noChangeArrowheads="1"/>
          </p:cNvSpPr>
          <p:nvPr/>
        </p:nvSpPr>
        <p:spPr bwMode="auto">
          <a:xfrm rot="8071426">
            <a:off x="1835151" y="2841625"/>
            <a:ext cx="1873250" cy="485775"/>
          </a:xfrm>
          <a:prstGeom prst="rightArrow">
            <a:avLst>
              <a:gd name="adj1" fmla="val 50000"/>
              <a:gd name="adj2" fmla="val 9640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23" name="AutoShape 7"/>
          <p:cNvSpPr>
            <a:spLocks noChangeArrowheads="1"/>
          </p:cNvSpPr>
          <p:nvPr/>
        </p:nvSpPr>
        <p:spPr bwMode="auto">
          <a:xfrm rot="2783731">
            <a:off x="5749926" y="2827337"/>
            <a:ext cx="1873250" cy="485775"/>
          </a:xfrm>
          <a:prstGeom prst="rightArrow">
            <a:avLst>
              <a:gd name="adj1" fmla="val 50000"/>
              <a:gd name="adj2" fmla="val 96405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4824" name="AutoShape 8"/>
          <p:cNvSpPr>
            <a:spLocks noChangeArrowheads="1"/>
          </p:cNvSpPr>
          <p:nvPr/>
        </p:nvSpPr>
        <p:spPr bwMode="auto">
          <a:xfrm rot="5400000">
            <a:off x="3303588" y="3617913"/>
            <a:ext cx="2879725" cy="485775"/>
          </a:xfrm>
          <a:prstGeom prst="rightArrow">
            <a:avLst>
              <a:gd name="adj1" fmla="val 50000"/>
              <a:gd name="adj2" fmla="val 14820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481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8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48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0"/>
                            </p:stCondLst>
                            <p:childTnLst>
                              <p:par>
                                <p:cTn id="3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000"/>
                            </p:stCondLst>
                            <p:childTnLst>
                              <p:par>
                                <p:cTn id="4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34819" grpId="0"/>
      <p:bldP spid="34820" grpId="0"/>
      <p:bldP spid="34821" grpId="0"/>
      <p:bldP spid="34822" grpId="0" animBg="1"/>
      <p:bldP spid="34823" grpId="0" animBg="1"/>
      <p:bldP spid="3482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ВРЕДНО-ПОЛЕЗНО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Читать лёжа.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Смотреть на яркий свет.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Смотреть близко телевизор.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Оберегать глаза от ударов.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Промывать глаза по утрам.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Тереть глаза грязными руками.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Читать при хорошем освещении.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4" name="Рисунок 3" descr="314889979.g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86188" y="1571625"/>
            <a:ext cx="58737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314889979.g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86375" y="2214563"/>
            <a:ext cx="587375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314889979.g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43625" y="2786063"/>
            <a:ext cx="587375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163163568.gif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57875" y="4143375"/>
            <a:ext cx="631825" cy="449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163163568.gif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5000" y="3357563"/>
            <a:ext cx="631825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314889979.g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72250" y="4643438"/>
            <a:ext cx="587375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163163568.gif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58000" y="5214938"/>
            <a:ext cx="631825" cy="44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Правила бережного отношения к зрению.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Умываться по утрам.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220" name="Рисунок 3" descr="00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" y="2428875"/>
            <a:ext cx="4572000" cy="305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Рисунок 4" descr="wash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572125" y="3500438"/>
            <a:ext cx="3027363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Рисунок 6" descr="736216910.g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80138" y="1643063"/>
            <a:ext cx="1376362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1000125"/>
            <a:ext cx="8229600" cy="4525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Смотреть телевизор не более 1-1,5 часов в день.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Сидеть не ближе 3 м от телевизора.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10244" name="Рисунок 3" descr="18-090735-zrenie-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14625" y="3571875"/>
            <a:ext cx="3297238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Рисунок 4" descr="611750989.gif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16738" y="3786188"/>
            <a:ext cx="1131887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928688"/>
            <a:ext cx="8229600" cy="452596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Играть на компьютере можно не более 15 мин.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11268" name="Рисунок 3" descr="0_7b36_4a56f8f9_XL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63" y="2214563"/>
            <a:ext cx="5357812" cy="401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Рисунок 4" descr="611750989.gif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127875" y="3929063"/>
            <a:ext cx="1133475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928688"/>
            <a:ext cx="8229600" cy="452596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Оберегать глаза от попаданий в них инородных предметов.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3316" name="Рисунок 3" descr="1899247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63" y="2714625"/>
            <a:ext cx="3905250" cy="293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Рисунок 4" descr="611750989.gif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375" y="3214688"/>
            <a:ext cx="1306513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928688"/>
            <a:ext cx="8229600" cy="452596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Не читать лёжа.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Не читать в транспорте.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2292" name="Рисунок 4" descr="0104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75" y="3214688"/>
            <a:ext cx="3810000" cy="193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Рисунок 5" descr="314889979.gif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15125" y="928688"/>
            <a:ext cx="91757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Рисунок 6" descr="831315_1140175362.g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86375" y="2928938"/>
            <a:ext cx="32385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Органы чувств</a:t>
            </a:r>
          </a:p>
        </p:txBody>
      </p:sp>
      <p:sp>
        <p:nvSpPr>
          <p:cNvPr id="32771" name="Rectangle 3"/>
          <p:cNvSpPr>
            <a:spLocks noGrp="1"/>
          </p:cNvSpPr>
          <p:nvPr>
            <p:ph type="body" idx="1"/>
          </p:nvPr>
        </p:nvSpPr>
        <p:spPr>
          <a:xfrm>
            <a:off x="302840" y="2924175"/>
            <a:ext cx="8229600" cy="820738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dirty="0" smtClean="0"/>
              <a:t>   </a:t>
            </a:r>
            <a:r>
              <a:rPr lang="ru-RU" b="1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Органы слуха.</a:t>
            </a:r>
          </a:p>
          <a:p>
            <a:endParaRPr lang="ru-RU" dirty="0" smtClean="0">
              <a:solidFill>
                <a:srgbClr val="CC0099"/>
              </a:solidFill>
              <a:latin typeface="Times New Roman" pitchFamily="18" charset="0"/>
            </a:endParaRP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323850" y="3716338"/>
            <a:ext cx="72009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lang="ru-RU" b="0">
                <a:latin typeface="Arial" charset="0"/>
              </a:rPr>
              <a:t>   </a:t>
            </a:r>
            <a:r>
              <a:rPr lang="ru-RU" sz="320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Органы осязания.</a:t>
            </a:r>
          </a:p>
        </p:txBody>
      </p:sp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468313" y="4581525"/>
            <a:ext cx="76327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lang="ru-RU" b="0">
                <a:latin typeface="Arial" charset="0"/>
              </a:rPr>
              <a:t>  </a:t>
            </a:r>
            <a:r>
              <a:rPr lang="ru-RU" sz="320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Органы обоняния.</a:t>
            </a:r>
          </a:p>
          <a:p>
            <a:pPr algn="l">
              <a:spcBef>
                <a:spcPct val="0"/>
              </a:spcBef>
              <a:buFontTx/>
              <a:buNone/>
            </a:pPr>
            <a:endParaRPr lang="ru-RU" sz="3200" b="0">
              <a:solidFill>
                <a:srgbClr val="CC0099"/>
              </a:solidFill>
              <a:latin typeface="Times New Roman" pitchFamily="18" charset="0"/>
            </a:endParaRPr>
          </a:p>
          <a:p>
            <a:pPr algn="l">
              <a:spcBef>
                <a:spcPct val="0"/>
              </a:spcBef>
              <a:buFontTx/>
              <a:buNone/>
            </a:pPr>
            <a:endParaRPr lang="ru-RU" sz="1800" b="0">
              <a:solidFill>
                <a:srgbClr val="CC0099"/>
              </a:solidFill>
              <a:latin typeface="Arial" charset="0"/>
            </a:endParaRPr>
          </a:p>
          <a:p>
            <a:pPr algn="l">
              <a:spcBef>
                <a:spcPct val="0"/>
              </a:spcBef>
              <a:buFontTx/>
              <a:buNone/>
            </a:pPr>
            <a:endParaRPr lang="ru-RU" sz="1800" b="0">
              <a:latin typeface="Arial" charset="0"/>
            </a:endParaRP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611188" y="5445125"/>
            <a:ext cx="71278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lang="ru-RU" sz="3200" b="0">
                <a:latin typeface="Arial" charset="0"/>
              </a:rPr>
              <a:t> </a:t>
            </a:r>
            <a:r>
              <a:rPr lang="ru-RU" sz="320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Органы вкуса.</a:t>
            </a:r>
          </a:p>
          <a:p>
            <a:pPr algn="l">
              <a:spcBef>
                <a:spcPct val="0"/>
              </a:spcBef>
              <a:buFontTx/>
              <a:buNone/>
            </a:pPr>
            <a:endParaRPr lang="ru-RU" sz="3200" b="0">
              <a:solidFill>
                <a:srgbClr val="CC0099"/>
              </a:solidFill>
              <a:latin typeface="Times New Roman" pitchFamily="18" charset="0"/>
            </a:endParaRPr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539750" y="2133600"/>
            <a:ext cx="8135938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lang="ru-RU" sz="3200" b="0">
                <a:latin typeface="Arial" charset="0"/>
              </a:rPr>
              <a:t> </a:t>
            </a:r>
            <a:r>
              <a:rPr lang="ru-RU" sz="3200">
                <a:solidFill>
                  <a:srgbClr val="CC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Органы зрения.</a:t>
            </a:r>
          </a:p>
        </p:txBody>
      </p:sp>
      <p:pic>
        <p:nvPicPr>
          <p:cNvPr id="32779" name="Picture 11" descr="dcae3a44a614копировани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32363" y="1628775"/>
            <a:ext cx="2857500" cy="446563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60"/>
                            </p:stCondLst>
                            <p:childTnLst>
                              <p:par>
                                <p:cTn id="12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85" decel="100000"/>
                                        <p:tgtEl>
                                          <p:spTgt spid="32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385" decel="100000"/>
                                        <p:tgtEl>
                                          <p:spTgt spid="32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385" fill="hold"/>
                                        <p:tgtEl>
                                          <p:spTgt spid="32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385" fill="hold"/>
                                        <p:tgtEl>
                                          <p:spTgt spid="32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27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60"/>
                            </p:stCondLst>
                            <p:childTnLst>
                              <p:par>
                                <p:cTn id="22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85" decel="1000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385" decel="1000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7" dur="385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9" dur="385" fill="hold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260"/>
                            </p:stCondLst>
                            <p:childTnLst>
                              <p:par>
                                <p:cTn id="32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385" decel="100000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385" decel="100000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7" dur="385" fill="hold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9" dur="385" fill="hold"/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27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260"/>
                            </p:stCondLst>
                            <p:childTnLst>
                              <p:par>
                                <p:cTn id="42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385" decel="100000"/>
                                        <p:tgtEl>
                                          <p:spTgt spid="32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385" decel="100000"/>
                                        <p:tgtEl>
                                          <p:spTgt spid="32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7" dur="385" fill="hold"/>
                                        <p:tgtEl>
                                          <p:spTgt spid="32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9" dur="385" fill="hold"/>
                                        <p:tgtEl>
                                          <p:spTgt spid="32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27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260"/>
                            </p:stCondLst>
                            <p:childTnLst>
                              <p:par>
                                <p:cTn id="52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385" decel="100000"/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5" dur="385" decel="100000"/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7" dur="385" fill="hold"/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9" dur="385" fill="hold"/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27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/>
      <p:bldP spid="32771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428625"/>
            <a:ext cx="8229600" cy="4525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При чтении и письме свет должен освещать страницу слева.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Расстояние от глаз до текста рекомендуется 30-35 см.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14340" name="Рисунок 3" descr="d8c1816d6505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75" y="2928938"/>
            <a:ext cx="3762375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Рисунок 4" descr="school_furniture_3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4938" y="2643188"/>
            <a:ext cx="2714625" cy="362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Рисунок 5" descr="163163568.g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940550" y="928688"/>
            <a:ext cx="14065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428625"/>
            <a:ext cx="8229600" cy="4525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Употреблять в пищу достаточное количество растительных продуктов (морковь, лук, петрушку, помидоры, сладкий перец и др.)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Делать гимнастику для глаз.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  <p:pic>
        <p:nvPicPr>
          <p:cNvPr id="15364" name="Рисунок 3" descr="1215478506zV7nIjE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57750" y="3357563"/>
            <a:ext cx="3886200" cy="276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Рисунок 4" descr="DF0FB219D76E4B9AB79CC1C03D5F991E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88" y="3143250"/>
            <a:ext cx="4313237" cy="324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Рисунок 5" descr="163163568.g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286625" y="1714500"/>
            <a:ext cx="140652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6387" name="Содержимое 3" descr="284_18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00063" y="285750"/>
            <a:ext cx="3086100" cy="2286000"/>
          </a:xfrm>
        </p:spPr>
      </p:pic>
      <p:pic>
        <p:nvPicPr>
          <p:cNvPr id="16388" name="Рисунок 4" descr="eyeschild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3438" y="285750"/>
            <a:ext cx="3657600" cy="240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Рисунок 5" descr="зрение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28938" y="3214688"/>
            <a:ext cx="3116262" cy="311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Рисунок 6" descr="570721147.gif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85813" y="4071938"/>
            <a:ext cx="126047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Рисунок 8" descr="536849127.gif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715125" y="3857625"/>
            <a:ext cx="1525588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ru-RU" sz="4000" b="1" smtClean="0">
                <a:solidFill>
                  <a:srgbClr val="FF0000"/>
                </a:solidFill>
              </a:rPr>
              <a:t>Е с л и  т ы  н о с и ш ь  о ч к и .</a:t>
            </a:r>
          </a:p>
        </p:txBody>
      </p:sp>
      <p:pic>
        <p:nvPicPr>
          <p:cNvPr id="36867" name="Picture 3" descr="Save000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84213" y="1341438"/>
            <a:ext cx="7704137" cy="4751387"/>
          </a:xfrm>
          <a:noFill/>
          <a:ln/>
        </p:spPr>
      </p:pic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395288" y="1052513"/>
            <a:ext cx="8964612" cy="557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lang="ru-RU" sz="4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Не роняй очки и не оставляй их где попало.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ru-RU" sz="4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Храни очки в специальном футляре.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ru-RU" sz="4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Снимай очки, когда играешь в подвижные игры и клади их стёклами вверх.</a:t>
            </a:r>
          </a:p>
          <a:p>
            <a:pPr algn="l">
              <a:spcBef>
                <a:spcPct val="0"/>
              </a:spcBef>
              <a:buFontTx/>
              <a:buNone/>
            </a:pPr>
            <a:r>
              <a:rPr lang="ru-RU" sz="400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Регулярно мой очки водой с мылом.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20"/>
                            </p:stCondLst>
                            <p:childTnLst>
                              <p:par>
                                <p:cTn id="1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4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20" dur="1"/>
                                        <p:tgtEl>
                                          <p:spTgt spid="3686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  <p:bldP spid="3686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solidFill>
                  <a:srgbClr val="FF0066"/>
                </a:solidFill>
                <a:latin typeface="Century Gothic" pitchFamily="34" charset="0"/>
              </a:rPr>
              <a:t>Проверь себя!</a:t>
            </a:r>
          </a:p>
        </p:txBody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3413125"/>
          </a:xfrm>
        </p:spPr>
        <p:txBody>
          <a:bodyPr/>
          <a:lstStyle/>
          <a:p>
            <a:pPr marL="990600" lvl="1" indent="-533400">
              <a:lnSpc>
                <a:spcPct val="80000"/>
              </a:lnSpc>
              <a:buFontTx/>
              <a:buNone/>
            </a:pPr>
            <a:r>
              <a:rPr lang="ru-RU" sz="2400" b="1" smtClean="0"/>
              <a:t>1.Как называется орган зрения</a:t>
            </a:r>
          </a:p>
          <a:p>
            <a:pPr marL="609600" indent="-609600">
              <a:lnSpc>
                <a:spcPct val="80000"/>
              </a:lnSpc>
              <a:buFont typeface="Arial" charset="0"/>
              <a:buNone/>
            </a:pPr>
            <a:r>
              <a:rPr lang="ru-RU" sz="2400" b="1" smtClean="0"/>
              <a:t>          а)глаз                  в)ухо                        с) язык                                             </a:t>
            </a:r>
          </a:p>
          <a:p>
            <a:pPr marL="609600" indent="-609600">
              <a:lnSpc>
                <a:spcPct val="80000"/>
              </a:lnSpc>
              <a:buFont typeface="Arial" charset="0"/>
              <a:buNone/>
            </a:pPr>
            <a:r>
              <a:rPr lang="ru-RU" sz="2400" b="1" smtClean="0"/>
              <a:t>     </a:t>
            </a:r>
          </a:p>
          <a:p>
            <a:pPr marL="609600" indent="-609600">
              <a:lnSpc>
                <a:spcPct val="80000"/>
              </a:lnSpc>
              <a:buFont typeface="Arial" charset="0"/>
              <a:buNone/>
            </a:pPr>
            <a:r>
              <a:rPr lang="ru-RU" sz="2400" b="1" smtClean="0"/>
              <a:t>      2.Как называется самая важная часть глаза</a:t>
            </a:r>
          </a:p>
          <a:p>
            <a:pPr marL="609600" indent="-609600">
              <a:lnSpc>
                <a:spcPct val="80000"/>
              </a:lnSpc>
              <a:buFont typeface="Arial" charset="0"/>
              <a:buNone/>
            </a:pPr>
            <a:r>
              <a:rPr lang="ru-RU" sz="2400" b="1" smtClean="0"/>
              <a:t>          а)хрусталик         в)веко                      с) сетчатка</a:t>
            </a:r>
          </a:p>
          <a:p>
            <a:pPr marL="609600" indent="-609600">
              <a:lnSpc>
                <a:spcPct val="80000"/>
              </a:lnSpc>
              <a:buFont typeface="Arial" charset="0"/>
              <a:buNone/>
            </a:pPr>
            <a:r>
              <a:rPr lang="ru-RU" sz="2400" b="1" smtClean="0"/>
              <a:t>     </a:t>
            </a:r>
          </a:p>
          <a:p>
            <a:pPr marL="609600" indent="-609600">
              <a:lnSpc>
                <a:spcPct val="80000"/>
              </a:lnSpc>
              <a:buFont typeface="Arial" charset="0"/>
              <a:buNone/>
            </a:pPr>
            <a:r>
              <a:rPr lang="ru-RU" sz="2400" b="1" smtClean="0"/>
              <a:t>      3.Какие продукты особенно полезны для глаз            а)конфеты           в)черника                с)морковь</a:t>
            </a:r>
          </a:p>
          <a:p>
            <a:pPr marL="609600" indent="-609600">
              <a:lnSpc>
                <a:spcPct val="80000"/>
              </a:lnSpc>
            </a:pPr>
            <a:endParaRPr lang="ru-RU" sz="2400" b="1" smtClean="0"/>
          </a:p>
          <a:p>
            <a:pPr marL="609600" indent="-609600">
              <a:lnSpc>
                <a:spcPct val="80000"/>
              </a:lnSpc>
              <a:buFont typeface="Arial" charset="0"/>
              <a:buNone/>
            </a:pPr>
            <a:r>
              <a:rPr lang="ru-RU" sz="2400" smtClean="0"/>
              <a:t>         </a:t>
            </a: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3132138" y="6237288"/>
            <a:ext cx="30972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lang="ru-RU" sz="240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1 а      2 с      3 в, с</a:t>
            </a:r>
          </a:p>
        </p:txBody>
      </p:sp>
      <p:pic>
        <p:nvPicPr>
          <p:cNvPr id="38917" name="Picture 5" descr="question_md_wht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00338" y="5734050"/>
            <a:ext cx="400050" cy="571500"/>
          </a:xfrm>
          <a:prstGeom prst="rect">
            <a:avLst/>
          </a:prstGeom>
          <a:noFill/>
        </p:spPr>
      </p:pic>
      <p:pic>
        <p:nvPicPr>
          <p:cNvPr id="38918" name="Picture 6" descr="question_md_wht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188" y="4508500"/>
            <a:ext cx="400050" cy="571500"/>
          </a:xfrm>
          <a:prstGeom prst="rect">
            <a:avLst/>
          </a:prstGeom>
          <a:noFill/>
        </p:spPr>
      </p:pic>
      <p:pic>
        <p:nvPicPr>
          <p:cNvPr id="38919" name="Picture 7" descr="question_md_wht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019925" y="5373688"/>
            <a:ext cx="400050" cy="571500"/>
          </a:xfrm>
          <a:prstGeom prst="rect">
            <a:avLst/>
          </a:prstGeom>
          <a:noFill/>
        </p:spPr>
      </p:pic>
      <p:pic>
        <p:nvPicPr>
          <p:cNvPr id="38920" name="Picture 8" descr="question_md_wht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96188" y="4941888"/>
            <a:ext cx="400050" cy="571500"/>
          </a:xfrm>
          <a:prstGeom prst="rect">
            <a:avLst/>
          </a:prstGeom>
          <a:noFill/>
        </p:spPr>
      </p:pic>
      <p:pic>
        <p:nvPicPr>
          <p:cNvPr id="38921" name="Picture 9" descr="question_md_wht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172450" y="4581525"/>
            <a:ext cx="400050" cy="571500"/>
          </a:xfrm>
          <a:prstGeom prst="rect">
            <a:avLst/>
          </a:prstGeom>
          <a:noFill/>
        </p:spPr>
      </p:pic>
      <p:pic>
        <p:nvPicPr>
          <p:cNvPr id="38922" name="Picture 10" descr="question_md_wht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913" y="4941888"/>
            <a:ext cx="400050" cy="571500"/>
          </a:xfrm>
          <a:prstGeom prst="rect">
            <a:avLst/>
          </a:prstGeom>
          <a:noFill/>
        </p:spPr>
      </p:pic>
      <p:pic>
        <p:nvPicPr>
          <p:cNvPr id="38923" name="Picture 11" descr="question_md_wht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79613" y="5373688"/>
            <a:ext cx="400050" cy="571500"/>
          </a:xfrm>
          <a:prstGeom prst="rect">
            <a:avLst/>
          </a:prstGeom>
          <a:noFill/>
        </p:spPr>
      </p:pic>
      <p:pic>
        <p:nvPicPr>
          <p:cNvPr id="38924" name="Picture 12" descr="question_md_wht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72225" y="5805488"/>
            <a:ext cx="400050" cy="571500"/>
          </a:xfrm>
          <a:prstGeom prst="rect">
            <a:avLst/>
          </a:prstGeom>
          <a:noFill/>
        </p:spPr>
      </p:pic>
      <p:pic>
        <p:nvPicPr>
          <p:cNvPr id="38925" name="Picture 13" descr="s2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86600" y="0"/>
            <a:ext cx="2057400" cy="19431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2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БЕРЕГИ ЗРЕНИЕ!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7411" name="Содержимое 3" descr="post-80257-121060171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179513" y="1600200"/>
            <a:ext cx="6784975" cy="4525963"/>
          </a:xfrm>
        </p:spPr>
      </p:pic>
      <p:pic>
        <p:nvPicPr>
          <p:cNvPr id="17412" name="Рисунок 4" descr="736216910.gif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3" y="428625"/>
            <a:ext cx="11811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Рисунок 5" descr="931679805.g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72313" y="285750"/>
            <a:ext cx="1393825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1251091410_medved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5" y="188913"/>
            <a:ext cx="4140200" cy="2873375"/>
          </a:xfrm>
          <a:prstGeom prst="rect">
            <a:avLst/>
          </a:prstGeom>
          <a:noFill/>
        </p:spPr>
      </p:pic>
      <p:pic>
        <p:nvPicPr>
          <p:cNvPr id="49155" name="Picture 3" descr="1251361144_los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463" y="188913"/>
            <a:ext cx="4067175" cy="3051175"/>
          </a:xfrm>
          <a:prstGeom prst="rect">
            <a:avLst/>
          </a:prstGeom>
          <a:noFill/>
        </p:spPr>
      </p:pic>
      <p:pic>
        <p:nvPicPr>
          <p:cNvPr id="49156" name="Picture 4" descr="50879763_sinica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0825" y="3284538"/>
            <a:ext cx="4157663" cy="3224212"/>
          </a:xfrm>
          <a:prstGeom prst="rect">
            <a:avLst/>
          </a:prstGeom>
          <a:noFill/>
        </p:spPr>
      </p:pic>
      <p:pic>
        <p:nvPicPr>
          <p:cNvPr id="49157" name="Picture 5" descr="FAU_0088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7900" y="3284538"/>
            <a:ext cx="3960813" cy="3121025"/>
          </a:xfrm>
          <a:prstGeom prst="rect">
            <a:avLst/>
          </a:prstGeom>
          <a:noFill/>
        </p:spPr>
      </p:pic>
      <p:sp>
        <p:nvSpPr>
          <p:cNvPr id="49158" name="Rectangle 6"/>
          <p:cNvSpPr>
            <a:spLocks noChangeArrowheads="1"/>
          </p:cNvSpPr>
          <p:nvPr/>
        </p:nvSpPr>
        <p:spPr bwMode="auto">
          <a:xfrm>
            <a:off x="323850" y="2924175"/>
            <a:ext cx="4103688" cy="2889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buFontTx/>
              <a:buNone/>
            </a:pPr>
            <a:r>
              <a:rPr lang="ru-RU" sz="1800">
                <a:latin typeface="Arial" charset="0"/>
              </a:rPr>
              <a:t>Потянуться</a:t>
            </a:r>
          </a:p>
        </p:txBody>
      </p:sp>
      <p:sp>
        <p:nvSpPr>
          <p:cNvPr id="49159" name="Rectangle 7"/>
          <p:cNvSpPr>
            <a:spLocks noChangeArrowheads="1"/>
          </p:cNvSpPr>
          <p:nvPr/>
        </p:nvSpPr>
        <p:spPr bwMode="auto">
          <a:xfrm>
            <a:off x="250825" y="6308725"/>
            <a:ext cx="4103688" cy="2889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buFontTx/>
              <a:buNone/>
            </a:pPr>
            <a:r>
              <a:rPr lang="ru-RU" sz="1800">
                <a:latin typeface="Arial" charset="0"/>
              </a:rPr>
              <a:t>Взмах руками</a:t>
            </a:r>
          </a:p>
        </p:txBody>
      </p:sp>
      <p:sp>
        <p:nvSpPr>
          <p:cNvPr id="49160" name="Rectangle 8"/>
          <p:cNvSpPr>
            <a:spLocks noChangeArrowheads="1"/>
          </p:cNvSpPr>
          <p:nvPr/>
        </p:nvSpPr>
        <p:spPr bwMode="auto">
          <a:xfrm>
            <a:off x="4787900" y="6381750"/>
            <a:ext cx="4103688" cy="2889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buFontTx/>
              <a:buNone/>
            </a:pPr>
            <a:r>
              <a:rPr lang="ru-RU" sz="1800">
                <a:latin typeface="Arial" charset="0"/>
              </a:rPr>
              <a:t>Прыгать</a:t>
            </a:r>
          </a:p>
        </p:txBody>
      </p:sp>
      <p:sp>
        <p:nvSpPr>
          <p:cNvPr id="49161" name="Rectangle 9"/>
          <p:cNvSpPr>
            <a:spLocks noChangeArrowheads="1"/>
          </p:cNvSpPr>
          <p:nvPr/>
        </p:nvSpPr>
        <p:spPr bwMode="auto">
          <a:xfrm>
            <a:off x="4716463" y="2924175"/>
            <a:ext cx="4103687" cy="2889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buFontTx/>
              <a:buNone/>
            </a:pPr>
            <a:r>
              <a:rPr lang="ru-RU" sz="1800">
                <a:latin typeface="Arial" charset="0"/>
              </a:rPr>
              <a:t>Движения головой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golub12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1113"/>
            <a:ext cx="9144000" cy="6846887"/>
          </a:xfrm>
          <a:prstGeom prst="rect">
            <a:avLst/>
          </a:prstGeom>
          <a:noFill/>
        </p:spPr>
      </p:pic>
      <p:pic>
        <p:nvPicPr>
          <p:cNvPr id="47107" name="Picture 3" descr="d3365a70f643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/>
          <a:stretch>
            <a:fillRect/>
          </a:stretch>
        </p:blipFill>
        <p:spPr bwMode="auto">
          <a:xfrm>
            <a:off x="1187450" y="2420938"/>
            <a:ext cx="1873250" cy="1709737"/>
          </a:xfrm>
          <a:prstGeom prst="rect">
            <a:avLst/>
          </a:prstGeom>
          <a:noFill/>
        </p:spPr>
      </p:pic>
      <p:pic>
        <p:nvPicPr>
          <p:cNvPr id="47108" name="Picture 4" descr="d3365a70f643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/>
          <a:stretch>
            <a:fillRect/>
          </a:stretch>
        </p:blipFill>
        <p:spPr bwMode="auto">
          <a:xfrm>
            <a:off x="6804025" y="476250"/>
            <a:ext cx="1871663" cy="1606550"/>
          </a:xfrm>
          <a:prstGeom prst="rect">
            <a:avLst/>
          </a:prstGeom>
          <a:noFill/>
        </p:spPr>
      </p:pic>
      <p:pic>
        <p:nvPicPr>
          <p:cNvPr id="47109" name="Picture 5" descr="d3365a70f643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/>
          <a:stretch>
            <a:fillRect/>
          </a:stretch>
        </p:blipFill>
        <p:spPr bwMode="auto">
          <a:xfrm>
            <a:off x="539750" y="4797425"/>
            <a:ext cx="1800225" cy="1606550"/>
          </a:xfrm>
          <a:prstGeom prst="rect">
            <a:avLst/>
          </a:prstGeom>
          <a:noFill/>
        </p:spPr>
      </p:pic>
      <p:pic>
        <p:nvPicPr>
          <p:cNvPr id="47110" name="Picture 6" descr="d3365a70f643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/>
          <a:stretch>
            <a:fillRect/>
          </a:stretch>
        </p:blipFill>
        <p:spPr bwMode="auto">
          <a:xfrm>
            <a:off x="395288" y="260350"/>
            <a:ext cx="1800225" cy="1606550"/>
          </a:xfrm>
          <a:prstGeom prst="rect">
            <a:avLst/>
          </a:prstGeom>
          <a:noFill/>
        </p:spPr>
      </p:pic>
      <p:pic>
        <p:nvPicPr>
          <p:cNvPr id="47111" name="Picture 7" descr="d3365a70f643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8000"/>
          </a:blip>
          <a:srcRect/>
          <a:stretch>
            <a:fillRect/>
          </a:stretch>
        </p:blipFill>
        <p:spPr bwMode="auto">
          <a:xfrm>
            <a:off x="6732588" y="4868863"/>
            <a:ext cx="1798637" cy="1606550"/>
          </a:xfrm>
          <a:prstGeom prst="rect">
            <a:avLst/>
          </a:prstGeom>
          <a:noFill/>
        </p:spPr>
      </p:pic>
      <p:pic>
        <p:nvPicPr>
          <p:cNvPr id="47112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снежинки.wav"/>
          </p:nvPr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8532813" y="6308725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71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" presetClass="path" presetSubtype="0" repeatCount="200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81 0.04325 L 0.33472 -0.23983 L 0.58681 0.04325 L 0.33472 0.32678 L 0.08281 0.04325 Z " pathEditMode="relative" rAng="0" ptsTypes="FFFFF">
                                      <p:cBhvr>
                                        <p:cTn id="8" dur="50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" presetID="1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282 0.04325 C 0.08282 -0.10985 0.17761 -0.23474 0.29393 -0.23474 C 0.41094 -0.23474 0.50591 -0.10985 0.50591 0.04325 C 0.50573 0.19611 0.4106 0.32123 0.29428 0.32123 C 0.17761 0.32123 0.08282 0.19611 0.08282 0.04325 Z " pathEditMode="relative" rAng="16200000" ptsTypes="fffff">
                                      <p:cBhvr>
                                        <p:cTn id="11" dur="50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0"/>
                            </p:stCondLst>
                            <p:childTnLst>
                              <p:par>
                                <p:cTn id="13" presetID="26" presetClass="path" presetSubtype="0" repeatCount="200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7673 -0.33449 C 0.20486 -0.33449 0.14566 -0.25857 0.14566 -0.16528 C 0.14566 -0.05579 0.21111 -0.01621 0.25069 0.00046 L 0.30278 0.01782 C 0.34219 0.03495 0.40781 0.07685 0.40781 0.20069 C 0.40781 0.28032 0.34861 0.3706 0.27673 0.3706 C 0.20486 0.3706 0.14566 0.28032 0.14566 0.20069 C 0.14566 0.07685 0.21128 0.03495 0.25069 0.01782 L 0.30278 0.00046 C 0.34219 -0.01621 0.40781 -0.05579 0.40781 -0.16528 C 0.40781 -0.25857 0.34861 -0.33449 0.27673 -0.33449 Z " pathEditMode="relative" rAng="5400000" ptsTypes="ffFffffFfff">
                                      <p:cBhvr>
                                        <p:cTn id="14" dur="5000" fill="hold"/>
                                        <p:tgtEl>
                                          <p:spTgt spid="47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3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0"/>
                            </p:stCondLst>
                            <p:childTnLst>
                              <p:par>
                                <p:cTn id="1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471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0"/>
                            </p:stCondLst>
                            <p:childTnLst>
                              <p:par>
                                <p:cTn id="2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10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3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4710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500"/>
                            </p:stCondLst>
                            <p:childTnLst>
                              <p:par>
                                <p:cTn id="3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6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20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8500"/>
                            </p:stCondLst>
                            <p:childTnLst>
                              <p:par>
                                <p:cTn id="4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10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95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4" dur="20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1500"/>
                            </p:stCondLst>
                            <p:childTnLst>
                              <p:par>
                                <p:cTn id="5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5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711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 descr="Полотно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 cstate="email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buFontTx/>
              <a:buNone/>
            </a:pPr>
            <a:endParaRPr lang="ru-RU" sz="1800" b="0">
              <a:latin typeface="Arial" charset="0"/>
            </a:endParaRPr>
          </a:p>
        </p:txBody>
      </p:sp>
      <p:graphicFrame>
        <p:nvGraphicFramePr>
          <p:cNvPr id="45059" name="Group 3"/>
          <p:cNvGraphicFramePr>
            <a:graphicFrameLocks noGrp="1"/>
          </p:cNvGraphicFramePr>
          <p:nvPr/>
        </p:nvGraphicFramePr>
        <p:xfrm>
          <a:off x="1547813" y="692150"/>
          <a:ext cx="6096000" cy="4064001"/>
        </p:xfrm>
        <a:graphic>
          <a:graphicData uri="http://schemas.openxmlformats.org/drawingml/2006/table">
            <a:tbl>
              <a:tblPr/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905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3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 w="1905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1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5</a:t>
                      </a: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6600CC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2</a:t>
                      </a:r>
                    </a:p>
                  </a:txBody>
                  <a:tcPr horzOverflow="overflow">
                    <a:lnL w="1905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4</a:t>
                      </a:r>
                    </a:p>
                  </a:txBody>
                  <a:tcPr horzOverflow="overflow">
                    <a:lnL w="1905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6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102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charset="0"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5133" name="WordArt 77"/>
          <p:cNvSpPr>
            <a:spLocks noChangeArrowheads="1" noChangeShapeType="1" noTextEdit="1"/>
          </p:cNvSpPr>
          <p:nvPr/>
        </p:nvSpPr>
        <p:spPr bwMode="auto">
          <a:xfrm>
            <a:off x="2890838" y="2468563"/>
            <a:ext cx="304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Р</a:t>
            </a:r>
          </a:p>
        </p:txBody>
      </p:sp>
      <p:sp>
        <p:nvSpPr>
          <p:cNvPr id="45134" name="WordArt 78"/>
          <p:cNvSpPr>
            <a:spLocks noChangeArrowheads="1" noChangeShapeType="1" noTextEdit="1"/>
          </p:cNvSpPr>
          <p:nvPr/>
        </p:nvSpPr>
        <p:spPr bwMode="auto">
          <a:xfrm>
            <a:off x="1895475" y="2471738"/>
            <a:ext cx="304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О</a:t>
            </a:r>
          </a:p>
        </p:txBody>
      </p:sp>
      <p:sp>
        <p:nvSpPr>
          <p:cNvPr id="45135" name="WordArt 79"/>
          <p:cNvSpPr>
            <a:spLocks noChangeArrowheads="1" noChangeShapeType="1" noTextEdit="1"/>
          </p:cNvSpPr>
          <p:nvPr/>
        </p:nvSpPr>
        <p:spPr bwMode="auto">
          <a:xfrm>
            <a:off x="1941513" y="1301750"/>
            <a:ext cx="304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У</a:t>
            </a:r>
          </a:p>
        </p:txBody>
      </p:sp>
      <p:sp>
        <p:nvSpPr>
          <p:cNvPr id="45136" name="WordArt 80"/>
          <p:cNvSpPr>
            <a:spLocks noChangeArrowheads="1" noChangeShapeType="1" noTextEdit="1"/>
          </p:cNvSpPr>
          <p:nvPr/>
        </p:nvSpPr>
        <p:spPr bwMode="auto">
          <a:xfrm>
            <a:off x="1909763" y="1882775"/>
            <a:ext cx="304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Х</a:t>
            </a:r>
          </a:p>
        </p:txBody>
      </p:sp>
      <p:sp>
        <p:nvSpPr>
          <p:cNvPr id="45137" name="WordArt 81"/>
          <p:cNvSpPr>
            <a:spLocks noChangeArrowheads="1" noChangeShapeType="1" noTextEdit="1"/>
          </p:cNvSpPr>
          <p:nvPr/>
        </p:nvSpPr>
        <p:spPr bwMode="auto">
          <a:xfrm>
            <a:off x="3956050" y="2460625"/>
            <a:ext cx="304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Г</a:t>
            </a:r>
          </a:p>
        </p:txBody>
      </p:sp>
      <p:sp>
        <p:nvSpPr>
          <p:cNvPr id="45138" name="WordArt 82"/>
          <p:cNvSpPr>
            <a:spLocks noChangeArrowheads="1" noChangeShapeType="1" noTextEdit="1"/>
          </p:cNvSpPr>
          <p:nvPr/>
        </p:nvSpPr>
        <p:spPr bwMode="auto">
          <a:xfrm>
            <a:off x="3921125" y="3054350"/>
            <a:ext cx="304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Л</a:t>
            </a:r>
          </a:p>
        </p:txBody>
      </p:sp>
      <p:sp>
        <p:nvSpPr>
          <p:cNvPr id="45139" name="WordArt 83"/>
          <p:cNvSpPr>
            <a:spLocks noChangeArrowheads="1" noChangeShapeType="1" noTextEdit="1"/>
          </p:cNvSpPr>
          <p:nvPr/>
        </p:nvSpPr>
        <p:spPr bwMode="auto">
          <a:xfrm>
            <a:off x="3954463" y="4205288"/>
            <a:ext cx="304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З</a:t>
            </a:r>
          </a:p>
        </p:txBody>
      </p:sp>
      <p:sp>
        <p:nvSpPr>
          <p:cNvPr id="45140" name="WordArt 84"/>
          <p:cNvSpPr>
            <a:spLocks noChangeArrowheads="1" noChangeShapeType="1" noTextEdit="1"/>
          </p:cNvSpPr>
          <p:nvPr/>
        </p:nvSpPr>
        <p:spPr bwMode="auto">
          <a:xfrm>
            <a:off x="3924300" y="3622675"/>
            <a:ext cx="398463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А</a:t>
            </a:r>
          </a:p>
        </p:txBody>
      </p:sp>
      <p:sp>
        <p:nvSpPr>
          <p:cNvPr id="45141" name="WordArt 85"/>
          <p:cNvSpPr>
            <a:spLocks noChangeArrowheads="1" noChangeShapeType="1" noTextEdit="1"/>
          </p:cNvSpPr>
          <p:nvPr/>
        </p:nvSpPr>
        <p:spPr bwMode="auto">
          <a:xfrm>
            <a:off x="4965700" y="714375"/>
            <a:ext cx="304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К</a:t>
            </a:r>
          </a:p>
        </p:txBody>
      </p:sp>
      <p:sp>
        <p:nvSpPr>
          <p:cNvPr id="45142" name="WordArt 86"/>
          <p:cNvSpPr>
            <a:spLocks noChangeArrowheads="1" noChangeShapeType="1" noTextEdit="1"/>
          </p:cNvSpPr>
          <p:nvPr/>
        </p:nvSpPr>
        <p:spPr bwMode="auto">
          <a:xfrm>
            <a:off x="4932363" y="1268413"/>
            <a:ext cx="304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О</a:t>
            </a:r>
          </a:p>
        </p:txBody>
      </p:sp>
      <p:sp>
        <p:nvSpPr>
          <p:cNvPr id="45143" name="WordArt 87"/>
          <p:cNvSpPr>
            <a:spLocks noChangeArrowheads="1" noChangeShapeType="1" noTextEdit="1"/>
          </p:cNvSpPr>
          <p:nvPr/>
        </p:nvSpPr>
        <p:spPr bwMode="auto">
          <a:xfrm>
            <a:off x="4902200" y="1874838"/>
            <a:ext cx="431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Ж</a:t>
            </a:r>
          </a:p>
        </p:txBody>
      </p:sp>
      <p:sp>
        <p:nvSpPr>
          <p:cNvPr id="45144" name="WordArt 88"/>
          <p:cNvSpPr>
            <a:spLocks noChangeArrowheads="1" noChangeShapeType="1" noTextEdit="1"/>
          </p:cNvSpPr>
          <p:nvPr/>
        </p:nvSpPr>
        <p:spPr bwMode="auto">
          <a:xfrm>
            <a:off x="4911725" y="2460625"/>
            <a:ext cx="388938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А</a:t>
            </a:r>
          </a:p>
        </p:txBody>
      </p:sp>
      <p:sp>
        <p:nvSpPr>
          <p:cNvPr id="45145" name="WordArt 89"/>
          <p:cNvSpPr>
            <a:spLocks noChangeArrowheads="1" noChangeShapeType="1" noTextEdit="1"/>
          </p:cNvSpPr>
          <p:nvPr/>
        </p:nvSpPr>
        <p:spPr bwMode="auto">
          <a:xfrm>
            <a:off x="5992813" y="2471738"/>
            <a:ext cx="304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Н</a:t>
            </a:r>
          </a:p>
        </p:txBody>
      </p:sp>
      <p:sp>
        <p:nvSpPr>
          <p:cNvPr id="45146" name="WordArt 90"/>
          <p:cNvSpPr>
            <a:spLocks noChangeArrowheads="1" noChangeShapeType="1" noTextEdit="1"/>
          </p:cNvSpPr>
          <p:nvPr/>
        </p:nvSpPr>
        <p:spPr bwMode="auto">
          <a:xfrm>
            <a:off x="5989638" y="3051175"/>
            <a:ext cx="304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О</a:t>
            </a:r>
          </a:p>
        </p:txBody>
      </p:sp>
      <p:sp>
        <p:nvSpPr>
          <p:cNvPr id="45147" name="WordArt 91"/>
          <p:cNvSpPr>
            <a:spLocks noChangeArrowheads="1" noChangeShapeType="1" noTextEdit="1"/>
          </p:cNvSpPr>
          <p:nvPr/>
        </p:nvSpPr>
        <p:spPr bwMode="auto">
          <a:xfrm>
            <a:off x="6003925" y="3633788"/>
            <a:ext cx="304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С</a:t>
            </a:r>
          </a:p>
        </p:txBody>
      </p:sp>
      <p:sp>
        <p:nvSpPr>
          <p:cNvPr id="45148" name="WordArt 92"/>
          <p:cNvSpPr>
            <a:spLocks noChangeArrowheads="1" noChangeShapeType="1" noTextEdit="1"/>
          </p:cNvSpPr>
          <p:nvPr/>
        </p:nvSpPr>
        <p:spPr bwMode="auto">
          <a:xfrm>
            <a:off x="6980238" y="1300163"/>
            <a:ext cx="304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Я</a:t>
            </a:r>
          </a:p>
        </p:txBody>
      </p:sp>
      <p:sp>
        <p:nvSpPr>
          <p:cNvPr id="45149" name="WordArt 93"/>
          <p:cNvSpPr>
            <a:spLocks noChangeArrowheads="1" noChangeShapeType="1" noTextEdit="1"/>
          </p:cNvSpPr>
          <p:nvPr/>
        </p:nvSpPr>
        <p:spPr bwMode="auto">
          <a:xfrm>
            <a:off x="7002463" y="1866900"/>
            <a:ext cx="304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З</a:t>
            </a:r>
          </a:p>
        </p:txBody>
      </p:sp>
      <p:sp>
        <p:nvSpPr>
          <p:cNvPr id="45150" name="WordArt 94"/>
          <p:cNvSpPr>
            <a:spLocks noChangeArrowheads="1" noChangeShapeType="1" noTextEdit="1"/>
          </p:cNvSpPr>
          <p:nvPr/>
        </p:nvSpPr>
        <p:spPr bwMode="auto">
          <a:xfrm>
            <a:off x="6969125" y="2463800"/>
            <a:ext cx="360363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9933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Ы</a:t>
            </a:r>
          </a:p>
        </p:txBody>
      </p:sp>
      <p:sp>
        <p:nvSpPr>
          <p:cNvPr id="45151" name="WordArt 95"/>
          <p:cNvSpPr>
            <a:spLocks noChangeArrowheads="1" noChangeShapeType="1" noTextEdit="1"/>
          </p:cNvSpPr>
          <p:nvPr/>
        </p:nvSpPr>
        <p:spPr bwMode="auto">
          <a:xfrm>
            <a:off x="7002463" y="3051175"/>
            <a:ext cx="304800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Arial"/>
                <a:cs typeface="Arial"/>
              </a:rPr>
              <a:t>К</a:t>
            </a:r>
          </a:p>
        </p:txBody>
      </p:sp>
      <p:sp>
        <p:nvSpPr>
          <p:cNvPr id="45152" name="WordArt 96"/>
          <p:cNvSpPr>
            <a:spLocks noChangeArrowheads="1" noChangeShapeType="1" noTextEdit="1"/>
          </p:cNvSpPr>
          <p:nvPr/>
        </p:nvSpPr>
        <p:spPr bwMode="auto">
          <a:xfrm>
            <a:off x="1476375" y="5157788"/>
            <a:ext cx="5905500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9525">
                  <a:solidFill>
                    <a:srgbClr val="333399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Arial"/>
                <a:cs typeface="Arial"/>
              </a:rPr>
              <a:t>Органы чувств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45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133" grpId="0" animBg="1"/>
      <p:bldP spid="45134" grpId="0" animBg="1"/>
      <p:bldP spid="45135" grpId="0" animBg="1"/>
      <p:bldP spid="45136" grpId="0" animBg="1"/>
      <p:bldP spid="45137" grpId="0" animBg="1"/>
      <p:bldP spid="45138" grpId="0" animBg="1"/>
      <p:bldP spid="45139" grpId="0" animBg="1"/>
      <p:bldP spid="45140" grpId="0" animBg="1"/>
      <p:bldP spid="45141" grpId="0" animBg="1"/>
      <p:bldP spid="45142" grpId="0" animBg="1"/>
      <p:bldP spid="45143" grpId="0" animBg="1"/>
      <p:bldP spid="45144" grpId="0" animBg="1"/>
      <p:bldP spid="45145" grpId="0" animBg="1"/>
      <p:bldP spid="45146" grpId="0" animBg="1"/>
      <p:bldP spid="45147" grpId="0" animBg="1"/>
      <p:bldP spid="45148" grpId="0" animBg="1"/>
      <p:bldP spid="45149" grpId="0" animBg="1"/>
      <p:bldP spid="45150" grpId="0" animBg="1"/>
      <p:bldP spid="45151" grpId="0" animBg="1"/>
      <p:bldP spid="4515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 descr="Полотно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 cstate="email"/>
            <a:srcRect/>
            <a:tile tx="0" ty="0" sx="100000" sy="100000" flip="none" algn="tl"/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spcBef>
                <a:spcPct val="0"/>
              </a:spcBef>
              <a:buFontTx/>
              <a:buNone/>
            </a:pPr>
            <a:endParaRPr lang="ru-RU" sz="1800" b="0">
              <a:latin typeface="Arial" charset="0"/>
            </a:endParaRPr>
          </a:p>
        </p:txBody>
      </p:sp>
      <p:sp>
        <p:nvSpPr>
          <p:cNvPr id="41987" name="Rectangle 3"/>
          <p:cNvSpPr>
            <a:spLocks noGrp="1"/>
          </p:cNvSpPr>
          <p:nvPr>
            <p:ph type="ctrTitle"/>
          </p:nvPr>
        </p:nvSpPr>
        <p:spPr>
          <a:xfrm>
            <a:off x="1403350" y="333375"/>
            <a:ext cx="6624638" cy="936625"/>
          </a:xfrm>
        </p:spPr>
        <p:txBody>
          <a:bodyPr/>
          <a:lstStyle/>
          <a:p>
            <a:r>
              <a:rPr lang="ru-RU" sz="3200" b="1" smtClean="0">
                <a:solidFill>
                  <a:schemeClr val="accent2"/>
                </a:solidFill>
              </a:rPr>
              <a:t>Проверь себя:</a:t>
            </a:r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68313" y="1196975"/>
            <a:ext cx="8135937" cy="574675"/>
          </a:xfrm>
          <a:noFill/>
          <a:ln/>
        </p:spPr>
        <p:txBody>
          <a:bodyPr/>
          <a:lstStyle/>
          <a:p>
            <a:pPr algn="l"/>
            <a:r>
              <a:rPr lang="ru-RU" sz="2800" b="1" smtClean="0">
                <a:solidFill>
                  <a:schemeClr val="tx1"/>
                </a:solidFill>
              </a:rPr>
              <a:t>1. У человека есть органы …</a:t>
            </a:r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468313" y="1916113"/>
            <a:ext cx="8135937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r>
              <a:rPr lang="ru-RU"/>
              <a:t>2. Глаза – это орган …</a:t>
            </a:r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468313" y="2636838"/>
            <a:ext cx="8135937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r>
              <a:rPr lang="ru-RU"/>
              <a:t>3. Уши – это орган …</a:t>
            </a:r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468313" y="3357563"/>
            <a:ext cx="8135937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r>
              <a:rPr lang="ru-RU"/>
              <a:t>4. Нос – это орган …</a:t>
            </a:r>
          </a:p>
        </p:txBody>
      </p:sp>
      <p:sp>
        <p:nvSpPr>
          <p:cNvPr id="41992" name="Rectangle 8"/>
          <p:cNvSpPr>
            <a:spLocks noChangeArrowheads="1"/>
          </p:cNvSpPr>
          <p:nvPr/>
        </p:nvSpPr>
        <p:spPr bwMode="auto">
          <a:xfrm>
            <a:off x="468313" y="4076700"/>
            <a:ext cx="8135937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r>
              <a:rPr lang="ru-RU"/>
              <a:t>5. Кожа – это орган …</a:t>
            </a:r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468313" y="4797425"/>
            <a:ext cx="7056437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r>
              <a:rPr lang="ru-RU"/>
              <a:t>6. Органы чувств нужно …</a:t>
            </a:r>
          </a:p>
        </p:txBody>
      </p:sp>
      <p:sp>
        <p:nvSpPr>
          <p:cNvPr id="41994" name="Text Box 10"/>
          <p:cNvSpPr txBox="1">
            <a:spLocks noChangeArrowheads="1"/>
          </p:cNvSpPr>
          <p:nvPr/>
        </p:nvSpPr>
        <p:spPr bwMode="auto">
          <a:xfrm>
            <a:off x="3419475" y="5661025"/>
            <a:ext cx="184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endParaRPr lang="ru-RU" b="0">
              <a:latin typeface="Arial" charset="0"/>
            </a:endParaRPr>
          </a:p>
        </p:txBody>
      </p:sp>
      <p:sp>
        <p:nvSpPr>
          <p:cNvPr id="41995" name="Text Box 11"/>
          <p:cNvSpPr txBox="1">
            <a:spLocks noChangeArrowheads="1"/>
          </p:cNvSpPr>
          <p:nvPr/>
        </p:nvSpPr>
        <p:spPr bwMode="auto">
          <a:xfrm>
            <a:off x="5292725" y="1125538"/>
            <a:ext cx="1498600" cy="5191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lang="ru-RU">
                <a:solidFill>
                  <a:schemeClr val="accent2"/>
                </a:solidFill>
                <a:latin typeface="Arial" charset="0"/>
              </a:rPr>
              <a:t>чувств.</a:t>
            </a:r>
          </a:p>
        </p:txBody>
      </p:sp>
      <p:sp>
        <p:nvSpPr>
          <p:cNvPr id="41996" name="Text Box 12"/>
          <p:cNvSpPr txBox="1">
            <a:spLocks noChangeArrowheads="1"/>
          </p:cNvSpPr>
          <p:nvPr/>
        </p:nvSpPr>
        <p:spPr bwMode="auto">
          <a:xfrm>
            <a:off x="4140200" y="1844675"/>
            <a:ext cx="1516063" cy="5191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lang="ru-RU">
                <a:solidFill>
                  <a:schemeClr val="accent2"/>
                </a:solidFill>
                <a:latin typeface="Arial" charset="0"/>
              </a:rPr>
              <a:t>зрения.</a:t>
            </a:r>
          </a:p>
        </p:txBody>
      </p:sp>
      <p:sp>
        <p:nvSpPr>
          <p:cNvPr id="41997" name="Text Box 13"/>
          <p:cNvSpPr txBox="1">
            <a:spLocks noChangeArrowheads="1"/>
          </p:cNvSpPr>
          <p:nvPr/>
        </p:nvSpPr>
        <p:spPr bwMode="auto">
          <a:xfrm>
            <a:off x="3851275" y="2565400"/>
            <a:ext cx="1301750" cy="5191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lang="ru-RU">
                <a:solidFill>
                  <a:schemeClr val="accent2"/>
                </a:solidFill>
                <a:latin typeface="Arial" charset="0"/>
              </a:rPr>
              <a:t>слуха.</a:t>
            </a:r>
          </a:p>
        </p:txBody>
      </p:sp>
      <p:sp>
        <p:nvSpPr>
          <p:cNvPr id="41998" name="Text Box 14"/>
          <p:cNvSpPr txBox="1">
            <a:spLocks noChangeArrowheads="1"/>
          </p:cNvSpPr>
          <p:nvPr/>
        </p:nvSpPr>
        <p:spPr bwMode="auto">
          <a:xfrm>
            <a:off x="3779838" y="3357563"/>
            <a:ext cx="2000250" cy="5191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lang="ru-RU">
                <a:solidFill>
                  <a:schemeClr val="accent2"/>
                </a:solidFill>
                <a:latin typeface="Arial" charset="0"/>
              </a:rPr>
              <a:t>обоняния.</a:t>
            </a:r>
          </a:p>
        </p:txBody>
      </p:sp>
      <p:sp>
        <p:nvSpPr>
          <p:cNvPr id="41999" name="Text Box 15"/>
          <p:cNvSpPr txBox="1">
            <a:spLocks noChangeArrowheads="1"/>
          </p:cNvSpPr>
          <p:nvPr/>
        </p:nvSpPr>
        <p:spPr bwMode="auto">
          <a:xfrm>
            <a:off x="3995738" y="4076700"/>
            <a:ext cx="1922462" cy="5191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lang="ru-RU">
                <a:solidFill>
                  <a:schemeClr val="accent2"/>
                </a:solidFill>
                <a:latin typeface="Arial" charset="0"/>
              </a:rPr>
              <a:t>осязания.</a:t>
            </a:r>
          </a:p>
        </p:txBody>
      </p:sp>
      <p:sp>
        <p:nvSpPr>
          <p:cNvPr id="42000" name="Text Box 16"/>
          <p:cNvSpPr txBox="1">
            <a:spLocks noChangeArrowheads="1"/>
          </p:cNvSpPr>
          <p:nvPr/>
        </p:nvSpPr>
        <p:spPr bwMode="auto">
          <a:xfrm>
            <a:off x="4932363" y="4797425"/>
            <a:ext cx="1541462" cy="5191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lang="ru-RU">
                <a:solidFill>
                  <a:schemeClr val="accent2"/>
                </a:solidFill>
                <a:latin typeface="Arial" charset="0"/>
              </a:rPr>
              <a:t>беречь.</a:t>
            </a:r>
          </a:p>
        </p:txBody>
      </p:sp>
      <p:sp>
        <p:nvSpPr>
          <p:cNvPr id="42001" name="Rectangle 17"/>
          <p:cNvSpPr>
            <a:spLocks noChangeArrowheads="1"/>
          </p:cNvSpPr>
          <p:nvPr/>
        </p:nvSpPr>
        <p:spPr bwMode="auto">
          <a:xfrm>
            <a:off x="468313" y="5516563"/>
            <a:ext cx="8280400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/>
            <a:r>
              <a:rPr lang="ru-RU"/>
              <a:t>7. Всеми органами чувств руководит</a:t>
            </a:r>
          </a:p>
          <a:p>
            <a:r>
              <a:rPr lang="ru-RU"/>
              <a:t>…</a:t>
            </a:r>
          </a:p>
        </p:txBody>
      </p:sp>
      <p:sp>
        <p:nvSpPr>
          <p:cNvPr id="42002" name="Text Box 18"/>
          <p:cNvSpPr txBox="1">
            <a:spLocks noChangeArrowheads="1"/>
          </p:cNvSpPr>
          <p:nvPr/>
        </p:nvSpPr>
        <p:spPr bwMode="auto">
          <a:xfrm>
            <a:off x="3059113" y="6021388"/>
            <a:ext cx="3240087" cy="5191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ru-RU">
                <a:solidFill>
                  <a:schemeClr val="accent2"/>
                </a:solidFill>
                <a:latin typeface="Arial" charset="0"/>
              </a:rPr>
              <a:t>головной мозг.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19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419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419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419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19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419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419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419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41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7" dur="80"/>
                                        <p:tgtEl>
                                          <p:spTgt spid="419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8" dur="80"/>
                                        <p:tgtEl>
                                          <p:spTgt spid="419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80"/>
                                        <p:tgtEl>
                                          <p:spTgt spid="419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419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9" dur="80"/>
                                        <p:tgtEl>
                                          <p:spTgt spid="419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0" dur="80"/>
                                        <p:tgtEl>
                                          <p:spTgt spid="419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80"/>
                                        <p:tgtEl>
                                          <p:spTgt spid="419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41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1" dur="80"/>
                                        <p:tgtEl>
                                          <p:spTgt spid="419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72" dur="80"/>
                                        <p:tgtEl>
                                          <p:spTgt spid="419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80"/>
                                        <p:tgtEl>
                                          <p:spTgt spid="419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42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83" dur="80"/>
                                        <p:tgtEl>
                                          <p:spTgt spid="420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4" dur="80"/>
                                        <p:tgtEl>
                                          <p:spTgt spid="420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80"/>
                                        <p:tgtEl>
                                          <p:spTgt spid="420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90" dur="80"/>
                                        <p:tgtEl>
                                          <p:spTgt spid="420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91" dur="80"/>
                                        <p:tgtEl>
                                          <p:spTgt spid="420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80"/>
                                        <p:tgtEl>
                                          <p:spTgt spid="420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7" dur="500"/>
                                        <p:tgtEl>
                                          <p:spTgt spid="42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7" grpId="0"/>
      <p:bldP spid="41988" grpId="0" build="p"/>
      <p:bldP spid="41989" grpId="0" build="p"/>
      <p:bldP spid="41990" grpId="0" build="p"/>
      <p:bldP spid="41991" grpId="0" build="p"/>
      <p:bldP spid="41992" grpId="0" build="p"/>
      <p:bldP spid="41993" grpId="0" build="p"/>
      <p:bldP spid="41995" grpId="0" animBg="1"/>
      <p:bldP spid="41996" grpId="0" animBg="1"/>
      <p:bldP spid="41997" grpId="0" animBg="1"/>
      <p:bldP spid="41998" grpId="0" animBg="1"/>
      <p:bldP spid="41999" grpId="0" animBg="1"/>
      <p:bldP spid="42000" grpId="0" animBg="1"/>
      <p:bldP spid="42001" grpId="0" build="p"/>
      <p:bldP spid="4200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214313"/>
            <a:ext cx="8229600" cy="452596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Два братца через дорогу живут,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Друг друга не видят.</a:t>
            </a:r>
          </a:p>
        </p:txBody>
      </p:sp>
      <p:pic>
        <p:nvPicPr>
          <p:cNvPr id="7" name="Рисунок 6" descr="343658947.gif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57438" y="2000250"/>
            <a:ext cx="3929062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934367234.gif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358063" y="4786313"/>
            <a:ext cx="10636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alf6 (3).gif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00313" y="4786313"/>
            <a:ext cx="373062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alf6 (10).gif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143250" y="4786313"/>
            <a:ext cx="4953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alf6.gif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000500" y="4786313"/>
            <a:ext cx="5111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alf6 (7).gif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857750" y="4786313"/>
            <a:ext cx="403225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alf6.gif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15000" y="4786313"/>
            <a:ext cx="5111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ГЛАЗА – ГЛАВНЫЕ ПОМОЩНИКИ ЧЕЛОВЕКА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099" name="Содержимое 6" descr="post-80257-121060171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214438" y="1785938"/>
            <a:ext cx="6784975" cy="452596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КТО САМЫЙ ЗОРКИЙ?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123" name="Содержимое 3" descr="AA1FF0387653-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85750" y="2000250"/>
            <a:ext cx="2738438" cy="2286000"/>
          </a:xfrm>
        </p:spPr>
      </p:pic>
      <p:pic>
        <p:nvPicPr>
          <p:cNvPr id="5124" name="Рисунок 4" descr="сова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72313" y="1357313"/>
            <a:ext cx="182245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Рисунок 5" descr="bald_eagle002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29000" y="1785938"/>
            <a:ext cx="314325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000125" y="4857750"/>
            <a:ext cx="1157288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sz="18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ЖУРАВЛЬ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72000" y="4929188"/>
            <a:ext cx="719138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sz="18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ОРЁЛ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572375" y="4929188"/>
            <a:ext cx="728663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ru-RU" sz="1800" dirty="0">
                <a:solidFill>
                  <a:schemeClr val="tx2">
                    <a:lumMod val="50000"/>
                  </a:schemeClr>
                </a:solidFill>
                <a:latin typeface="+mn-lt"/>
              </a:rPr>
              <a:t>СОВА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r>
              <a:rPr lang="ru-RU" b="1" smtClean="0">
                <a:solidFill>
                  <a:srgbClr val="FF0000"/>
                </a:solidFill>
                <a:latin typeface="Comic Sans MS" pitchFamily="66" charset="0"/>
              </a:rPr>
              <a:t>Кто как видит</a:t>
            </a:r>
          </a:p>
        </p:txBody>
      </p:sp>
      <p:pic>
        <p:nvPicPr>
          <p:cNvPr id="40963" name="Picture 3" descr="EAGLE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042988" y="1412875"/>
            <a:ext cx="2665412" cy="1728788"/>
          </a:xfrm>
          <a:noFill/>
          <a:ln/>
        </p:spPr>
      </p:pic>
      <p:pic>
        <p:nvPicPr>
          <p:cNvPr id="40964" name="Picture 4" descr="5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042988" y="4076700"/>
            <a:ext cx="2665412" cy="1655763"/>
          </a:xfrm>
          <a:noFill/>
          <a:ln/>
        </p:spPr>
      </p:pic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395288" y="3275013"/>
            <a:ext cx="38893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ru-RU" sz="1800">
                <a:latin typeface="Arial" charset="0"/>
              </a:rPr>
              <a:t>У орла самый зоркий глаз.</a:t>
            </a:r>
          </a:p>
        </p:txBody>
      </p:sp>
      <p:sp>
        <p:nvSpPr>
          <p:cNvPr id="40966" name="Text Box 6"/>
          <p:cNvSpPr txBox="1">
            <a:spLocks noChangeArrowheads="1"/>
          </p:cNvSpPr>
          <p:nvPr/>
        </p:nvSpPr>
        <p:spPr bwMode="auto">
          <a:xfrm>
            <a:off x="755650" y="6010275"/>
            <a:ext cx="3600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ru-RU" sz="1800">
                <a:latin typeface="Arial" charset="0"/>
              </a:rPr>
              <a:t>У змеи зрачок – узкая щель.</a:t>
            </a:r>
          </a:p>
        </p:txBody>
      </p:sp>
      <p:pic>
        <p:nvPicPr>
          <p:cNvPr id="40967" name="Picture 7" descr="ani1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19700" y="1412875"/>
            <a:ext cx="2881313" cy="1655763"/>
          </a:xfrm>
          <a:prstGeom prst="rect">
            <a:avLst/>
          </a:prstGeom>
          <a:noFill/>
        </p:spPr>
      </p:pic>
      <p:sp>
        <p:nvSpPr>
          <p:cNvPr id="40968" name="Text Box 8"/>
          <p:cNvSpPr txBox="1">
            <a:spLocks noChangeArrowheads="1"/>
          </p:cNvSpPr>
          <p:nvPr/>
        </p:nvSpPr>
        <p:spPr bwMode="auto">
          <a:xfrm>
            <a:off x="4859338" y="3284538"/>
            <a:ext cx="35290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ru-RU" sz="1800">
                <a:latin typeface="Arial" charset="0"/>
              </a:rPr>
              <a:t>Сова хорошо видит ночью.</a:t>
            </a:r>
          </a:p>
        </p:txBody>
      </p:sp>
      <p:pic>
        <p:nvPicPr>
          <p:cNvPr id="40969" name="Picture 9" descr="rus9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292725" y="4149725"/>
            <a:ext cx="2735263" cy="1584325"/>
          </a:xfrm>
          <a:prstGeom prst="rect">
            <a:avLst/>
          </a:prstGeom>
          <a:noFill/>
        </p:spPr>
      </p:pic>
      <p:sp>
        <p:nvSpPr>
          <p:cNvPr id="40970" name="Text Box 10"/>
          <p:cNvSpPr txBox="1">
            <a:spLocks noChangeArrowheads="1"/>
          </p:cNvSpPr>
          <p:nvPr/>
        </p:nvSpPr>
        <p:spPr bwMode="auto">
          <a:xfrm>
            <a:off x="4911725" y="6040438"/>
            <a:ext cx="37560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FontTx/>
              <a:buNone/>
            </a:pPr>
            <a:r>
              <a:rPr lang="ru-RU" sz="1800">
                <a:latin typeface="Arial" charset="0"/>
              </a:rPr>
              <a:t>У козы зрачок прямоугольный.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409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80"/>
                            </p:stCondLst>
                            <p:childTnLst>
                              <p:par>
                                <p:cTn id="18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80"/>
                            </p:stCondLst>
                            <p:childTnLst>
                              <p:par>
                                <p:cTn id="22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409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760"/>
                            </p:stCondLst>
                            <p:childTnLst>
                              <p:par>
                                <p:cTn id="2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09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760"/>
                            </p:stCondLst>
                            <p:childTnLst>
                              <p:par>
                                <p:cTn id="3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409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680"/>
                            </p:stCondLst>
                            <p:childTnLst>
                              <p:par>
                                <p:cTn id="40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40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180"/>
                            </p:stCondLst>
                            <p:childTnLst>
                              <p:par>
                                <p:cTn id="4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409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  <p:bldP spid="40965" grpId="0"/>
      <p:bldP spid="40966" grpId="0"/>
      <p:bldP spid="40968" grpId="0"/>
      <p:bldP spid="4097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6463" y="404813"/>
            <a:ext cx="4103687" cy="302418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53253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463" y="3644900"/>
            <a:ext cx="3954462" cy="271938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53254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850" y="3644900"/>
            <a:ext cx="4248150" cy="28368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53258" name="Picture 10" descr="Рисунок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850" y="333375"/>
            <a:ext cx="4032250" cy="3133725"/>
          </a:xfrm>
          <a:prstGeom prst="rect">
            <a:avLst/>
          </a:prstGeom>
          <a:noFill/>
        </p:spPr>
      </p:pic>
      <p:pic>
        <p:nvPicPr>
          <p:cNvPr id="53259" name="Picture 11" descr="eyes1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051050" y="990600"/>
            <a:ext cx="5113338" cy="3638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3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3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534</TotalTime>
  <Words>569</Words>
  <Application>Microsoft Office PowerPoint</Application>
  <PresentationFormat>Экран (4:3)</PresentationFormat>
  <Paragraphs>121</Paragraphs>
  <Slides>27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УРОК ЗДОРОВЬЯ ГЛАЗА – ГЛАВНЫЕ ПОМОЩНИКИ ЧЕЛОВЕКА</vt:lpstr>
      <vt:lpstr>Органы чувств</vt:lpstr>
      <vt:lpstr>Слайд 3</vt:lpstr>
      <vt:lpstr>Проверь себя:</vt:lpstr>
      <vt:lpstr>Слайд 5</vt:lpstr>
      <vt:lpstr>ГЛАЗА – ГЛАВНЫЕ ПОМОЩНИКИ ЧЕЛОВЕКА</vt:lpstr>
      <vt:lpstr>КТО САМЫЙ ЗОРКИЙ?</vt:lpstr>
      <vt:lpstr>Кто как видит</vt:lpstr>
      <vt:lpstr>Слайд 9</vt:lpstr>
      <vt:lpstr>СТРОЕНИЕ ГЛАЗА</vt:lpstr>
      <vt:lpstr>ГИМНАСТИКА ДЛЯ ГЛАЗ</vt:lpstr>
      <vt:lpstr>Слайд 12</vt:lpstr>
      <vt:lpstr>Слайд 13</vt:lpstr>
      <vt:lpstr>ВРЕДНО-ПОЛЕЗНО</vt:lpstr>
      <vt:lpstr>Правила бережного отношения к зрению.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Е с л и  т ы  н о с и ш ь  о ч к и .</vt:lpstr>
      <vt:lpstr>Проверь себя!</vt:lpstr>
      <vt:lpstr>БЕРЕГИ ЗРЕНИЕ!</vt:lpstr>
      <vt:lpstr>Слайд 26</vt:lpstr>
      <vt:lpstr>Слайд 27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ЗДОРОВЬЯ ГЛАЗА – ГЛАВНЫЕ ПОМОЩНИКИ ЧЕЛОВЕКА</dc:title>
  <dc:creator>Admin</dc:creator>
  <cp:lastModifiedBy>user</cp:lastModifiedBy>
  <cp:revision>18</cp:revision>
  <dcterms:created xsi:type="dcterms:W3CDTF">2010-03-01T14:50:00Z</dcterms:created>
  <dcterms:modified xsi:type="dcterms:W3CDTF">2020-01-07T12:28:16Z</dcterms:modified>
</cp:coreProperties>
</file>