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1" r:id="rId5"/>
    <p:sldId id="260" r:id="rId6"/>
    <p:sldId id="262" r:id="rId7"/>
    <p:sldId id="263" r:id="rId8"/>
    <p:sldId id="264" r:id="rId9"/>
    <p:sldId id="266" r:id="rId10"/>
    <p:sldId id="267" r:id="rId11"/>
    <p:sldId id="268" r:id="rId12"/>
    <p:sldId id="269" r:id="rId13"/>
    <p:sldId id="270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48" d="100"/>
          <a:sy n="48" d="100"/>
        </p:scale>
        <p:origin x="-1699" y="-3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irina555.ucoz.ru/frazeoloqizm1.jpg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schkola1176-o.narod.ru/images/img8.jpg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www.perm-most.ru/User_Files/37/11.jpg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wiki.iteach.ru/images/9/90/4_%d0%9a%d0%be%d1%81%d1%82%d0%be%d1%87%d0%ba%d0%b8%d0%bd%d0%b0.jpg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2976" y="2130425"/>
            <a:ext cx="7315224" cy="1470025"/>
          </a:xfrm>
        </p:spPr>
        <p:txBody>
          <a:bodyPr>
            <a:normAutofit fontScale="90000"/>
          </a:bodyPr>
          <a:lstStyle/>
          <a:p>
            <a:pPr indent="993775"/>
            <a:r>
              <a:rPr lang="ru-RU" sz="5300" dirty="0" smtClean="0">
                <a:latin typeface="Times New Roman" pitchFamily="18" charset="0"/>
                <a:cs typeface="Times New Roman" pitchFamily="18" charset="0"/>
              </a:rPr>
              <a:t>Виды фразеологизмов по происхождению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ru-RU" sz="4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571480"/>
            <a:ext cx="1953746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Источники заимствованных фразеологизмов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1538" y="1600200"/>
            <a:ext cx="6858048" cy="4525963"/>
          </a:xfrm>
        </p:spPr>
        <p:txBody>
          <a:bodyPr/>
          <a:lstStyle/>
          <a:p>
            <a:pPr indent="14288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Древнегреческая мифология: </a:t>
            </a:r>
          </a:p>
          <a:p>
            <a:pPr indent="14288">
              <a:buNone/>
            </a:pP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ахиллесова пята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«наиболее уязвимое место», </a:t>
            </a:r>
          </a:p>
          <a:p>
            <a:pPr indent="14288">
              <a:buNone/>
            </a:pP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гордиев узел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-«запутанное стечение обстоятельств», </a:t>
            </a:r>
          </a:p>
          <a:p>
            <a:pPr indent="14288">
              <a:buNone/>
            </a:pPr>
            <a:r>
              <a:rPr lang="ru-RU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домоклов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меч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-«о постоянно грозящей опасности»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1745" y="1928802"/>
            <a:ext cx="1386447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Источники заимствованных фразеологизмов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85852" y="1600200"/>
            <a:ext cx="7072362" cy="4525963"/>
          </a:xfrm>
        </p:spPr>
        <p:txBody>
          <a:bodyPr>
            <a:normAutofit lnSpcReduction="10000"/>
          </a:bodyPr>
          <a:lstStyle/>
          <a:p>
            <a:pPr indent="14288">
              <a:buNone/>
            </a:pP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Западно-европейские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языки: </a:t>
            </a:r>
          </a:p>
          <a:p>
            <a:pPr indent="14288">
              <a:buNone/>
            </a:pP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буря в стакане воды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«волнение по пустякам», 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принцесса на горошине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«изнеженный, избалованный человек», 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потерпеть фиаско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«потерпеть неудачу», 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 в своей тарелке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- «в плохом настроении», 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после нас хоть потоп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«лишь бы нам было хорошо» и др.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Источники заимствованных фразеологизмов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57290" y="1600200"/>
            <a:ext cx="6858048" cy="4525963"/>
          </a:xfrm>
        </p:spPr>
        <p:txBody>
          <a:bodyPr>
            <a:normAutofit lnSpcReduction="10000"/>
          </a:bodyPr>
          <a:lstStyle/>
          <a:p>
            <a:pPr indent="-84138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латинский язык - </a:t>
            </a:r>
            <a:r>
              <a:rPr lang="ru-RU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terra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incognita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alma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mater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;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из итальянского -</a:t>
            </a:r>
            <a:r>
              <a:rPr lang="ru-RU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finita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la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commedia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indent="-84138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английский: 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время - деньги, синий чулок, летающая тарелка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indent="-84138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немецкий: 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соломенная вдова, так вот где собака зарыта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; </a:t>
            </a:r>
          </a:p>
          <a:p>
            <a:pPr indent="-84138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французский: 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чёрный рынок, идея фикс.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57290" y="1785926"/>
            <a:ext cx="6786610" cy="4525963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 фразеологизмах – душа и мудрость русского народа.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Фразеологизмы не только полезны в речи, но и необыкновенно интересны!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Каждый – как драгоценный камень, который блестит, пока люди о нем помнят.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Поэтому их надо беречь и помнить: когда-нибудь их смысл забудется, а сами фразеологизмы останутся.</a:t>
            </a:r>
          </a:p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357166"/>
            <a:ext cx="1789558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64291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Фразеологизмы с точки зрения их происхождения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993775" indent="0"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Исконно русские. </a:t>
            </a:r>
          </a:p>
          <a:p>
            <a:pPr marL="993775" indent="0"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Заимствованные из старославянского языка</a:t>
            </a:r>
          </a:p>
          <a:p>
            <a:pPr marL="993775" indent="0"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Заимствованные из других языков (античная литература)</a:t>
            </a:r>
          </a:p>
          <a:p>
            <a:pPr marL="993775" indent="0"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Заимствованные из художественной литературы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http://irina555.ucoz.ru/frazeoloqizm1.jpg">
            <a:hlinkClick r:id="rId2" tgtFrame="_blank"/>
          </p:cNvPr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285860"/>
            <a:ext cx="1619672" cy="19071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Источники исконно русских фразеологизмов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57290" y="1600200"/>
            <a:ext cx="7329510" cy="4525963"/>
          </a:xfrm>
        </p:spPr>
        <p:txBody>
          <a:bodyPr>
            <a:normAutofit/>
          </a:bodyPr>
          <a:lstStyle/>
          <a:p>
            <a:pPr indent="19050"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Устное народное творчество (пословицы и поговорки)</a:t>
            </a:r>
          </a:p>
          <a:p>
            <a:pPr indent="19050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Поговорка 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Старого воробья на мякине не проведёшь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→ фразеологизм </a:t>
            </a: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«старый воробей».</a:t>
            </a:r>
          </a:p>
          <a:p>
            <a:pPr indent="19050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Пословица  </a:t>
            </a:r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Собака на сене лежит, сама не ест и скотине не даёт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→ фразеологизм </a:t>
            </a: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«собака на сене» 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Источники исконно русских фразеологизмов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85918" y="1600200"/>
            <a:ext cx="6215106" cy="4525963"/>
          </a:xfrm>
        </p:spPr>
        <p:txBody>
          <a:bodyPr>
            <a:normAutofit lnSpcReduction="10000"/>
          </a:bodyPr>
          <a:lstStyle/>
          <a:p>
            <a:pPr indent="19050"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Устное народное творчество (сказки)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indent="1905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Фразеологизмы: 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сказка про белого бычка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«бесконечное повторение одного и того же»,  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при царе Горохе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«очень давно»,  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Лиса Патрикеевна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«очень хитрый человек»,  </a:t>
            </a:r>
            <a:r>
              <a:rPr lang="ru-RU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Кащей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Бессмертный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«худой и страшный человек» и др. </a:t>
            </a:r>
          </a:p>
          <a:p>
            <a:endParaRPr lang="ru-RU" dirty="0"/>
          </a:p>
        </p:txBody>
      </p:sp>
      <p:pic>
        <p:nvPicPr>
          <p:cNvPr id="4" name="Рисунок 3" descr="http://schkola1176-o.narod.ru/images/img8.jpg">
            <a:hlinkClick r:id="rId2" tgtFrame="_blank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1785926"/>
            <a:ext cx="1905000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Источники исконно русских фразеологизмов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7472386" cy="4525963"/>
          </a:xfrm>
        </p:spPr>
        <p:txBody>
          <a:bodyPr>
            <a:normAutofit/>
          </a:bodyPr>
          <a:lstStyle/>
          <a:p>
            <a:pPr marL="993775" indent="77788"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Быт, обычаи, традиции и верования древних славян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marL="993775" indent="77788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Фразеологизмы: </a:t>
            </a: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вывести на чистую воду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- «раскрыть преступление»; </a:t>
            </a:r>
          </a:p>
          <a:p>
            <a:pPr marL="993775" indent="77788">
              <a:buNone/>
            </a:pP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как в воду опущенный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«унылый, грустный человек»; </a:t>
            </a:r>
          </a:p>
          <a:p>
            <a:pPr marL="993775" indent="77788">
              <a:buNone/>
            </a:pP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прошёл сквозь огонь, воду и медные трубы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«об опытном, бывалом человеке». 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Источники исконно русских фразеологизмов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00298" y="1600200"/>
            <a:ext cx="5786478" cy="4525963"/>
          </a:xfrm>
        </p:spPr>
        <p:txBody>
          <a:bodyPr>
            <a:normAutofit fontScale="62500" lnSpcReduction="20000"/>
          </a:bodyPr>
          <a:lstStyle/>
          <a:p>
            <a:pPr indent="19050"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Профессиональная речь ремесленников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indent="19050"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Столяры:  </a:t>
            </a: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без сучка без задоринки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- «гладко», </a:t>
            </a:r>
          </a:p>
          <a:p>
            <a:pPr indent="19050">
              <a:buNone/>
            </a:pP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апожники: </a:t>
            </a: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два сапога пара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- «одинаковые», </a:t>
            </a:r>
          </a:p>
          <a:p>
            <a:pPr indent="19050"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охотники и рыбаки: </a:t>
            </a: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заметать следы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- «скрывать что-то»;  </a:t>
            </a:r>
          </a:p>
          <a:p>
            <a:pPr indent="19050">
              <a:buNone/>
            </a:pP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узыканты: </a:t>
            </a: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играть первую скрипку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-«первенствовать»; </a:t>
            </a:r>
          </a:p>
          <a:p>
            <a:pPr indent="19050"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моряки: </a:t>
            </a: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бросить якорь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- «осесть», </a:t>
            </a:r>
          </a:p>
          <a:p>
            <a:pPr indent="19050">
              <a:buNone/>
            </a:pP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 всех парусах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- «быстро.</a:t>
            </a:r>
          </a:p>
          <a:p>
            <a:endParaRPr lang="ru-RU" dirty="0"/>
          </a:p>
        </p:txBody>
      </p:sp>
      <p:pic>
        <p:nvPicPr>
          <p:cNvPr id="4" name="Рисунок 3" descr="http://www.perm-most.ru/User_Files/37/11.jpg">
            <a:hlinkClick r:id="rId2" tgtFrame="_blank"/>
          </p:cNvPr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1643050"/>
            <a:ext cx="2628869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Источники исконно русских фразеологизмов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14546" y="1600200"/>
            <a:ext cx="5643602" cy="4972072"/>
          </a:xfrm>
        </p:spPr>
        <p:txBody>
          <a:bodyPr>
            <a:normAutofit fontScale="77500" lnSpcReduction="20000"/>
          </a:bodyPr>
          <a:lstStyle/>
          <a:p>
            <a:pPr indent="19050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Детали русского быта: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indent="19050">
              <a:buNone/>
            </a:pP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Заваривать кашу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«затевать хлопотливое дело», 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несолоно хлебавши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«не получив ожидаемого», 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 в коня корм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«о том, что идет не на пользу кому-нибудь»; </a:t>
            </a:r>
          </a:p>
          <a:p>
            <a:pPr indent="19050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Русские игры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pPr indent="19050">
              <a:buNone/>
            </a:pP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играть в прятки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«прятаться», </a:t>
            </a:r>
          </a:p>
          <a:p>
            <a:pPr indent="19050">
              <a:buNone/>
            </a:pP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играть в бирюльки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«заниматься пустяками», 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водить хоровод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«дружить», </a:t>
            </a:r>
          </a:p>
          <a:p>
            <a:pPr indent="19050">
              <a:buNone/>
            </a:pP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положить на обе лопатки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- «победить».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http://wiki.iteach.ru/images/9/90/4_%d0%9a%d0%be%d1%81%d1%82%d0%be%d1%87%d0%ba%d0%b8%d0%bd%d0%b0.jpg">
            <a:hlinkClick r:id="rId2" tgtFrame="_blank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1214422"/>
            <a:ext cx="2214568" cy="2462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Литературные источники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1285860"/>
            <a:ext cx="7858180" cy="4525963"/>
          </a:xfrm>
        </p:spPr>
        <p:txBody>
          <a:bodyPr>
            <a:normAutofit/>
          </a:bodyPr>
          <a:lstStyle/>
          <a:p>
            <a:pPr indent="19050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А. Чехов: </a:t>
            </a: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человек в футляре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«замкнутый, очень робкий человек»; </a:t>
            </a: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 деревню  дедушке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«без адреса».</a:t>
            </a:r>
          </a:p>
          <a:p>
            <a:pPr indent="19050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И.А.Крылов:  </a:t>
            </a: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вертеться как белка в колесе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«быть в постоянных хлопотах», </a:t>
            </a: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слона-то я и не приметил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- «не заметить главного»; </a:t>
            </a: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мартышкин труд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«напрасный, суетливый труд». </a:t>
            </a:r>
          </a:p>
          <a:p>
            <a:pPr indent="19050"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00430" y="4429132"/>
            <a:ext cx="2095506" cy="20955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Источники заимствованных фразеологизмов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42976" y="1600200"/>
            <a:ext cx="6786610" cy="4525963"/>
          </a:xfrm>
        </p:spPr>
        <p:txBody>
          <a:bodyPr>
            <a:normAutofit/>
          </a:bodyPr>
          <a:lstStyle/>
          <a:p>
            <a:pPr indent="19050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Старославянский </a:t>
            </a:r>
            <a:r>
              <a:rPr lang="ru-RU" b="1" smtClean="0">
                <a:latin typeface="Times New Roman" pitchFamily="18" charset="0"/>
                <a:cs typeface="Times New Roman" pitchFamily="18" charset="0"/>
              </a:rPr>
              <a:t>язык </a:t>
            </a:r>
          </a:p>
          <a:p>
            <a:pPr indent="19050">
              <a:buNone/>
            </a:pPr>
            <a:r>
              <a:rPr lang="ru-RU" b="1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из библейских текстов)</a:t>
            </a:r>
          </a:p>
          <a:p>
            <a:pPr indent="19050">
              <a:buNone/>
            </a:pP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запретный плод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«о чём-нибудь заманчивом, но запрещённом», 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земля обетованная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«изобильный и счастливый край», 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камень преткновения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- «помеха, затруднение».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</TotalTime>
  <Words>600</Words>
  <Application>Microsoft Office PowerPoint</Application>
  <PresentationFormat>Экран (4:3)</PresentationFormat>
  <Paragraphs>58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Виды фразеологизмов по происхождению </vt:lpstr>
      <vt:lpstr>Фразеологизмы с точки зрения их происхождения </vt:lpstr>
      <vt:lpstr>Источники исконно русских фразеологизмов</vt:lpstr>
      <vt:lpstr>Источники исконно русских фразеологизмов</vt:lpstr>
      <vt:lpstr>Источники исконно русских фразеологизмов</vt:lpstr>
      <vt:lpstr>Источники исконно русских фразеологизмов</vt:lpstr>
      <vt:lpstr>Источники исконно русских фразеологизмов</vt:lpstr>
      <vt:lpstr>Литературные источники</vt:lpstr>
      <vt:lpstr>Источники заимствованных фразеологизмов</vt:lpstr>
      <vt:lpstr>Источники заимствованных фразеологизмов</vt:lpstr>
      <vt:lpstr>Источники заимствованных фразеологизмов</vt:lpstr>
      <vt:lpstr>Источники заимствованных фразеологизмов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Фразеологизмы</dc:title>
  <dc:creator>Администратор</dc:creator>
  <cp:lastModifiedBy>Администратор</cp:lastModifiedBy>
  <cp:revision>20</cp:revision>
  <dcterms:modified xsi:type="dcterms:W3CDTF">2020-01-07T17:37:04Z</dcterms:modified>
</cp:coreProperties>
</file>