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82" r:id="rId4"/>
    <p:sldId id="260" r:id="rId5"/>
    <p:sldId id="270" r:id="rId6"/>
    <p:sldId id="264" r:id="rId7"/>
    <p:sldId id="262" r:id="rId8"/>
    <p:sldId id="265" r:id="rId9"/>
    <p:sldId id="273" r:id="rId10"/>
    <p:sldId id="267" r:id="rId11"/>
    <p:sldId id="281" r:id="rId12"/>
    <p:sldId id="275" r:id="rId13"/>
    <p:sldId id="283" r:id="rId14"/>
    <p:sldId id="28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B5345-E792-49EE-8F83-757AC980F7D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6352DA-C712-48DC-A8CA-D38241059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B5345-E792-49EE-8F83-757AC980F7D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52DA-C712-48DC-A8CA-D38241059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B5345-E792-49EE-8F83-757AC980F7D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52DA-C712-48DC-A8CA-D38241059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B5345-E792-49EE-8F83-757AC980F7D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46352DA-C712-48DC-A8CA-D38241059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B5345-E792-49EE-8F83-757AC980F7D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52DA-C712-48DC-A8CA-D38241059D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B5345-E792-49EE-8F83-757AC980F7D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52DA-C712-48DC-A8CA-D38241059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B5345-E792-49EE-8F83-757AC980F7D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46352DA-C712-48DC-A8CA-D38241059D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B5345-E792-49EE-8F83-757AC980F7D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52DA-C712-48DC-A8CA-D38241059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B5345-E792-49EE-8F83-757AC980F7D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52DA-C712-48DC-A8CA-D38241059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B5345-E792-49EE-8F83-757AC980F7D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52DA-C712-48DC-A8CA-D38241059D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B5345-E792-49EE-8F83-757AC980F7D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352DA-C712-48DC-A8CA-D38241059D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C6B5345-E792-49EE-8F83-757AC980F7DE}" type="datetimeFigureOut">
              <a:rPr lang="ru-RU" smtClean="0"/>
              <a:pPr/>
              <a:t>16.10.2019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46352DA-C712-48DC-A8CA-D38241059D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869160"/>
            <a:ext cx="8458200" cy="1222375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Владимир Мономах – великий киевский князь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3456384" cy="4481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4499992" y="1988840"/>
            <a:ext cx="436177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Народ плакал по нем, 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как дети плачут по отце или матери.</a:t>
            </a:r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    Летопись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6237312"/>
            <a:ext cx="1154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10 класс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716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Восстание в Киеве 1113 г. и приход к власти Владимира Мономаха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1412777"/>
            <a:ext cx="5400600" cy="2880320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1113 г. – смерть Святополка </a:t>
            </a:r>
            <a:r>
              <a:rPr lang="ru-RU" sz="2000" b="1" dirty="0" err="1" smtClean="0"/>
              <a:t>Изяславича</a:t>
            </a:r>
            <a:r>
              <a:rPr lang="ru-RU" sz="2000" b="1" dirty="0" smtClean="0"/>
              <a:t>. Популярность Владимира Мономаха как успешного полководца. Бунт киевлян, разгром усадеб ростовщиков и бояр. Призвание Владимира Мономаха на великое княжение в обход старшинства. </a:t>
            </a:r>
            <a:endParaRPr lang="ru-RU" sz="2000" b="1" dirty="0"/>
          </a:p>
        </p:txBody>
      </p:sp>
      <p:pic>
        <p:nvPicPr>
          <p:cNvPr id="4" name="Picture 2" descr="Приход Владимира Мономаха на княжение в Киев в 1113 г. Миниатюра из летописи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84784"/>
            <a:ext cx="3631906" cy="453988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/>
              <a:t> Приход Владимира </a:t>
            </a:r>
            <a:r>
              <a:rPr lang="ru-RU" i="1" dirty="0" smtClean="0"/>
              <a:t>Мономаха</a:t>
            </a:r>
          </a:p>
          <a:p>
            <a:r>
              <a:rPr lang="ru-RU" i="1" dirty="0" smtClean="0"/>
              <a:t> </a:t>
            </a:r>
            <a:r>
              <a:rPr lang="ru-RU" i="1" dirty="0"/>
              <a:t>в Киев в 1113 г.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3933057"/>
            <a:ext cx="54360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</a:rPr>
              <a:t> </a:t>
            </a:r>
            <a:r>
              <a:rPr lang="ru-RU" sz="2000" b="1" dirty="0" smtClean="0">
                <a:solidFill>
                  <a:srgbClr val="C00000"/>
                </a:solidFill>
              </a:rPr>
              <a:t>Познакомьтесь с материалом учебника с. 103-104 и ответьте на вопросы: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/>
              <a:t>К</a:t>
            </a:r>
            <a:r>
              <a:rPr lang="ru-RU" sz="2000" b="1" dirty="0" smtClean="0"/>
              <a:t>аковы </a:t>
            </a:r>
            <a:r>
              <a:rPr lang="ru-RU" sz="2000" b="1" dirty="0"/>
              <a:t>причины восстания в Киеве в 1113 г.? </a:t>
            </a:r>
            <a:endParaRPr lang="ru-RU" sz="2000" b="1" dirty="0" smtClean="0"/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Какую </a:t>
            </a:r>
            <a:r>
              <a:rPr lang="ru-RU" sz="2000" b="1" dirty="0"/>
              <a:t>роль в решении вопроса о приглашении князя сыграла церковь? </a:t>
            </a:r>
            <a:endParaRPr lang="ru-RU" sz="2000" b="1" dirty="0" smtClean="0"/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Какие </a:t>
            </a:r>
            <a:r>
              <a:rPr lang="ru-RU" sz="2000" b="1" dirty="0"/>
              <a:t>методы использовал Владимир Мономах, чтобы прекратить волнения в городе и стране?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Правление Владимира Мономаха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1298773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Познакомиться с материалом учебника  о правлении Владимира Мономаха (с. 105-106) и на основании полученных сведений заполнить таблицу. </a:t>
            </a: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3140968"/>
          <a:ext cx="8686800" cy="27107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191036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Внутренняя политика</a:t>
                      </a:r>
                      <a:endParaRPr lang="ru-RU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Внешняя политика</a:t>
                      </a:r>
                      <a:endParaRPr lang="ru-RU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345020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86800" cy="692696"/>
          </a:xfrm>
        </p:spPr>
        <p:txBody>
          <a:bodyPr>
            <a:normAutofit/>
          </a:bodyPr>
          <a:lstStyle/>
          <a:p>
            <a:pPr algn="ctr"/>
            <a:r>
              <a:rPr lang="ru-RU" sz="3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Владимир Мономах </a:t>
            </a:r>
            <a:r>
              <a:rPr lang="ru-RU" sz="3200" u="sng" dirty="0" smtClean="0"/>
              <a:t>(</a:t>
            </a:r>
            <a:r>
              <a:rPr lang="ru-RU" sz="3200" b="1" u="sng" dirty="0" smtClean="0">
                <a:solidFill>
                  <a:srgbClr val="C00000"/>
                </a:solidFill>
              </a:rPr>
              <a:t>1113 – 1125 гг</a:t>
            </a:r>
            <a:r>
              <a:rPr lang="ru-RU" sz="3200" u="sng" dirty="0" smtClean="0"/>
              <a:t>.)</a:t>
            </a:r>
            <a:endParaRPr lang="ru-RU" sz="3200" u="sng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620688"/>
          <a:ext cx="8686800" cy="632200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400"/>
                <a:gridCol w="4343400"/>
              </a:tblGrid>
              <a:tr h="469843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Внутренняя политика</a:t>
                      </a:r>
                      <a:endParaRPr lang="ru-RU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Внешняя политика</a:t>
                      </a:r>
                      <a:endParaRPr lang="ru-RU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5767469"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Борьба</a:t>
                      </a:r>
                      <a:r>
                        <a:rPr lang="ru-RU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за сохранение и укрепление единой власти в государстве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Борьба с разделительными тенденциями и действиями других князей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Реформирование внутренней жизни государства:</a:t>
                      </a:r>
                    </a:p>
                    <a:p>
                      <a:pPr marL="342900" indent="-342900">
                        <a:buFont typeface="Wingdings" pitchFamily="2" charset="2"/>
                        <a:buChar char="ü"/>
                      </a:pPr>
                      <a:r>
                        <a:rPr lang="ru-RU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Преобразование в сфере права (новая редакция «Русской Правда» – «Устав Владимира Мономаха»)</a:t>
                      </a:r>
                    </a:p>
                    <a:p>
                      <a:pPr marL="342900" indent="-342900">
                        <a:buFont typeface="Wingdings" pitchFamily="2" charset="2"/>
                        <a:buChar char="ü"/>
                      </a:pPr>
                      <a:r>
                        <a:rPr lang="ru-RU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Снижение процентов за взятый долг, ликвидация непосильных долгов</a:t>
                      </a:r>
                    </a:p>
                    <a:p>
                      <a:pPr marL="342900" indent="-342900">
                        <a:buFont typeface="Wingdings" pitchFamily="2" charset="2"/>
                        <a:buChar char="ü"/>
                      </a:pPr>
                      <a:r>
                        <a:rPr lang="ru-RU" b="0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Снижение социальной напряжённости в городах и сёлах.</a:t>
                      </a:r>
                    </a:p>
                    <a:p>
                      <a:pPr marL="342900" indent="-342900">
                        <a:buFont typeface="+mj-lt"/>
                        <a:buAutoNum type="arabicPeriod" startAt="4"/>
                      </a:pPr>
                      <a:r>
                        <a:rPr lang="ru-RU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Основывал города, строил храмы, развивал торговлю и ремесла.</a:t>
                      </a:r>
                    </a:p>
                    <a:p>
                      <a:pPr marL="342900" indent="-342900">
                        <a:buFont typeface="+mj-lt"/>
                        <a:buAutoNum type="arabicPeriod" startAt="4"/>
                      </a:pPr>
                      <a:r>
                        <a:rPr lang="ru-RU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cs typeface="Times New Roman"/>
                        </a:rPr>
                        <a:t>«Поучение детям» - первое литературное произведение в жанре светской проповеди</a:t>
                      </a:r>
                      <a:endParaRPr lang="ru-RU" b="0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ru-RU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Надолго обезопасил Русь от набегов печенегов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Укрепление связи с Византией. (Император Византии, опасаясь очередного нашествия русского войска, дал согласие на женитьбу своего сына Иоанна на внучке Владимира Мономаха </a:t>
                      </a:r>
                      <a:r>
                        <a:rPr lang="ru-RU" b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Добронеге</a:t>
                      </a:r>
                      <a:r>
                        <a:rPr lang="ru-RU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, что отныне сделало отношения двух великих государств предсказуемыми).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r>
                        <a:rPr lang="ru-RU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Русь завоевала безусловный международный авторитет, участвуя во </a:t>
                      </a:r>
                      <a:r>
                        <a:rPr lang="ru-RU" b="0" dirty="0" err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внутривизантийских</a:t>
                      </a:r>
                      <a:r>
                        <a:rPr lang="ru-RU" b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  <a:ea typeface="Calibri"/>
                          <a:cs typeface="Times New Roman"/>
                        </a:rPr>
                        <a:t> делах – русская дружина помогала императору подавлять восстание в Херсонесе.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/>
                        <a:defRPr/>
                      </a:pPr>
                      <a:endParaRPr lang="ru-RU" b="0" dirty="0" smtClean="0">
                        <a:solidFill>
                          <a:prstClr val="black"/>
                        </a:solidFill>
                        <a:ea typeface="Calibri"/>
                        <a:cs typeface="Times New Roman"/>
                      </a:endParaRP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endParaRPr lang="ru-RU" b="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Правление Владимира Мономаха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8686800" cy="4525963"/>
          </a:xfrm>
        </p:spPr>
        <p:txBody>
          <a:bodyPr/>
          <a:lstStyle/>
          <a:p>
            <a:r>
              <a:rPr lang="ru-RU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Итогом внутренней политики Владимира Мономаха стало приостановление процесса распада страны на отдельные земли, дальнейшее хозяйственное и культурное развитие Руси.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a typeface="Calibri"/>
                <a:cs typeface="Times New Roman"/>
              </a:rPr>
              <a:t>При Владимире Мономахе Русь стала самым большим европейским государством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Мстислав Великий. Начало новой усобицы.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39952" y="1554162"/>
            <a:ext cx="4851648" cy="497118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Мстислав Великий (1125-1132 гг.) Сын Владимира Мономаха, продолжатель политики отца.</a:t>
            </a:r>
          </a:p>
          <a:p>
            <a:r>
              <a:rPr lang="ru-RU" dirty="0" smtClean="0"/>
              <a:t> Продолжил борьбу с половцами.</a:t>
            </a:r>
          </a:p>
          <a:p>
            <a:r>
              <a:rPr lang="ru-RU" dirty="0" smtClean="0"/>
              <a:t> Мстислав Великий – последний великий князь Древнерусского государства </a:t>
            </a:r>
          </a:p>
          <a:p>
            <a:r>
              <a:rPr lang="ru-RU" dirty="0" smtClean="0"/>
              <a:t>Киевская Русь с 30-х гг. XII в. Русь вступила в стадию феодальной раздробленности</a:t>
            </a:r>
            <a:endParaRPr lang="ru-RU" dirty="0"/>
          </a:p>
        </p:txBody>
      </p:sp>
      <p:pic>
        <p:nvPicPr>
          <p:cNvPr id="38914" name="Picture 2" descr="File:Mstislav I of Kiev (Tsarskiy titulyarnik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4086225" cy="523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Термины и понятия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 </a:t>
            </a:r>
            <a:br>
              <a:rPr lang="ru-RU" dirty="0" smtClean="0"/>
            </a:br>
            <a:r>
              <a:rPr lang="ru-RU" dirty="0" smtClean="0"/>
              <a:t>      </a:t>
            </a:r>
            <a:r>
              <a:rPr lang="ru-RU" b="1" i="1" dirty="0" smtClean="0"/>
              <a:t>«Крестовый поход в степь»</a:t>
            </a:r>
            <a:r>
              <a:rPr lang="ru-RU" dirty="0" smtClean="0"/>
              <a:t> — название похода Владимира Мономаха против половцев в 1111 г.</a:t>
            </a:r>
            <a:br>
              <a:rPr lang="ru-RU" dirty="0" smtClean="0"/>
            </a:br>
            <a:r>
              <a:rPr lang="ru-RU" dirty="0" smtClean="0"/>
              <a:t>      </a:t>
            </a:r>
            <a:r>
              <a:rPr lang="ru-RU" b="1" i="1" dirty="0" smtClean="0"/>
              <a:t>Съезды князей</a:t>
            </a:r>
            <a:r>
              <a:rPr lang="ru-RU" dirty="0" smtClean="0"/>
              <a:t> — личные встречи носителей высшей власти, уполномоченные принимать судьбоносные для страны решения.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Задание на урок</a:t>
            </a:r>
            <a:endPara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988840"/>
            <a:ext cx="5491336" cy="4525963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Можно ли считать Владимира Мономаха продолжателем дела Владимира </a:t>
            </a:r>
            <a:r>
              <a:rPr lang="ru-RU" sz="2400" b="1" dirty="0" err="1" smtClean="0"/>
              <a:t>Святославича</a:t>
            </a:r>
            <a:r>
              <a:rPr lang="ru-RU" sz="2400" b="1" dirty="0" smtClean="0"/>
              <a:t> и Ярослава Мудрого?</a:t>
            </a:r>
            <a:endParaRPr lang="ru-RU" sz="2400" b="1" dirty="0"/>
          </a:p>
        </p:txBody>
      </p:sp>
      <p:pic>
        <p:nvPicPr>
          <p:cNvPr id="3074" name="Picture 2" descr="Великий князь Владимир Всеволодович Мономах. Портрет из царского титулярника. 1672 го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1340768"/>
            <a:ext cx="3331713" cy="446449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20072" y="5805264"/>
            <a:ext cx="3707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i="1" dirty="0" smtClean="0"/>
              <a:t>Великий князь Владимир Всеволодович Мономах. Портрет из царского </a:t>
            </a:r>
            <a:r>
              <a:rPr lang="ru-RU" sz="1600" i="1" dirty="0" err="1" smtClean="0"/>
              <a:t>титулярника</a:t>
            </a:r>
            <a:r>
              <a:rPr lang="ru-RU" sz="1600" i="1" dirty="0" smtClean="0"/>
              <a:t>. 1672 год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35896" y="1554162"/>
            <a:ext cx="5355704" cy="4525963"/>
          </a:xfrm>
        </p:spPr>
        <p:txBody>
          <a:bodyPr/>
          <a:lstStyle/>
          <a:p>
            <a:r>
              <a:rPr lang="ru-RU" dirty="0" smtClean="0"/>
              <a:t>Чем прославился Владимир Мономах до того, как стал великим киевским князем?</a:t>
            </a:r>
          </a:p>
          <a:p>
            <a:r>
              <a:rPr lang="ru-RU" dirty="0" smtClean="0"/>
              <a:t>Почему у Владимира было такое прозвище и что оно означало?</a:t>
            </a:r>
            <a:endParaRPr lang="ru-RU" dirty="0"/>
          </a:p>
        </p:txBody>
      </p:sp>
      <p:pic>
        <p:nvPicPr>
          <p:cNvPr id="27650" name="Picture 2" descr="Владимир &lt;strong&gt; Мономах&lt;/strong&g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3304529" cy="513395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0" y="6488668"/>
            <a:ext cx="5724128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ru-RU" b="1" dirty="0" err="1" smtClean="0">
                <a:solidFill>
                  <a:srgbClr val="C00000"/>
                </a:solidFill>
                <a:latin typeface="Calibri" pitchFamily="34" charset="0"/>
              </a:rPr>
              <a:t>Билибин</a:t>
            </a:r>
            <a:r>
              <a:rPr lang="ru-RU" b="1" dirty="0" smtClean="0">
                <a:solidFill>
                  <a:srgbClr val="C00000"/>
                </a:solidFill>
                <a:latin typeface="Calibri" pitchFamily="34" charset="0"/>
              </a:rPr>
              <a:t> И.Я. Великий князь Владимир Мономах. 1926 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Объединенный поход русских войск против половцев.</a:t>
            </a:r>
            <a:endParaRPr lang="ru-RU" dirty="0"/>
          </a:p>
        </p:txBody>
      </p:sp>
      <p:pic>
        <p:nvPicPr>
          <p:cNvPr id="39938" name="Picture 2" descr="поход Владимира Мономах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5" y="1366422"/>
            <a:ext cx="7978077" cy="5491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Объединенный поход русских войск против половцев.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1554163"/>
            <a:ext cx="3987552" cy="2378894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4" name="Picture 2" descr="Владимир Мономах - Наталья Владимировна Дементье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4283968" cy="3528392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716016" y="1556792"/>
            <a:ext cx="4248472" cy="489364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ходе крупного похода 1103 г. русские дружины, как сообщает летопись, «и убили тут в бою 20 князей половецких, а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</a:rPr>
              <a:t>Белдюзя-князя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захватили». Русским дружинам удалось не только отвоевать захваченные русские города, но нанести половцам удар на их территории.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    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Объединенный поход русских войск против половцев.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581128"/>
            <a:ext cx="9144000" cy="1152128"/>
          </a:xfrm>
        </p:spPr>
        <p:txBody>
          <a:bodyPr>
            <a:normAutofit lnSpcReduction="10000"/>
          </a:bodyPr>
          <a:lstStyle/>
          <a:p>
            <a:r>
              <a:rPr lang="ru-RU" sz="2400" b="1" dirty="0" smtClean="0"/>
              <a:t>В</a:t>
            </a:r>
            <a:r>
              <a:rPr lang="ru-RU" sz="2400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1100 г.</a:t>
            </a:r>
            <a:r>
              <a:rPr lang="ru-RU" sz="2400" dirty="0" smtClean="0"/>
              <a:t> </a:t>
            </a:r>
            <a:r>
              <a:rPr lang="ru-RU" sz="2400" b="1" dirty="0" smtClean="0"/>
              <a:t>состоялся новый съезд князей в </a:t>
            </a:r>
            <a:r>
              <a:rPr lang="ru-RU" sz="2400" b="1" dirty="0" err="1" smtClean="0"/>
              <a:t>Витичеве</a:t>
            </a:r>
            <a:r>
              <a:rPr lang="ru-RU" sz="2400" b="1" dirty="0" smtClean="0"/>
              <a:t>. Принято решение о совместном походе против половцев.  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52120" y="1844824"/>
            <a:ext cx="32403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Сергей Иванов "Русские князья заключают мир в </a:t>
            </a:r>
            <a:r>
              <a:rPr lang="ru-RU" dirty="0" err="1"/>
              <a:t>Уветичах</a:t>
            </a:r>
            <a:r>
              <a:rPr lang="ru-RU" dirty="0"/>
              <a:t>"</a:t>
            </a:r>
          </a:p>
        </p:txBody>
      </p:sp>
      <p:pic>
        <p:nvPicPr>
          <p:cNvPr id="31748" name="Picture 4" descr="File:Monomachos at Uvetich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68760"/>
            <a:ext cx="5184077" cy="336317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1520" y="5657671"/>
            <a:ext cx="8712968" cy="1200329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Почему Владимир Мономах назвал этот поход крестовым?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Какое значение для истории Руси имел этот поход?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Объединенный поход русских войск против половцев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365104"/>
            <a:ext cx="9144000" cy="2492896"/>
          </a:xfrm>
        </p:spPr>
        <p:txBody>
          <a:bodyPr>
            <a:normAutofit fontScale="92500"/>
          </a:bodyPr>
          <a:lstStyle/>
          <a:p>
            <a:r>
              <a:rPr lang="ru-RU" sz="2400" b="1" u="sng" dirty="0" smtClean="0"/>
              <a:t>Итоги похода: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взята столица одного из половецких племенных образований — г. </a:t>
            </a:r>
            <a:r>
              <a:rPr lang="ru-RU" sz="2400" b="1" dirty="0" err="1" smtClean="0"/>
              <a:t>Шарукань</a:t>
            </a:r>
            <a:r>
              <a:rPr lang="ru-RU" sz="2400" b="1" dirty="0" smtClean="0"/>
              <a:t>, сожжен г. </a:t>
            </a:r>
            <a:r>
              <a:rPr lang="ru-RU" sz="2400" b="1" dirty="0" err="1" smtClean="0"/>
              <a:t>Сугров</a:t>
            </a:r>
            <a:r>
              <a:rPr lang="ru-RU" sz="2400" b="1" dirty="0" smtClean="0"/>
              <a:t>,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нанесено сокрушительное поражение половецким отрядам в битве на реке </a:t>
            </a:r>
            <a:r>
              <a:rPr lang="ru-RU" sz="2400" b="1" dirty="0" err="1" smtClean="0"/>
              <a:t>Сольнице</a:t>
            </a:r>
            <a:r>
              <a:rPr lang="ru-RU" sz="2400" b="1" dirty="0" smtClean="0"/>
              <a:t>, притоке Донца.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/>
              <a:t>После этого часть половцев откочевала на Северный Кавказ.</a:t>
            </a:r>
          </a:p>
          <a:p>
            <a:endParaRPr lang="ru-RU" sz="2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155679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33796" name="Picture 4" descr="http://salgarys.narod.ru/olderfiles/21/_1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806" y="1196752"/>
            <a:ext cx="5756402" cy="3171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686800" cy="1109808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Восстание в Киеве 1113 г.  </a:t>
            </a:r>
            <a:b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</a:b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</a:rPr>
              <a:t>и приход  к власти Владимира Мономаха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15816" y="1340768"/>
            <a:ext cx="3384376" cy="914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Ярослав Мудрый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852936"/>
            <a:ext cx="2520280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Изяслав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437112"/>
            <a:ext cx="2664296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Святополк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31840" y="4437112"/>
            <a:ext cx="2736304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Олег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4437112"/>
            <a:ext cx="2592288" cy="7200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Владимир Мономах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2852936"/>
            <a:ext cx="2448272" cy="64807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Святослав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2852936"/>
            <a:ext cx="2664296" cy="57606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Всеволод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5733256"/>
            <a:ext cx="2664296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Киев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5733256"/>
            <a:ext cx="2736304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Тмутаракань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56176" y="5733256"/>
            <a:ext cx="2592288" cy="9144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Чернигов</a:t>
            </a:r>
          </a:p>
          <a:p>
            <a:pPr algn="ctr"/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Переяславль</a:t>
            </a:r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4" name="Прямая со стрелкой 13"/>
          <p:cNvCxnSpPr>
            <a:stCxn id="3" idx="2"/>
            <a:endCxn id="8" idx="0"/>
          </p:cNvCxnSpPr>
          <p:nvPr/>
        </p:nvCxnSpPr>
        <p:spPr>
          <a:xfrm flipH="1">
            <a:off x="4572000" y="2255168"/>
            <a:ext cx="36004" cy="597768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3" idx="2"/>
            <a:endCxn id="4" idx="0"/>
          </p:cNvCxnSpPr>
          <p:nvPr/>
        </p:nvCxnSpPr>
        <p:spPr>
          <a:xfrm flipH="1">
            <a:off x="1439652" y="2255168"/>
            <a:ext cx="3168352" cy="597768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3" idx="2"/>
            <a:endCxn id="9" idx="0"/>
          </p:cNvCxnSpPr>
          <p:nvPr/>
        </p:nvCxnSpPr>
        <p:spPr>
          <a:xfrm>
            <a:off x="4608004" y="2255168"/>
            <a:ext cx="2808312" cy="597768"/>
          </a:xfrm>
          <a:prstGeom prst="straightConnector1">
            <a:avLst/>
          </a:prstGeom>
          <a:ln w="57150">
            <a:solidFill>
              <a:schemeClr val="accent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Стрелка вниз 25"/>
          <p:cNvSpPr/>
          <p:nvPr/>
        </p:nvSpPr>
        <p:spPr>
          <a:xfrm flipH="1">
            <a:off x="1187624" y="3429000"/>
            <a:ext cx="360040" cy="93610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4283968" y="3501008"/>
            <a:ext cx="360040" cy="93610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низ 27"/>
          <p:cNvSpPr/>
          <p:nvPr/>
        </p:nvSpPr>
        <p:spPr>
          <a:xfrm>
            <a:off x="7236296" y="3429000"/>
            <a:ext cx="360040" cy="93610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26" grpId="0" animBg="1"/>
      <p:bldP spid="27" grpId="0" animBg="1"/>
      <p:bldP spid="28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681</TotalTime>
  <Words>509</Words>
  <Application>Microsoft Office PowerPoint</Application>
  <PresentationFormat>Экран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Владимир Мономах – великий киевский князь</vt:lpstr>
      <vt:lpstr>Термины и понятия урока</vt:lpstr>
      <vt:lpstr>Задание на урок</vt:lpstr>
      <vt:lpstr>Презентация PowerPoint</vt:lpstr>
      <vt:lpstr>Объединенный поход русских войск против половцев.</vt:lpstr>
      <vt:lpstr>Объединенный поход русских войск против половцев. </vt:lpstr>
      <vt:lpstr>Объединенный поход русских войск против половцев.</vt:lpstr>
      <vt:lpstr>Объединенный поход русских войск против половцев</vt:lpstr>
      <vt:lpstr>Восстание в Киеве 1113 г.   и приход  к власти Владимира Мономаха</vt:lpstr>
      <vt:lpstr>Восстание в Киеве 1113 г. и приход к власти Владимира Мономаха </vt:lpstr>
      <vt:lpstr>Правление Владимира Мономаха</vt:lpstr>
      <vt:lpstr>Владимир Мономах (1113 – 1125 гг.)</vt:lpstr>
      <vt:lpstr>Правление Владимира Мономаха</vt:lpstr>
      <vt:lpstr>Мстислав Великий. Начало новой усобицы.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Владимир Мономах – великий киевский князь</dc:title>
  <dc:creator>Sony</dc:creator>
  <cp:lastModifiedBy>limon-serj</cp:lastModifiedBy>
  <cp:revision>69</cp:revision>
  <dcterms:created xsi:type="dcterms:W3CDTF">2013-10-01T14:27:29Z</dcterms:created>
  <dcterms:modified xsi:type="dcterms:W3CDTF">2019-10-16T16:47:29Z</dcterms:modified>
</cp:coreProperties>
</file>