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0" r:id="rId3"/>
    <p:sldId id="259" r:id="rId4"/>
    <p:sldId id="291" r:id="rId5"/>
    <p:sldId id="322" r:id="rId6"/>
    <p:sldId id="258" r:id="rId7"/>
    <p:sldId id="323" r:id="rId8"/>
    <p:sldId id="324" r:id="rId9"/>
    <p:sldId id="339" r:id="rId10"/>
    <p:sldId id="292" r:id="rId11"/>
    <p:sldId id="329" r:id="rId12"/>
    <p:sldId id="294" r:id="rId13"/>
    <p:sldId id="295" r:id="rId14"/>
    <p:sldId id="332" r:id="rId15"/>
    <p:sldId id="300" r:id="rId16"/>
    <p:sldId id="331" r:id="rId17"/>
    <p:sldId id="335" r:id="rId18"/>
    <p:sldId id="336" r:id="rId19"/>
    <p:sldId id="337" r:id="rId20"/>
    <p:sldId id="320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794828-3009-42EA-924E-4390E3A50B44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D9394E-FF18-47B5-BA3D-E51B8E04766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19320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5DFA28-87F8-40C8-9560-6BEF5C9E4EF3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5DFA28-87F8-40C8-9560-6BEF5C9E4EF3}" type="datetimeFigureOut">
              <a:rPr lang="ru-RU" smtClean="0"/>
              <a:pPr/>
              <a:t>28.08.2019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4F74E-87E3-4B59-9E87-2E297F912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43808" y="1428452"/>
            <a:ext cx="4896544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НЕТРАДИЦИОННЫЕ УРОКИ В НАЧАЛЬНОЙ ШКОЛЕ.</a:t>
            </a:r>
            <a:endParaRPr lang="ru-RU" sz="28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657562"/>
            <a:ext cx="7920880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Уроки в форме соревнования и игр</a:t>
            </a:r>
            <a:endParaRPr lang="ru-RU" sz="36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85513" y="1772816"/>
            <a:ext cx="1872208" cy="86409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451747" y="1772816"/>
            <a:ext cx="1800200" cy="862283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у</a:t>
            </a:r>
            <a:r>
              <a:rPr lang="ru-RU" sz="2000" b="1" dirty="0" smtClean="0"/>
              <a:t>рок-турнир</a:t>
            </a:r>
            <a:endParaRPr lang="ru-RU" sz="20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427984" y="1771003"/>
            <a:ext cx="2125827" cy="86409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у</a:t>
            </a:r>
            <a:r>
              <a:rPr lang="ru-RU" sz="2000" b="1" dirty="0" smtClean="0"/>
              <a:t>рок-эстафета</a:t>
            </a:r>
            <a:endParaRPr lang="ru-RU" sz="2000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85513" y="2780928"/>
            <a:ext cx="2376264" cy="79208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д</a:t>
            </a:r>
            <a:r>
              <a:rPr lang="ru-RU" sz="2000" b="1" dirty="0" smtClean="0"/>
              <a:t>еловая игра</a:t>
            </a:r>
            <a:endParaRPr lang="ru-RU" sz="20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732240" y="1772816"/>
            <a:ext cx="1872208" cy="86409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/>
              <a:t>КВН</a:t>
            </a:r>
            <a:endParaRPr lang="ru-RU" sz="2000" b="1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87824" y="2757589"/>
            <a:ext cx="1872208" cy="86409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р</a:t>
            </a:r>
            <a:r>
              <a:rPr lang="ru-RU" sz="2000" b="1" dirty="0" smtClean="0"/>
              <a:t>олевая игра</a:t>
            </a:r>
            <a:endParaRPr lang="ru-RU" sz="20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261101" y="2780928"/>
            <a:ext cx="2376264" cy="840757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у</a:t>
            </a:r>
            <a:r>
              <a:rPr lang="ru-RU" sz="2000" b="1" dirty="0" smtClean="0"/>
              <a:t>рок-викторина</a:t>
            </a:r>
            <a:endParaRPr lang="ru-RU" sz="2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04016" y="1813267"/>
            <a:ext cx="1368152" cy="783193"/>
          </a:xfrm>
          <a:prstGeom prst="round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у</a:t>
            </a:r>
            <a:r>
              <a:rPr lang="ru-RU" sz="2000" b="1" dirty="0" smtClean="0">
                <a:solidFill>
                  <a:schemeClr val="bg1"/>
                </a:solidFill>
              </a:rPr>
              <a:t>рок-конкурс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10242" name="Picture 2" descr="http://criminallaw.uf.nstu.ru/wp-content/uploads/2012/12/images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1777" y="3646690"/>
            <a:ext cx="4605634" cy="28866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55907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Проектно-исследовательские уроки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457200" y="6126163"/>
            <a:ext cx="8229600" cy="45719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3" y="1500174"/>
            <a:ext cx="2232249" cy="128588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Урок - исследование</a:t>
            </a:r>
            <a:endParaRPr lang="ru-RU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009336" y="2974745"/>
            <a:ext cx="2436846" cy="108012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мозговая атака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827584" y="2996952"/>
            <a:ext cx="2176009" cy="108012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урок-репортаж</a:t>
            </a:r>
          </a:p>
          <a:p>
            <a:pPr algn="ctr"/>
            <a:endParaRPr lang="ru-RU" sz="20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009336" y="4319913"/>
            <a:ext cx="2436846" cy="108068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Урок-проект</a:t>
            </a:r>
            <a:endParaRPr lang="ru-RU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940152" y="1507631"/>
            <a:ext cx="2506030" cy="128588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урок-рецензия</a:t>
            </a:r>
            <a:endParaRPr lang="ru-RU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915816" y="1500174"/>
            <a:ext cx="2778292" cy="128588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урок-изобретательство</a:t>
            </a:r>
            <a:endParaRPr lang="ru-RU" sz="24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218" name="Picture 2" descr="http://esa.kiredu.ru/wp-content/uploads/2015/05/%D0%BC%D0%B5%D1%82%D0%BE%D0%B4-2.jpg"/>
          <p:cNvPicPr>
            <a:picLocks noChangeAspect="1" noChangeArrowheads="1"/>
          </p:cNvPicPr>
          <p:nvPr/>
        </p:nvPicPr>
        <p:blipFill rotWithShape="1"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9376" t="9343" r="30036" b="7929"/>
          <a:stretch/>
        </p:blipFill>
        <p:spPr bwMode="auto">
          <a:xfrm>
            <a:off x="2987824" y="2945223"/>
            <a:ext cx="2952328" cy="33848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03259318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692696"/>
            <a:ext cx="7776864" cy="10772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Уроки, основанные на нетрадиционной организации учебного материала</a:t>
            </a:r>
            <a:endParaRPr lang="ru-RU" sz="3200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1974781"/>
            <a:ext cx="2664296" cy="99405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у</a:t>
            </a:r>
            <a:r>
              <a:rPr lang="ru-RU" sz="2800" b="1" dirty="0" smtClean="0"/>
              <a:t>рок мудрости</a:t>
            </a:r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03848" y="1974781"/>
            <a:ext cx="2664296" cy="99405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у</a:t>
            </a:r>
            <a:r>
              <a:rPr lang="ru-RU" sz="2800" b="1" dirty="0" smtClean="0"/>
              <a:t>рок-блок</a:t>
            </a:r>
            <a:endParaRPr lang="ru-RU" sz="28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052833" y="1974781"/>
            <a:ext cx="2664296" cy="99405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у</a:t>
            </a:r>
            <a:r>
              <a:rPr lang="ru-RU" sz="2800" b="1" dirty="0" smtClean="0"/>
              <a:t>рок-откровение</a:t>
            </a:r>
            <a:endParaRPr lang="ru-RU" sz="2800" b="1" dirty="0"/>
          </a:p>
        </p:txBody>
      </p:sp>
      <p:pic>
        <p:nvPicPr>
          <p:cNvPr id="7170" name="Picture 2" descr="http://smartfield.ru/media/attach/megafon_rupor_lyudi_klipart_tolpa_ozvuchivanie_19907_1600x120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0827" y="2417344"/>
            <a:ext cx="4762500" cy="47244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66060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819" y="476672"/>
            <a:ext cx="7450895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b="1" dirty="0" smtClean="0"/>
              <a:t>Уроки-публичные формы общения</a:t>
            </a:r>
            <a:endParaRPr lang="ru-RU" sz="3200" b="1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451961" y="1268760"/>
            <a:ext cx="1850504" cy="7200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аукцион</a:t>
            </a:r>
            <a:endParaRPr lang="ru-RU" b="1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58819" y="2132856"/>
            <a:ext cx="1850504" cy="7200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телемост</a:t>
            </a:r>
            <a:endParaRPr lang="ru-RU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33800" y="2132856"/>
            <a:ext cx="2742256" cy="7200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«живая газета»</a:t>
            </a:r>
            <a:endParaRPr lang="ru-RU" sz="28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292080" y="2128129"/>
            <a:ext cx="3384376" cy="72480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</a:pPr>
            <a:r>
              <a:rPr lang="ru-RU" sz="2800" b="1" dirty="0" smtClean="0"/>
              <a:t>«устный журнал»</a:t>
            </a:r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77172" y="1268760"/>
            <a:ext cx="2858616" cy="7200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телепередача</a:t>
            </a:r>
            <a:endParaRPr lang="ru-RU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17324" y="1268760"/>
            <a:ext cx="2066528" cy="7200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дискуссия</a:t>
            </a:r>
            <a:endParaRPr lang="ru-RU" b="1" dirty="0"/>
          </a:p>
        </p:txBody>
      </p:sp>
      <p:pic>
        <p:nvPicPr>
          <p:cNvPr id="5122" name="Picture 2" descr="http://www.rusnor.org/upload/blog/c6a/%20rjzpvyrqnps%20yi%20wmzb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666" y="2697832"/>
            <a:ext cx="4580780" cy="41532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84984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6516215" y="1670887"/>
            <a:ext cx="2194203" cy="115269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урок-путешествие</a:t>
            </a:r>
            <a:endParaRPr lang="ru-RU" sz="24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348561" y="1706606"/>
            <a:ext cx="2007415" cy="1152698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у</a:t>
            </a:r>
            <a:r>
              <a:rPr lang="ru-RU" sz="2800" b="1" dirty="0" smtClean="0"/>
              <a:t>рок-сюрприз</a:t>
            </a:r>
            <a:endParaRPr lang="ru-RU" sz="28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575964" y="1673687"/>
            <a:ext cx="1721564" cy="122413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/>
              <a:t>у</a:t>
            </a:r>
            <a:r>
              <a:rPr lang="ru-RU" sz="3200" b="1" dirty="0" smtClean="0"/>
              <a:t>рок-сказка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95536" y="692696"/>
            <a:ext cx="7748852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algn="ctr"/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Уроки, опирающиеся на фантазию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42932" y="1670887"/>
            <a:ext cx="1970819" cy="121929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урок-</a:t>
            </a:r>
          </a:p>
          <a:p>
            <a:pPr algn="ctr"/>
            <a:r>
              <a:rPr lang="ru-RU" sz="3200" b="1" dirty="0" smtClean="0"/>
              <a:t>подарок</a:t>
            </a:r>
            <a:endParaRPr lang="ru-RU" sz="3200" b="1" dirty="0"/>
          </a:p>
        </p:txBody>
      </p:sp>
      <p:pic>
        <p:nvPicPr>
          <p:cNvPr id="10" name="Picture 2" descr="http://z-city.com.ua/images/pictures/authors/9048/8279/4-(article-picture1).jpg?key=3luc2hc6m95uutep838eqt43z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8338" y="1956047"/>
            <a:ext cx="8018637" cy="53081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4942799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3" y="534340"/>
            <a:ext cx="7454975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Интегрированные уроки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7544" y="1196752"/>
            <a:ext cx="8064896" cy="95410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Трансформация традиционных способов организации урока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51392" y="3291911"/>
            <a:ext cx="2791383" cy="64807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урок-зачёт</a:t>
            </a:r>
            <a:endParaRPr lang="ru-RU" sz="2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940152" y="2276872"/>
            <a:ext cx="2592288" cy="86409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/>
              <a:t>т</a:t>
            </a:r>
            <a:r>
              <a:rPr lang="ru-RU" sz="2000" b="1" dirty="0" smtClean="0"/>
              <a:t>елеурок</a:t>
            </a:r>
          </a:p>
          <a:p>
            <a:pPr algn="ctr"/>
            <a:r>
              <a:rPr lang="ru-RU" sz="2000" b="1" dirty="0"/>
              <a:t>б</a:t>
            </a:r>
            <a:r>
              <a:rPr lang="ru-RU" sz="2000" b="1" dirty="0" smtClean="0"/>
              <a:t>ез телевидения</a:t>
            </a:r>
            <a:endParaRPr lang="ru-RU" sz="2000" b="1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67544" y="2276872"/>
            <a:ext cx="2592288" cy="86409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/>
              <a:t>п</a:t>
            </a:r>
            <a:r>
              <a:rPr lang="ru-RU" sz="2800" b="1" dirty="0" smtClean="0"/>
              <a:t>арный опрос</a:t>
            </a:r>
            <a:endParaRPr lang="ru-RU" sz="28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03848" y="2276872"/>
            <a:ext cx="2592288" cy="864096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экспресс-</a:t>
            </a:r>
          </a:p>
          <a:p>
            <a:pPr algn="ctr"/>
            <a:r>
              <a:rPr lang="ru-RU" sz="2800" b="1" dirty="0" smtClean="0"/>
              <a:t>опрос</a:t>
            </a:r>
            <a:endParaRPr lang="ru-RU" sz="2800" b="1" dirty="0"/>
          </a:p>
        </p:txBody>
      </p:sp>
      <p:pic>
        <p:nvPicPr>
          <p:cNvPr id="3074" name="Picture 2" descr="http://www.porjati.ru/uploads/posts/2012-03/thumbs/1332757741_meeting-clipart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556082"/>
            <a:ext cx="4286250" cy="42862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5280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467544" y="1769898"/>
            <a:ext cx="2307676" cy="87328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урок-театрализия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923321" y="1769898"/>
            <a:ext cx="2307676" cy="87328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рок-диспут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26197" y="2852936"/>
            <a:ext cx="2236238" cy="7200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</a:t>
            </a:r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рок-концерт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449060" y="2852936"/>
            <a:ext cx="2526550" cy="7200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Урок-праздник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436096" y="1793950"/>
            <a:ext cx="2381394" cy="84923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«посиделки»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72092"/>
            <a:ext cx="6725623" cy="107721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Перенесённые в рамки урока </a:t>
            </a:r>
          </a:p>
          <a:p>
            <a:pPr algn="ctr"/>
            <a:r>
              <a:rPr lang="ru-RU" sz="3200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формы внеклассной работы</a:t>
            </a:r>
            <a:endParaRPr lang="ru-RU" sz="3200" b="1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939911" y="2852936"/>
            <a:ext cx="2307676" cy="72008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КВН</a:t>
            </a:r>
            <a:endParaRPr lang="ru-RU" sz="2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http://sch929.mskobr.ru/images/clipart_of_15195_s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9911" y="3745969"/>
            <a:ext cx="4132173" cy="275478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70714235"/>
      </p:ext>
    </p:extLst>
  </p:cSld>
  <p:clrMapOvr>
    <a:masterClrMapping/>
  </p:clrMapOvr>
  <p:transition spd="slow">
    <p:split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1285860"/>
            <a:ext cx="7747224" cy="5095468"/>
          </a:xfrm>
        </p:spPr>
        <p:txBody>
          <a:bodyPr>
            <a:normAutofit fontScale="92500" lnSpcReduction="10000"/>
          </a:bodyPr>
          <a:lstStyle/>
          <a:p>
            <a:pPr algn="r">
              <a:buClr>
                <a:srgbClr val="4D4D4D"/>
              </a:buClr>
              <a:buFont typeface="Wingdings"/>
              <a:buChar char="v"/>
            </a:pPr>
            <a:r>
              <a:rPr lang="ru-RU" b="1" i="1" dirty="0">
                <a:latin typeface="Times New Roman" pitchFamily="18" charset="0"/>
              </a:rPr>
              <a:t>Нетрадиционные уроки лучше проводить как итоговые</a:t>
            </a:r>
            <a:r>
              <a:rPr lang="ru-RU" b="1" i="1" dirty="0" smtClean="0">
                <a:latin typeface="Times New Roman" pitchFamily="18" charset="0"/>
              </a:rPr>
              <a:t>.</a:t>
            </a:r>
          </a:p>
          <a:p>
            <a:pPr algn="r">
              <a:buClr>
                <a:srgbClr val="4D4D4D"/>
              </a:buClr>
              <a:buFont typeface="Wingdings"/>
              <a:buChar char="v"/>
            </a:pPr>
            <a:endParaRPr lang="ru-RU" b="1" i="1" dirty="0">
              <a:latin typeface="Times New Roman" pitchFamily="18" charset="0"/>
            </a:endParaRPr>
          </a:p>
          <a:p>
            <a:pPr algn="r">
              <a:buClr>
                <a:srgbClr val="4D4D4D"/>
              </a:buClr>
              <a:buFont typeface="Wingdings"/>
              <a:buChar char="v"/>
            </a:pPr>
            <a:r>
              <a:rPr lang="ru-RU" b="1" i="1" dirty="0">
                <a:latin typeface="Times New Roman" pitchFamily="18" charset="0"/>
              </a:rPr>
              <a:t>Для успешной подготовки урока учитель должен хорошо знать предмет и методику, творчески подойти к </a:t>
            </a:r>
            <a:r>
              <a:rPr lang="ru-RU" b="1" i="1" dirty="0" smtClean="0">
                <a:latin typeface="Times New Roman" pitchFamily="18" charset="0"/>
              </a:rPr>
              <a:t>работе</a:t>
            </a:r>
          </a:p>
          <a:p>
            <a:pPr marL="0" indent="0" algn="r">
              <a:buClr>
                <a:srgbClr val="4D4D4D"/>
              </a:buClr>
              <a:buNone/>
            </a:pPr>
            <a:endParaRPr lang="ru-RU" b="1" i="1" dirty="0">
              <a:latin typeface="Times New Roman" pitchFamily="18" charset="0"/>
            </a:endParaRPr>
          </a:p>
          <a:p>
            <a:pPr algn="r">
              <a:buClr>
                <a:srgbClr val="4D4D4D"/>
              </a:buClr>
              <a:buFont typeface="Wingdings"/>
              <a:buChar char="v"/>
            </a:pPr>
            <a:r>
              <a:rPr lang="ru-RU" b="1" i="1" dirty="0">
                <a:latin typeface="Times New Roman" pitchFamily="18" charset="0"/>
              </a:rPr>
              <a:t>Слишком частое обращение к подобным формам урока нецелесообразно, так как нетрадиционное может быстро стать традиционным.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505843" y="332656"/>
            <a:ext cx="617310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i="1" cap="none" spc="0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</a:rPr>
              <a:t>РЕКОМЕНДАЦИИ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29707810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1143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Советы  педагогу, </a:t>
            </a:r>
            <a:b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</a:br>
            <a:r>
              <a:rPr lang="ru-RU" sz="31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готовящему  урок в нетрадиционной форме </a:t>
            </a:r>
            <a:endParaRPr lang="ru-RU" sz="31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259632" y="1484784"/>
            <a:ext cx="7427168" cy="4972072"/>
          </a:xfrm>
        </p:spPr>
        <p:txBody>
          <a:bodyPr>
            <a:normAutofit fontScale="55000" lnSpcReduction="20000"/>
          </a:bodyPr>
          <a:lstStyle/>
          <a:p>
            <a:pPr lvl="0" algn="r"/>
            <a:r>
              <a:rPr lang="ru-RU" sz="3800" b="1" i="1" dirty="0" smtClean="0"/>
              <a:t>Используйте как можно больше мотивационных  факторов как на подготовительном этапе, так и во  время проведения урока.</a:t>
            </a:r>
          </a:p>
          <a:p>
            <a:pPr lvl="0" algn="r"/>
            <a:r>
              <a:rPr lang="ru-RU" sz="3800" b="1" i="1" dirty="0" smtClean="0"/>
              <a:t>Не допускайте никаких излишеств. Урок должен  быть цельным, гармоничным.</a:t>
            </a:r>
          </a:p>
          <a:p>
            <a:pPr lvl="0" algn="r"/>
            <a:r>
              <a:rPr lang="ru-RU" sz="3800" b="1" i="1" dirty="0" smtClean="0"/>
              <a:t>Поощряйте учащихся соответственно их вкладу в  урок.</a:t>
            </a:r>
          </a:p>
          <a:p>
            <a:pPr lvl="0" algn="r"/>
            <a:r>
              <a:rPr lang="ru-RU" sz="3800" b="1" i="1" dirty="0" smtClean="0"/>
              <a:t>Постарайтесь сохранять на протяжении всего урока взаимопонимание, общий язык с классом, группой,  взаимное доверие и уважение.</a:t>
            </a:r>
          </a:p>
          <a:p>
            <a:pPr lvl="0" algn="r"/>
            <a:r>
              <a:rPr lang="ru-RU" sz="3800" b="1" i="1" dirty="0" smtClean="0"/>
              <a:t>Залог успеха вашего нетрадиционного урока – заблаговременная, тщательная, четко спланированная  подготовка, глубокое продумывание и осмысливание форм и методов его проведения.</a:t>
            </a:r>
          </a:p>
          <a:p>
            <a:pPr lvl="0" algn="r"/>
            <a:r>
              <a:rPr lang="ru-RU" sz="3800" b="1" i="1" dirty="0" smtClean="0"/>
              <a:t>Оценивайте не только итоги обучения, воспитания  и развития, но и картину общения – эмоциональный                  тон урока: общение педагога и учащихся, учащихся </a:t>
            </a:r>
            <a:r>
              <a:rPr lang="ru-RU" sz="3800" b="1" i="1" dirty="0"/>
              <a:t> </a:t>
            </a:r>
            <a:r>
              <a:rPr lang="ru-RU" sz="3800" b="1" i="1" dirty="0" smtClean="0"/>
              <a:t>             друг с другом, а также отдельных рабочих групп.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62215386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20" y="285728"/>
            <a:ext cx="8229600" cy="113982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</a:rPr>
              <a:t>НЕТРАДИЦИОННЫЙ  УРОК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47664" y="1268760"/>
            <a:ext cx="7143768" cy="5400675"/>
          </a:xfrm>
        </p:spPr>
        <p:txBody>
          <a:bodyPr/>
          <a:lstStyle/>
          <a:p>
            <a:pPr algn="r">
              <a:buClr>
                <a:srgbClr val="4D4D4D"/>
              </a:buClr>
              <a:buFont typeface="Wingdings"/>
              <a:buChar char="v"/>
            </a:pPr>
            <a:r>
              <a:rPr lang="ru-RU" sz="2800" b="1" i="1" dirty="0"/>
              <a:t>Способствует развитию инициативы и коммуникативных навыков</a:t>
            </a:r>
          </a:p>
          <a:p>
            <a:pPr algn="r">
              <a:buClr>
                <a:srgbClr val="4D4D4D"/>
              </a:buClr>
              <a:buFont typeface="Wingdings"/>
              <a:buChar char="v"/>
            </a:pPr>
            <a:r>
              <a:rPr lang="ru-RU" sz="2800" b="1" i="1" dirty="0"/>
              <a:t>Приближает школьное обучение к жизни</a:t>
            </a:r>
          </a:p>
          <a:p>
            <a:pPr algn="r">
              <a:buClr>
                <a:srgbClr val="4D4D4D"/>
              </a:buClr>
              <a:buFont typeface="Wingdings"/>
              <a:buChar char="v"/>
            </a:pPr>
            <a:r>
              <a:rPr lang="ru-RU" sz="2800" b="1" i="1" dirty="0"/>
              <a:t>Предполагает самостоятельный поиск средств и способов решения задач, связанных с реальными ситуациями</a:t>
            </a:r>
          </a:p>
          <a:p>
            <a:pPr algn="r">
              <a:buClr>
                <a:srgbClr val="4D4D4D"/>
              </a:buClr>
              <a:buFont typeface="Wingdings"/>
              <a:buChar char="v"/>
            </a:pPr>
            <a:r>
              <a:rPr lang="ru-RU" sz="2800" b="1" i="1" dirty="0"/>
              <a:t>Искореняет негативные явления традиционного </a:t>
            </a:r>
            <a:r>
              <a:rPr lang="ru-RU" sz="2800" b="1" i="1" dirty="0" smtClean="0"/>
              <a:t>обучения и самое главное – приносят радость.</a:t>
            </a:r>
          </a:p>
          <a:p>
            <a:pPr algn="r">
              <a:buClr>
                <a:srgbClr val="FFFF66"/>
              </a:buClr>
              <a:buFont typeface="Wingdings" pitchFamily="2" charset="2"/>
              <a:buChar char="Ø"/>
            </a:pPr>
            <a:endParaRPr lang="ru-RU" sz="2800" dirty="0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r">
              <a:buClr>
                <a:srgbClr val="FFFF66"/>
              </a:buClr>
              <a:buFont typeface="Wingdings" pitchFamily="2" charset="2"/>
              <a:buChar char="Ø"/>
            </a:pPr>
            <a:endParaRPr lang="ru-RU" sz="28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00681265"/>
      </p:ext>
    </p:extLst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533400"/>
            <a:ext cx="8229600" cy="57912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6000" dirty="0" smtClean="0">
                <a:solidFill>
                  <a:srgbClr val="002060"/>
                </a:solidFill>
                <a:latin typeface="ArbatDi" panose="03000000000000000000" pitchFamily="66" charset="0"/>
              </a:rPr>
              <a:t>«Доска и мел – </a:t>
            </a:r>
            <a:br>
              <a:rPr lang="ru-RU" sz="6000" dirty="0" smtClean="0">
                <a:solidFill>
                  <a:srgbClr val="002060"/>
                </a:solidFill>
                <a:latin typeface="ArbatDi" panose="03000000000000000000" pitchFamily="66" charset="0"/>
              </a:rPr>
            </a:br>
            <a:r>
              <a:rPr lang="ru-RU" sz="6000" dirty="0" smtClean="0">
                <a:solidFill>
                  <a:srgbClr val="002060"/>
                </a:solidFill>
                <a:latin typeface="ArbatDi" panose="03000000000000000000" pitchFamily="66" charset="0"/>
              </a:rPr>
              <a:t>наши главные инструменты, но хочется чего-то большего…»</a:t>
            </a:r>
          </a:p>
        </p:txBody>
      </p:sp>
    </p:spTree>
    <p:extLst>
      <p:ext uri="{BB962C8B-B14F-4D97-AF65-F5344CB8AC3E}">
        <p14:creationId xmlns="" xmlns:p14="http://schemas.microsoft.com/office/powerpoint/2010/main" val="945252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5" descr="DD01021_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462"/>
            <a:ext cx="9144000" cy="687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19" name="Text Box 7"/>
          <p:cNvSpPr txBox="1">
            <a:spLocks noChangeArrowheads="1"/>
          </p:cNvSpPr>
          <p:nvPr/>
        </p:nvSpPr>
        <p:spPr bwMode="auto">
          <a:xfrm>
            <a:off x="1042989" y="5445125"/>
            <a:ext cx="2095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8" name="WordArt 10"/>
          <p:cNvSpPr>
            <a:spLocks noChangeArrowheads="1" noChangeShapeType="1" noTextEdit="1"/>
          </p:cNvSpPr>
          <p:nvPr/>
        </p:nvSpPr>
        <p:spPr bwMode="auto">
          <a:xfrm>
            <a:off x="1979712" y="1340769"/>
            <a:ext cx="5472608" cy="3312368"/>
          </a:xfrm>
          <a:prstGeom prst="rect">
            <a:avLst/>
          </a:prstGeom>
        </p:spPr>
        <p:txBody>
          <a:bodyPr wrap="none" fromWordArt="1">
            <a:prstTxWarp prst="textInflate">
              <a:avLst/>
            </a:prstTxWarp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kern="1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/>
              </a:rPr>
              <a:t>Спасибо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kern="1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/>
              </a:rPr>
              <a:t>за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kern="10" dirty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Impact"/>
              </a:rPr>
              <a:t>Внимание!</a:t>
            </a:r>
          </a:p>
        </p:txBody>
      </p:sp>
    </p:spTree>
    <p:extLst>
      <p:ext uri="{BB962C8B-B14F-4D97-AF65-F5344CB8AC3E}">
        <p14:creationId xmlns="" xmlns:p14="http://schemas.microsoft.com/office/powerpoint/2010/main" val="2433513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27584" y="1052736"/>
            <a:ext cx="727280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dirty="0" smtClean="0">
                <a:solidFill>
                  <a:srgbClr val="FF0000"/>
                </a:solidFill>
                <a:latin typeface="ArbatDi" panose="03000000000000000000" pitchFamily="66" charset="0"/>
              </a:rPr>
              <a:t>« Интерес к учению есть там, где есть вдохновение, рождающееся от успеха»</a:t>
            </a:r>
            <a:endParaRPr lang="ru-RU" sz="4800" dirty="0">
              <a:solidFill>
                <a:srgbClr val="FF0000"/>
              </a:solidFill>
              <a:latin typeface="ArbatDi" panose="03000000000000000000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1920" y="5013176"/>
            <a:ext cx="4680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В.А. Сухомлинский</a:t>
            </a:r>
            <a:endParaRPr lang="ru-RU" sz="3600" dirty="0"/>
          </a:p>
        </p:txBody>
      </p:sp>
    </p:spTree>
    <p:extLst>
      <p:ext uri="{BB962C8B-B14F-4D97-AF65-F5344CB8AC3E}">
        <p14:creationId xmlns="" xmlns:p14="http://schemas.microsoft.com/office/powerpoint/2010/main" val="2796559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93184" y="5589240"/>
            <a:ext cx="39604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200" b="1" i="1" dirty="0" smtClean="0"/>
              <a:t>По И.П. </a:t>
            </a:r>
            <a:r>
              <a:rPr lang="ru-RU" sz="3200" b="1" i="1" dirty="0" err="1" smtClean="0"/>
              <a:t>Подвласову</a:t>
            </a:r>
            <a:endParaRPr lang="ru-RU" sz="32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476672"/>
            <a:ext cx="7466367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r"/>
            <a:r>
              <a:rPr lang="ru-RU" sz="48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Нетрадиционный урок-это</a:t>
            </a:r>
          </a:p>
          <a:p>
            <a:pPr algn="r"/>
            <a:r>
              <a:rPr lang="ru-RU" sz="4800" b="1" cap="none" spc="0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« импровизированное учебное занятие, имеющее нетрадиционную структуру»</a:t>
            </a:r>
            <a:endParaRPr lang="ru-RU" sz="4800" b="1" cap="none" spc="0" dirty="0">
              <a:ln w="11430"/>
              <a:solidFill>
                <a:srgbClr val="00206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6550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619672" y="1844824"/>
            <a:ext cx="6984776" cy="4525963"/>
          </a:xfrm>
        </p:spPr>
        <p:txBody>
          <a:bodyPr>
            <a:normAutofit/>
          </a:bodyPr>
          <a:lstStyle/>
          <a:p>
            <a:pPr algn="r"/>
            <a:r>
              <a:rPr lang="ru-RU" b="1" dirty="0" smtClean="0"/>
              <a:t>общекультурное развитие;</a:t>
            </a:r>
          </a:p>
          <a:p>
            <a:pPr algn="r"/>
            <a:r>
              <a:rPr lang="ru-RU" b="1" dirty="0" smtClean="0"/>
              <a:t>личностное развитие;</a:t>
            </a:r>
          </a:p>
          <a:p>
            <a:pPr algn="r"/>
            <a:r>
              <a:rPr lang="ru-RU" b="1" dirty="0" smtClean="0"/>
              <a:t>развитие познавательных мотивов, инициативы и интересов учащихся;</a:t>
            </a:r>
          </a:p>
          <a:p>
            <a:pPr algn="r"/>
            <a:r>
              <a:rPr lang="ru-RU" b="1" dirty="0" smtClean="0"/>
              <a:t>формирование умения учиться;</a:t>
            </a:r>
          </a:p>
          <a:p>
            <a:pPr algn="r"/>
            <a:r>
              <a:rPr lang="ru-RU" b="1" dirty="0" smtClean="0"/>
              <a:t>развитие коммуникативной компетентности.</a:t>
            </a:r>
          </a:p>
          <a:p>
            <a:pPr algn="r"/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620688"/>
            <a:ext cx="763439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Основные задачи каждого урока, в том числе и нестандартного</a:t>
            </a:r>
            <a:endParaRPr lang="ru-RU" sz="32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16938761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7"/>
          <p:cNvSpPr txBox="1">
            <a:spLocks noChangeArrowheads="1"/>
          </p:cNvSpPr>
          <p:nvPr/>
        </p:nvSpPr>
        <p:spPr bwMode="auto">
          <a:xfrm>
            <a:off x="1042989" y="5445125"/>
            <a:ext cx="20955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66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6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6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6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6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6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2000">
              <a:solidFill>
                <a:srgbClr val="000000"/>
              </a:solidFill>
            </a:endParaRPr>
          </a:p>
        </p:txBody>
      </p:sp>
      <p:sp>
        <p:nvSpPr>
          <p:cNvPr id="4" name="Выноска со стрелкой вниз 3"/>
          <p:cNvSpPr/>
          <p:nvPr/>
        </p:nvSpPr>
        <p:spPr>
          <a:xfrm>
            <a:off x="792440" y="620808"/>
            <a:ext cx="7560000" cy="1080000"/>
          </a:xfrm>
          <a:prstGeom prst="downArrow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научить добывать знания в процессе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поисковой деятельности </a:t>
            </a:r>
          </a:p>
        </p:txBody>
      </p:sp>
      <p:sp>
        <p:nvSpPr>
          <p:cNvPr id="5" name="Выноска со стрелкой вниз 4"/>
          <p:cNvSpPr/>
          <p:nvPr/>
        </p:nvSpPr>
        <p:spPr>
          <a:xfrm>
            <a:off x="755576" y="1844944"/>
            <a:ext cx="7560000" cy="1080000"/>
          </a:xfrm>
          <a:prstGeom prst="downArrow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24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решать учебную задачу творчески </a:t>
            </a:r>
          </a:p>
        </p:txBody>
      </p:sp>
      <p:sp>
        <p:nvSpPr>
          <p:cNvPr id="6" name="Выноска со стрелкой вниз 5"/>
          <p:cNvSpPr/>
          <p:nvPr/>
        </p:nvSpPr>
        <p:spPr>
          <a:xfrm>
            <a:off x="755576" y="3069080"/>
            <a:ext cx="7560000" cy="1080000"/>
          </a:xfrm>
          <a:prstGeom prst="downArrow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контролировать и оценивать свои знания и умения</a:t>
            </a:r>
          </a:p>
        </p:txBody>
      </p:sp>
      <p:sp>
        <p:nvSpPr>
          <p:cNvPr id="7" name="Выноска со стрелкой вниз 6"/>
          <p:cNvSpPr/>
          <p:nvPr/>
        </p:nvSpPr>
        <p:spPr>
          <a:xfrm>
            <a:off x="1763688" y="4365224"/>
            <a:ext cx="6551888" cy="1080000"/>
          </a:xfrm>
          <a:prstGeom prst="downArrowCallou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l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обнаруживать и фиксировать свою недостаточность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771800" y="5589240"/>
            <a:ext cx="5615784" cy="720000"/>
          </a:xfrm>
          <a:prstGeom prst="roundRect">
            <a:avLst/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1600" b="1" cap="all" dirty="0">
                <a:ln w="9000" cmpd="sng">
                  <a:solidFill>
                    <a:srgbClr val="00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000000">
                        <a:shade val="20000"/>
                        <a:satMod val="245000"/>
                      </a:srgbClr>
                    </a:gs>
                    <a:gs pos="43000">
                      <a:srgbClr val="000000">
                        <a:satMod val="255000"/>
                      </a:srgbClr>
                    </a:gs>
                    <a:gs pos="48000">
                      <a:srgbClr val="000000">
                        <a:shade val="85000"/>
                        <a:satMod val="255000"/>
                      </a:srgbClr>
                    </a:gs>
                    <a:gs pos="100000">
                      <a:srgbClr val="00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умение осуществлять рефлексию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8000"/>
                            </p:stCondLst>
                            <p:childTnLst>
                              <p:par>
                                <p:cTn id="33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340768"/>
            <a:ext cx="8075240" cy="501491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ru-RU" dirty="0" smtClean="0"/>
          </a:p>
          <a:p>
            <a:pPr algn="r">
              <a:buNone/>
            </a:pPr>
            <a:r>
              <a:rPr lang="ru-RU" sz="4500" b="1" dirty="0" smtClean="0"/>
              <a:t>• использование коллективных форм работы;</a:t>
            </a:r>
          </a:p>
          <a:p>
            <a:pPr algn="r">
              <a:buNone/>
            </a:pPr>
            <a:r>
              <a:rPr lang="ru-RU" sz="4500" b="1" dirty="0" smtClean="0"/>
              <a:t>• привитие интереса к предмету;</a:t>
            </a:r>
          </a:p>
          <a:p>
            <a:pPr algn="r">
              <a:buNone/>
            </a:pPr>
            <a:r>
              <a:rPr lang="ru-RU" sz="4500" b="1" dirty="0" smtClean="0"/>
              <a:t>• развитие умений и навыков самостоятельной работы;</a:t>
            </a:r>
          </a:p>
          <a:p>
            <a:pPr algn="r">
              <a:buNone/>
            </a:pPr>
            <a:r>
              <a:rPr lang="ru-RU" sz="4500" b="1" dirty="0" smtClean="0"/>
              <a:t>• активизацию деятельности учащихся;</a:t>
            </a:r>
          </a:p>
          <a:p>
            <a:pPr algn="r">
              <a:buNone/>
            </a:pPr>
            <a:r>
              <a:rPr lang="ru-RU" sz="4500" b="1" dirty="0" smtClean="0"/>
              <a:t>• при подготовке к уроку учащиеся сами ищут интересный материал;</a:t>
            </a:r>
          </a:p>
          <a:p>
            <a:pPr algn="r">
              <a:buNone/>
            </a:pPr>
            <a:r>
              <a:rPr lang="ru-RU" sz="4500" b="1" dirty="0" smtClean="0"/>
              <a:t>• более полное осуществление практической, воспитательной, образовательной и развивающей целей обучения;</a:t>
            </a:r>
          </a:p>
          <a:p>
            <a:pPr algn="r">
              <a:buNone/>
            </a:pPr>
            <a:r>
              <a:rPr lang="ru-RU" sz="4500" b="1" dirty="0" smtClean="0"/>
              <a:t>• становление новых отношений между </a:t>
            </a:r>
          </a:p>
          <a:p>
            <a:pPr algn="r">
              <a:buNone/>
            </a:pPr>
            <a:r>
              <a:rPr lang="ru-RU" sz="4500" b="1" dirty="0" smtClean="0"/>
              <a:t>учителем и учениками.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6672"/>
            <a:ext cx="8136903" cy="1136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73658088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8229600" cy="78296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Признаки нетрадиционного урока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Autofit/>
          </a:bodyPr>
          <a:lstStyle/>
          <a:p>
            <a:pPr lvl="0" algn="r"/>
            <a:r>
              <a:rPr lang="ru-RU" sz="2200" b="1" dirty="0" smtClean="0"/>
              <a:t>Несет элементы нового, изменяются внешние рамки, места проведения.</a:t>
            </a:r>
          </a:p>
          <a:p>
            <a:pPr lvl="0" algn="r"/>
            <a:r>
              <a:rPr lang="ru-RU" sz="2200" b="1" dirty="0" smtClean="0"/>
              <a:t>Используется внепрограммный материал, организуется коллективная деятельность в сочетании с индивидуальной работой.</a:t>
            </a:r>
          </a:p>
          <a:p>
            <a:pPr lvl="0" algn="r"/>
            <a:r>
              <a:rPr lang="ru-RU" sz="2200" b="1" dirty="0" smtClean="0"/>
              <a:t>Привлекаются для организации урока люди разных профессий.</a:t>
            </a:r>
          </a:p>
          <a:p>
            <a:pPr lvl="0" algn="r"/>
            <a:r>
              <a:rPr lang="ru-RU" sz="2200" b="1" dirty="0" smtClean="0"/>
              <a:t>Достигается эмоциональный подъем учащихся через оформление кабинета, использования ИКТ.</a:t>
            </a:r>
          </a:p>
          <a:p>
            <a:pPr lvl="0" algn="r"/>
            <a:r>
              <a:rPr lang="ru-RU" sz="2200" b="1" dirty="0" smtClean="0"/>
              <a:t>Выполняются творческие задания.</a:t>
            </a:r>
          </a:p>
          <a:p>
            <a:pPr lvl="0" algn="r"/>
            <a:r>
              <a:rPr lang="ru-RU" sz="2200" b="1" dirty="0" smtClean="0"/>
              <a:t>Проводится обязательный самоанализ в период </a:t>
            </a:r>
          </a:p>
          <a:p>
            <a:pPr marL="0" lvl="0" indent="0" algn="r">
              <a:buNone/>
            </a:pPr>
            <a:r>
              <a:rPr lang="ru-RU" sz="2200" b="1" dirty="0" smtClean="0"/>
              <a:t>подготовки к уроку, на уроке и после его проведения.</a:t>
            </a:r>
          </a:p>
          <a:p>
            <a:pPr lvl="0" algn="r"/>
            <a:r>
              <a:rPr lang="ru-RU" sz="2200" b="1" dirty="0" smtClean="0"/>
              <a:t>Создается временная инициативная группа </a:t>
            </a:r>
          </a:p>
          <a:p>
            <a:pPr marL="0" lvl="0" indent="0" algn="r">
              <a:buNone/>
            </a:pPr>
            <a:r>
              <a:rPr lang="ru-RU" sz="2200" b="1" dirty="0" smtClean="0"/>
              <a:t>из учащихся для подготовки урока.</a:t>
            </a:r>
          </a:p>
          <a:p>
            <a:pPr lvl="0" algn="r"/>
            <a:r>
              <a:rPr lang="ru-RU" sz="2200" b="1" dirty="0" smtClean="0"/>
              <a:t>Планируется урок заранее.</a:t>
            </a:r>
          </a:p>
          <a:p>
            <a:pPr algn="r"/>
            <a:endParaRPr lang="ru-RU" sz="2200" b="1" dirty="0"/>
          </a:p>
        </p:txBody>
      </p:sp>
    </p:spTree>
    <p:extLst>
      <p:ext uri="{BB962C8B-B14F-4D97-AF65-F5344CB8AC3E}">
        <p14:creationId xmlns="" xmlns:p14="http://schemas.microsoft.com/office/powerpoint/2010/main" val="2289914069"/>
      </p:ext>
    </p:extLst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endParaRPr lang="ru-RU" sz="6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7544" y="500042"/>
            <a:ext cx="8104984" cy="132343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Классификация нестандартных форм проведения уроков</a:t>
            </a:r>
            <a:endParaRPr lang="ru-RU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1891" y="2249290"/>
            <a:ext cx="6992109" cy="4377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762177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FF7F7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273</TotalTime>
  <Words>431</Words>
  <Application>Microsoft Office PowerPoint</Application>
  <PresentationFormat>Экран (4:3)</PresentationFormat>
  <Paragraphs>109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«Доска и мел –  наши главные инструменты, но хочется чего-то большего…»</vt:lpstr>
      <vt:lpstr>Слайд 3</vt:lpstr>
      <vt:lpstr>Слайд 4</vt:lpstr>
      <vt:lpstr>Слайд 5</vt:lpstr>
      <vt:lpstr>Слайд 6</vt:lpstr>
      <vt:lpstr>Слайд 7</vt:lpstr>
      <vt:lpstr>Признаки нетрадиционного урока</vt:lpstr>
      <vt:lpstr>Слайд 9</vt:lpstr>
      <vt:lpstr>Слайд 10</vt:lpstr>
      <vt:lpstr>Проектно-исследовательские уроки</vt:lpstr>
      <vt:lpstr>Слайд 12</vt:lpstr>
      <vt:lpstr>Слайд 13</vt:lpstr>
      <vt:lpstr>Слайд 14</vt:lpstr>
      <vt:lpstr>Слайд 15</vt:lpstr>
      <vt:lpstr>Слайд 16</vt:lpstr>
      <vt:lpstr>Слайд 17</vt:lpstr>
      <vt:lpstr>Советы  педагогу,  готовящему  урок в нетрадиционной форме </vt:lpstr>
      <vt:lpstr>НЕТРАДИЦИОННЫЙ  УРОК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1</cp:lastModifiedBy>
  <cp:revision>25</cp:revision>
  <dcterms:created xsi:type="dcterms:W3CDTF">2013-08-17T08:34:50Z</dcterms:created>
  <dcterms:modified xsi:type="dcterms:W3CDTF">2019-08-28T17:23:10Z</dcterms:modified>
</cp:coreProperties>
</file>