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58" r:id="rId5"/>
    <p:sldId id="262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27" d="100"/>
          <a:sy n="27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60C1B-0A7D-4527-B4A9-731AE53264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190495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ilgoneeasy.com/oil_spill_blog/wp-content/uploads/2009/12/Water-Pollution.jpg" TargetMode="External"/><Relationship Id="rId7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unday.com.ua/uploads/posts/2009-09/1253698205_e1uu51r1l21x.jpg" TargetMode="Externa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5" descr="эк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571480"/>
            <a:ext cx="4681538" cy="55895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141315" name="TextBox 4"/>
          <p:cNvSpPr txBox="1">
            <a:spLocks noChangeArrowheads="1"/>
          </p:cNvSpPr>
          <p:nvPr/>
        </p:nvSpPr>
        <p:spPr bwMode="auto">
          <a:xfrm>
            <a:off x="295275" y="6161088"/>
            <a:ext cx="45354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>
              <a:lnSpc>
                <a:spcPct val="100000"/>
              </a:lnSpc>
              <a:buClrTx/>
              <a:buSzTx/>
              <a:buFontTx/>
              <a:buNone/>
            </a:pPr>
            <a:r>
              <a:rPr lang="ru-RU" altLang="ru-RU" sz="3200" b="1">
                <a:solidFill>
                  <a:srgbClr val="000073"/>
                </a:solidFill>
                <a:latin typeface="Monotype Corsiva" pitchFamily="66" charset="0"/>
              </a:rPr>
              <a:t>Антуан де Сент-Экзюпери </a:t>
            </a:r>
          </a:p>
        </p:txBody>
      </p:sp>
      <p:sp>
        <p:nvSpPr>
          <p:cNvPr id="6" name="Вертикальный свиток 5"/>
          <p:cNvSpPr/>
          <p:nvPr/>
        </p:nvSpPr>
        <p:spPr>
          <a:xfrm>
            <a:off x="0" y="260350"/>
            <a:ext cx="4572000" cy="5900738"/>
          </a:xfrm>
          <a:prstGeom prst="verticalScroll">
            <a:avLst/>
          </a:prstGeom>
          <a:gradFill rotWithShape="1">
            <a:gsLst>
              <a:gs pos="0">
                <a:srgbClr val="ADE2E2">
                  <a:shade val="60000"/>
                </a:srgbClr>
              </a:gs>
              <a:gs pos="33000">
                <a:srgbClr val="ADE2E2">
                  <a:tint val="86500"/>
                </a:srgbClr>
              </a:gs>
              <a:gs pos="46750">
                <a:srgbClr val="ADE2E2">
                  <a:tint val="71000"/>
                  <a:satMod val="112000"/>
                </a:srgbClr>
              </a:gs>
              <a:gs pos="53000">
                <a:srgbClr val="ADE2E2">
                  <a:tint val="71000"/>
                  <a:satMod val="112000"/>
                </a:srgbClr>
              </a:gs>
              <a:gs pos="68000">
                <a:srgbClr val="ADE2E2">
                  <a:tint val="86000"/>
                </a:srgbClr>
              </a:gs>
              <a:gs pos="100000">
                <a:srgbClr val="ADE2E2">
                  <a:shade val="60000"/>
                </a:srgbClr>
              </a:gs>
            </a:gsLst>
            <a:lin ang="8350000" scaled="1"/>
          </a:gradFill>
          <a:ln w="9525" cap="flat" cmpd="sng" algn="ctr">
            <a:solidFill>
              <a:srgbClr val="ADE2E2">
                <a:shade val="48000"/>
                <a:satMod val="110000"/>
              </a:srgbClr>
            </a:solidFill>
            <a:prstDash val="solid"/>
          </a:ln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p:spPr>
        <p:txBody>
          <a:bodyPr anchor="ctr"/>
          <a:lstStyle/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200" b="1" i="1" kern="0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Вода! Нельзя сказать, что ты необходима для жизни. 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200" b="1" i="1" kern="0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Ты -  сама жизнь.</a:t>
            </a:r>
          </a:p>
          <a:p>
            <a:pPr defTabSz="91440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200" b="1" i="1" kern="0" dirty="0">
                <a:solidFill>
                  <a:srgbClr val="0000FF"/>
                </a:solidFill>
                <a:latin typeface="+mn-lt"/>
                <a:cs typeface="Times New Roman" pitchFamily="18" charset="0"/>
              </a:rPr>
              <a:t>Ты – самое большое богатство на Земле!</a:t>
            </a:r>
          </a:p>
        </p:txBody>
      </p:sp>
    </p:spTree>
    <p:extLst>
      <p:ext uri="{BB962C8B-B14F-4D97-AF65-F5344CB8AC3E}">
        <p14:creationId xmlns:p14="http://schemas.microsoft.com/office/powerpoint/2010/main" val="133109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6" name="Picture 7" descr="Загрязнение нашей планеты  (23 фото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19588" y="0"/>
            <a:ext cx="4824412" cy="307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987" name="Picture 5" descr="Картинка 2 из 25069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4514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00FF"/>
                </a:solidFill>
              </a:rPr>
              <a:t>Загрязнение воды</a:t>
            </a:r>
          </a:p>
        </p:txBody>
      </p:sp>
      <p:pic>
        <p:nvPicPr>
          <p:cNvPr id="169989" name="Picture 9" descr="Загрязнение нашей планеты  (23 фото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3765550"/>
            <a:ext cx="4643438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9990" name="Picture 11" descr="Картинка 15 из 25069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00563" y="2636838"/>
            <a:ext cx="4643437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86176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6223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smtClean="0">
                <a:solidFill>
                  <a:schemeClr val="tx1"/>
                </a:solidFill>
              </a:rPr>
              <a:t>Жидкая вода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62000"/>
            <a:ext cx="3505200" cy="1828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altLang="ru-RU" sz="2000" b="1" i="1" smtClean="0">
                <a:solidFill>
                  <a:srgbClr val="C00000"/>
                </a:solidFill>
              </a:rPr>
              <a:t>     В мире нет ничего более драгоценного, чем чудесная, самая обыкновенная, чистая вода.</a:t>
            </a:r>
          </a:p>
        </p:txBody>
      </p:sp>
      <p:pic>
        <p:nvPicPr>
          <p:cNvPr id="45063" name="Picture 7" descr="Доставка грузов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8600" y="2408238"/>
            <a:ext cx="1828800" cy="1371600"/>
          </a:xfrm>
        </p:spPr>
      </p:pic>
      <p:sp>
        <p:nvSpPr>
          <p:cNvPr id="45062" name="AutoShape 6"/>
          <p:cNvSpPr>
            <a:spLocks noChangeArrowheads="1"/>
          </p:cNvSpPr>
          <p:nvPr/>
        </p:nvSpPr>
        <p:spPr bwMode="auto">
          <a:xfrm rot="9593578">
            <a:off x="3254375" y="4832350"/>
            <a:ext cx="3157538" cy="1584325"/>
          </a:xfrm>
          <a:prstGeom prst="wedgeEllipseCallout">
            <a:avLst>
              <a:gd name="adj1" fmla="val -49060"/>
              <a:gd name="adj2" fmla="val 6859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solidFill>
                  <a:srgbClr val="FF0000"/>
                </a:solidFill>
              </a:rPr>
              <a:t>Использова-ние воды человеком</a:t>
            </a:r>
          </a:p>
        </p:txBody>
      </p:sp>
      <p:pic>
        <p:nvPicPr>
          <p:cNvPr id="45065" name="Picture 9" descr="Артезианская скважина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>
            <a:lum bright="30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743200" y="2590800"/>
            <a:ext cx="2312988" cy="1541463"/>
          </a:xfrm>
        </p:spPr>
      </p:pic>
      <p:pic>
        <p:nvPicPr>
          <p:cNvPr id="45067" name="Picture 11" descr="Орошение пол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4114800"/>
            <a:ext cx="1920875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8" name="Picture 12" descr="Гейзер на 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5445125"/>
            <a:ext cx="1944687" cy="118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9" name="Picture 13" descr="На сталелитейном заводе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876800"/>
            <a:ext cx="244951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0" name="Picture 14" descr="минералк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38200"/>
            <a:ext cx="181292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1" name="Picture 15" descr="ГЭС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81000"/>
            <a:ext cx="2043113" cy="144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2" name="Picture 16" descr="bimg38940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2971800"/>
            <a:ext cx="1549400" cy="103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73" name="Picture 17" descr="стиральная машина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819400"/>
            <a:ext cx="1295400" cy="163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1219200" y="3657600"/>
            <a:ext cx="1081088" cy="5032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Водный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транспорт</a:t>
            </a:r>
          </a:p>
        </p:txBody>
      </p:sp>
      <p:sp>
        <p:nvSpPr>
          <p:cNvPr id="45075" name="Rectangle 19"/>
          <p:cNvSpPr>
            <a:spLocks noChangeArrowheads="1"/>
          </p:cNvSpPr>
          <p:nvPr/>
        </p:nvSpPr>
        <p:spPr bwMode="auto">
          <a:xfrm>
            <a:off x="1763713" y="4724400"/>
            <a:ext cx="1655762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Орошение полей</a:t>
            </a:r>
          </a:p>
        </p:txBody>
      </p:sp>
      <p:sp>
        <p:nvSpPr>
          <p:cNvPr id="45076" name="Rectangle 20"/>
          <p:cNvSpPr>
            <a:spLocks noChangeArrowheads="1"/>
          </p:cNvSpPr>
          <p:nvPr/>
        </p:nvSpPr>
        <p:spPr bwMode="auto">
          <a:xfrm>
            <a:off x="3924300" y="4005263"/>
            <a:ext cx="1512888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Артезианская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скважина</a:t>
            </a:r>
          </a:p>
        </p:txBody>
      </p:sp>
      <p:sp>
        <p:nvSpPr>
          <p:cNvPr id="45077" name="Rectangle 21"/>
          <p:cNvSpPr>
            <a:spLocks noChangeArrowheads="1"/>
          </p:cNvSpPr>
          <p:nvPr/>
        </p:nvSpPr>
        <p:spPr bwMode="auto">
          <a:xfrm>
            <a:off x="1692275" y="6308725"/>
            <a:ext cx="1655763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Геотермальные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 станции</a:t>
            </a: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6877050" y="6165850"/>
            <a:ext cx="1871663" cy="5746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На промышленных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 предприятиях</a:t>
            </a:r>
          </a:p>
        </p:txBody>
      </p:sp>
      <p:sp>
        <p:nvSpPr>
          <p:cNvPr id="45080" name="Rectangle 24"/>
          <p:cNvSpPr>
            <a:spLocks noChangeArrowheads="1"/>
          </p:cNvSpPr>
          <p:nvPr/>
        </p:nvSpPr>
        <p:spPr bwMode="auto">
          <a:xfrm>
            <a:off x="6443663" y="4149725"/>
            <a:ext cx="792162" cy="2889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В быту</a:t>
            </a: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5257800" y="2057400"/>
            <a:ext cx="863600" cy="358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0000FF"/>
                </a:solidFill>
              </a:rPr>
              <a:t>В пищу</a:t>
            </a:r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7620000" y="1981200"/>
            <a:ext cx="771525" cy="360363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>
                <a:solidFill>
                  <a:srgbClr val="0000FF"/>
                </a:solidFill>
              </a:rPr>
              <a:t>ГЭС</a:t>
            </a:r>
          </a:p>
        </p:txBody>
      </p:sp>
    </p:spTree>
    <p:extLst>
      <p:ext uri="{BB962C8B-B14F-4D97-AF65-F5344CB8AC3E}">
        <p14:creationId xmlns:p14="http://schemas.microsoft.com/office/powerpoint/2010/main" val="188415143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50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50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5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50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5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50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5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5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8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5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1" dur="10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7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5" dur="1000"/>
                                        <p:tgtEl>
                                          <p:spTgt spid="45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7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9" dur="1000"/>
                                        <p:tgtEl>
                                          <p:spTgt spid="450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8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3" dur="1000"/>
                                        <p:tgtEl>
                                          <p:spTgt spid="450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8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1000"/>
                                        <p:tgtEl>
                                          <p:spTgt spid="45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8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10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9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10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9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9" dur="1000"/>
                                        <p:tgtEl>
                                          <p:spTgt spid="45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74" grpId="0" animBg="1"/>
      <p:bldP spid="45075" grpId="0" animBg="1"/>
      <p:bldP spid="45076" grpId="0" animBg="1"/>
      <p:bldP spid="45077" grpId="0" animBg="1"/>
      <p:bldP spid="45078" grpId="0" animBg="1"/>
      <p:bldP spid="4508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59396" name="Picture 4" descr="TANK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913"/>
            <a:ext cx="8785225" cy="6480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7" name="Text Box 5"/>
          <p:cNvSpPr txBox="1">
            <a:spLocks noChangeArrowheads="1"/>
          </p:cNvSpPr>
          <p:nvPr/>
        </p:nvSpPr>
        <p:spPr bwMode="auto">
          <a:xfrm>
            <a:off x="735013" y="5529263"/>
            <a:ext cx="7724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32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Tahoma" pitchFamily="34" charset="0"/>
              <a:buChar char="–"/>
              <a:defRPr sz="28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hlink"/>
              </a:buClr>
              <a:buSzPct val="120000"/>
              <a:buChar char="•"/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Tahoma" pitchFamily="34" charset="0"/>
              <a:buChar char="–"/>
              <a:defRPr sz="20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/>
              <a:t>Танкеры везут нефть</a:t>
            </a:r>
          </a:p>
        </p:txBody>
      </p:sp>
    </p:spTree>
    <p:extLst>
      <p:ext uri="{BB962C8B-B14F-4D97-AF65-F5344CB8AC3E}">
        <p14:creationId xmlns:p14="http://schemas.microsoft.com/office/powerpoint/2010/main" val="197750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1403350" y="260350"/>
            <a:ext cx="59055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ru-RU" altLang="ru-RU" sz="1800" b="1">
                <a:latin typeface="Arial" charset="0"/>
              </a:rPr>
              <a:t>ИСПОЛЬЗОВАНИЕ   МИРОВОГО   ОКЕАНА</a:t>
            </a:r>
          </a:p>
        </p:txBody>
      </p:sp>
      <p:pic>
        <p:nvPicPr>
          <p:cNvPr id="22533" name="Picture 4" descr="http://doktori.mk/files/upload/958/Kelp.jpg"/>
          <p:cNvPicPr>
            <a:picLocks noChangeAspect="1" noChangeArrowheads="1"/>
          </p:cNvPicPr>
          <p:nvPr/>
        </p:nvPicPr>
        <p:blipFill>
          <a:blip r:embed="rId2">
            <a:lum brigh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814388"/>
            <a:ext cx="2832100" cy="42481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  <a:extLst/>
        </p:spPr>
      </p:pic>
      <p:pic>
        <p:nvPicPr>
          <p:cNvPr id="22535" name="Picture 6" descr="http://www.tm-comm.ru/upload/iblock/d3a/d3a16c20940ccd4fc9fb29a68a45acd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1253">
            <a:off x="5803900" y="692150"/>
            <a:ext cx="3340100" cy="187801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4" name="Picture 2" descr="http://www.profi-forex.org/system/news/A28_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916113"/>
            <a:ext cx="3100387" cy="2044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Picture 2" descr="http://www.wallpapermania.eu/images/data/2015-06/7801_Big-waves-in-the-sea-water-Blue-and-clean-water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92095">
            <a:off x="4859338" y="4797425"/>
            <a:ext cx="3322637" cy="1868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4" descr="http://animal-store.ru/img/2015/050206/025439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5418">
            <a:off x="5580063" y="2565400"/>
            <a:ext cx="3167062" cy="23764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8" name="AutoShape 10"/>
          <p:cNvSpPr>
            <a:spLocks noChangeArrowheads="1"/>
          </p:cNvSpPr>
          <p:nvPr/>
        </p:nvSpPr>
        <p:spPr bwMode="auto">
          <a:xfrm>
            <a:off x="179388" y="5300663"/>
            <a:ext cx="4537075" cy="1223962"/>
          </a:xfrm>
          <a:prstGeom prst="wedgeRoundRectCallout">
            <a:avLst>
              <a:gd name="adj1" fmla="val 58873"/>
              <a:gd name="adj2" fmla="val -137160"/>
              <a:gd name="adj3" fmla="val 16667"/>
            </a:avLst>
          </a:prstGeom>
          <a:solidFill>
            <a:srgbClr val="CCFFCC"/>
          </a:solidFill>
          <a:ln w="9525">
            <a:solidFill>
              <a:schemeClr val="hlink"/>
            </a:solidFill>
            <a:miter lim="800000"/>
            <a:headEnd/>
            <a:tailEnd/>
          </a:ln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bliqueTopLeft"/>
            <a:lightRig rig="threePt" dir="t"/>
          </a:scene3d>
        </p:spPr>
        <p:txBody>
          <a:bodyPr/>
          <a:lstStyle/>
          <a:p>
            <a:pPr algn="ctr">
              <a:defRPr/>
            </a:pPr>
            <a:r>
              <a:rPr lang="ru-RU" altLang="ja-JP" dirty="0">
                <a:latin typeface="Times New Roman" pitchFamily="18" charset="0"/>
                <a:ea typeface="MS Mincho" pitchFamily="49" charset="-128"/>
              </a:rPr>
              <a:t>Человек должен использовать богатства Мирового океана</a:t>
            </a:r>
            <a:endParaRPr lang="ru-RU" altLang="ja-JP" dirty="0">
              <a:latin typeface="Times New Roman" pitchFamily="18" charset="0"/>
            </a:endParaRPr>
          </a:p>
          <a:p>
            <a:pPr>
              <a:defRPr/>
            </a:pPr>
            <a:endParaRPr lang="ru-RU" altLang="ja-JP" sz="1400" dirty="0">
              <a:latin typeface="Times New Roman" pitchFamily="18" charset="0"/>
            </a:endParaRPr>
          </a:p>
          <a:p>
            <a:pPr algn="ctr">
              <a:defRPr/>
            </a:pPr>
            <a:r>
              <a:rPr lang="ru-RU" altLang="ja-JP" sz="2000" dirty="0">
                <a:solidFill>
                  <a:srgbClr val="FF0000"/>
                </a:solidFill>
                <a:latin typeface="Times New Roman" pitchFamily="18" charset="0"/>
              </a:rPr>
              <a:t>РАЦИОНАЛЬНО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1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575945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68611" name="Picture 4" descr="BAJA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8569325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741" name="Text Box 5"/>
          <p:cNvSpPr txBox="1">
            <a:spLocks noChangeArrowheads="1"/>
          </p:cNvSpPr>
          <p:nvPr/>
        </p:nvSpPr>
        <p:spPr bwMode="auto">
          <a:xfrm>
            <a:off x="1331913" y="417513"/>
            <a:ext cx="72723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120000"/>
              <a:defRPr/>
            </a:pPr>
            <a:r>
              <a:rPr lang="ru-RU" sz="4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4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</a:t>
            </a:r>
            <a:r>
              <a:rPr lang="ru-RU" sz="40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ертвый </a:t>
            </a:r>
            <a:r>
              <a:rPr lang="ru-RU" sz="40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Океан – это мертвая планета</a:t>
            </a:r>
          </a:p>
          <a:p>
            <a:pPr>
              <a:defRPr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3581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</Words>
  <Application>Microsoft Office PowerPoint</Application>
  <PresentationFormat>Экран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Загрязнение воды</vt:lpstr>
      <vt:lpstr>Жидкая вода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Загрязнение воды</dc:title>
  <dc:creator>admin</dc:creator>
  <cp:lastModifiedBy>Пользователь Windows</cp:lastModifiedBy>
  <cp:revision>6</cp:revision>
  <dcterms:created xsi:type="dcterms:W3CDTF">2019-11-27T17:34:14Z</dcterms:created>
  <dcterms:modified xsi:type="dcterms:W3CDTF">2019-11-27T17:47:44Z</dcterms:modified>
</cp:coreProperties>
</file>