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59" r:id="rId5"/>
    <p:sldId id="260" r:id="rId6"/>
    <p:sldId id="265" r:id="rId7"/>
    <p:sldId id="262" r:id="rId8"/>
    <p:sldId id="263" r:id="rId9"/>
    <p:sldId id="284" r:id="rId10"/>
    <p:sldId id="264" r:id="rId11"/>
    <p:sldId id="281" r:id="rId12"/>
    <p:sldId id="266" r:id="rId13"/>
    <p:sldId id="282" r:id="rId14"/>
    <p:sldId id="283" r:id="rId15"/>
    <p:sldId id="268" r:id="rId16"/>
    <p:sldId id="267" r:id="rId17"/>
    <p:sldId id="269" r:id="rId18"/>
    <p:sldId id="272" r:id="rId19"/>
    <p:sldId id="270" r:id="rId20"/>
    <p:sldId id="274" r:id="rId21"/>
    <p:sldId id="276" r:id="rId22"/>
    <p:sldId id="288" r:id="rId23"/>
    <p:sldId id="289" r:id="rId24"/>
    <p:sldId id="290" r:id="rId25"/>
    <p:sldId id="291" r:id="rId26"/>
    <p:sldId id="293" r:id="rId27"/>
    <p:sldId id="294" r:id="rId28"/>
    <p:sldId id="295" r:id="rId29"/>
    <p:sldId id="296" r:id="rId30"/>
    <p:sldId id="297" r:id="rId31"/>
    <p:sldId id="298" r:id="rId32"/>
    <p:sldId id="299" r:id="rId33"/>
    <p:sldId id="300" r:id="rId34"/>
    <p:sldId id="303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EA4EF4-8859-4ABD-87ED-71C0FB976D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714356"/>
            <a:ext cx="8305800" cy="19812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Изображение  объема на плоскости. 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Линейная перспектива.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H:\!ЖАННА\МОЕ\учителям ИЗО и музыки\6 класс\2 четверть НАТЮРМОРТ\4 урок ПРЕДМ НА ПЛОСК ЛИНЕЙНАЯ ПЕРСП\фото\Перспектива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2636912"/>
            <a:ext cx="6696744" cy="40046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IMG_27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85786" y="2357430"/>
            <a:ext cx="7358114" cy="4202733"/>
          </a:xfrm>
          <a:prstGeom prst="rect">
            <a:avLst/>
          </a:prstGeom>
          <a:noFill/>
          <a:ln/>
        </p:spPr>
      </p:pic>
      <p:sp>
        <p:nvSpPr>
          <p:cNvPr id="3" name="Прямоугольник 2"/>
          <p:cNvSpPr/>
          <p:nvPr/>
        </p:nvSpPr>
        <p:spPr>
          <a:xfrm>
            <a:off x="0" y="357166"/>
            <a:ext cx="892971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/>
              <a:t>Горизонтальные  линии</a:t>
            </a:r>
            <a:r>
              <a:rPr lang="ru-RU" sz="2800" b="1" dirty="0" smtClean="0"/>
              <a:t>,  </a:t>
            </a:r>
            <a:r>
              <a:rPr lang="ru-RU" sz="2800" b="1" dirty="0" smtClean="0">
                <a:solidFill>
                  <a:srgbClr val="FFFF00"/>
                </a:solidFill>
              </a:rPr>
              <a:t>например, железнодорожных рельсов, проводов, разметок полос на автодорогах удаляясь, как бы </a:t>
            </a:r>
            <a:r>
              <a:rPr lang="ru-RU" sz="3200" b="1" dirty="0" smtClean="0"/>
              <a:t>сходятся в одной точке </a:t>
            </a:r>
            <a:r>
              <a:rPr lang="ru-RU" sz="2800" b="1" dirty="0" smtClean="0">
                <a:solidFill>
                  <a:srgbClr val="FFFF00"/>
                </a:solidFill>
              </a:rPr>
              <a:t>на видимой линии горизонта.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0010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FF00"/>
                </a:solidFill>
              </a:rPr>
              <a:t>А вот </a:t>
            </a:r>
            <a:r>
              <a:rPr lang="ru-RU" sz="4000" b="1" u="sng" dirty="0" smtClean="0">
                <a:solidFill>
                  <a:schemeClr val="tx1"/>
                </a:solidFill>
              </a:rPr>
              <a:t>вертикальные  линии </a:t>
            </a:r>
            <a:r>
              <a:rPr lang="ru-RU" sz="3100" b="1" dirty="0" smtClean="0">
                <a:solidFill>
                  <a:srgbClr val="FFFF00"/>
                </a:solidFill>
              </a:rPr>
              <a:t>столбов, домов, деревьев остаются вертикальными, хотя с удалением от нас, также  уменьшаются.</a:t>
            </a:r>
            <a:r>
              <a:rPr lang="ru-RU" sz="4400" b="1" dirty="0" smtClean="0">
                <a:solidFill>
                  <a:srgbClr val="FFFF00"/>
                </a:solidFill>
              </a:rPr>
              <a:t/>
            </a:r>
            <a:br>
              <a:rPr lang="ru-RU" sz="4400" b="1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pic>
        <p:nvPicPr>
          <p:cNvPr id="3" name="Picture 4" descr="IMG_27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85786" y="2071678"/>
            <a:ext cx="7500990" cy="4284339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50112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Линия горизонта  хорошо видна, когда стоишь на открытом пространстве и смотришь вдаль, где небо сходится с землёй или водой. 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 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r>
              <a:rPr lang="ru-RU" sz="2800" b="1" dirty="0" smtClean="0">
                <a:solidFill>
                  <a:srgbClr val="FFFF00"/>
                </a:solidFill>
              </a:rPr>
              <a:t> 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</p:txBody>
      </p:sp>
      <p:pic>
        <p:nvPicPr>
          <p:cNvPr id="3" name="Picture 4" descr="Высота уровня глаз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14546" y="2214554"/>
            <a:ext cx="4572032" cy="4235504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714488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FFFF00"/>
                </a:solidFill>
              </a:rPr>
              <a:t>При подъёме на гору, </a:t>
            </a:r>
            <a:r>
              <a:rPr lang="ru-RU" sz="4000" b="1" dirty="0" smtClean="0">
                <a:solidFill>
                  <a:schemeClr val="tx1"/>
                </a:solidFill>
              </a:rPr>
              <a:t>линия горизонта повышается </a:t>
            </a:r>
            <a:r>
              <a:rPr lang="ru-RU" sz="3100" b="1" dirty="0" smtClean="0">
                <a:solidFill>
                  <a:srgbClr val="FFFF00"/>
                </a:solidFill>
              </a:rPr>
              <a:t>и увеличивается  обозреваемое пространство </a:t>
            </a:r>
            <a:r>
              <a:rPr lang="ru-RU" sz="4400" b="1" dirty="0" smtClean="0">
                <a:solidFill>
                  <a:srgbClr val="FFFF00"/>
                </a:solidFill>
              </a:rPr>
              <a:t/>
            </a:r>
            <a:br>
              <a:rPr lang="ru-RU" sz="4400" b="1" dirty="0" smtClean="0">
                <a:solidFill>
                  <a:srgbClr val="FFFF00"/>
                </a:solidFill>
              </a:rPr>
            </a:br>
            <a:endParaRPr lang="ru-RU" dirty="0"/>
          </a:p>
        </p:txBody>
      </p:sp>
      <p:pic>
        <p:nvPicPr>
          <p:cNvPr id="3" name="Picture 4" descr="Связь горизонта и уровня глаз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71801" y="2071678"/>
            <a:ext cx="5580603" cy="4000528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428604"/>
            <a:ext cx="87154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Если  сесть на землю, то </a:t>
            </a:r>
            <a:r>
              <a:rPr lang="ru-RU" sz="3600" b="1" dirty="0" smtClean="0"/>
              <a:t>линия горизонта опустится </a:t>
            </a:r>
            <a:r>
              <a:rPr lang="ru-RU" sz="2800" b="1" dirty="0" smtClean="0">
                <a:solidFill>
                  <a:srgbClr val="FFFF00"/>
                </a:solidFill>
              </a:rPr>
              <a:t>и видимость уменьшится. </a:t>
            </a:r>
          </a:p>
        </p:txBody>
      </p:sp>
      <p:pic>
        <p:nvPicPr>
          <p:cNvPr id="4" name="Picture 4" descr="Уровень глаз понизится, если присесть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1643049"/>
            <a:ext cx="5357850" cy="4417511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Высота уровня глаз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14290"/>
            <a:ext cx="3571868" cy="3308958"/>
          </a:xfrm>
          <a:prstGeom prst="rect">
            <a:avLst/>
          </a:prstGeom>
          <a:ln/>
        </p:spPr>
      </p:pic>
      <p:pic>
        <p:nvPicPr>
          <p:cNvPr id="3" name="Picture 4" descr="Уровень глаз понизится, если присесть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85728"/>
            <a:ext cx="3725723" cy="3071834"/>
          </a:xfrm>
          <a:prstGeom prst="rect">
            <a:avLst/>
          </a:prstGeom>
          <a:ln/>
        </p:spPr>
      </p:pic>
      <p:pic>
        <p:nvPicPr>
          <p:cNvPr id="4" name="Picture 4" descr="Связь горизонта и уровня глаз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643314"/>
            <a:ext cx="4085798" cy="2928958"/>
          </a:xfrm>
          <a:prstGeom prst="rect">
            <a:avLst/>
          </a:prstGeom>
          <a:ln/>
        </p:spPr>
      </p:pic>
      <p:sp>
        <p:nvSpPr>
          <p:cNvPr id="10" name="Прямоугольник 9"/>
          <p:cNvSpPr/>
          <p:nvPr/>
        </p:nvSpPr>
        <p:spPr>
          <a:xfrm>
            <a:off x="214282" y="3714752"/>
            <a:ext cx="435771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Л</a:t>
            </a:r>
            <a:r>
              <a:rPr lang="ru-RU" sz="2800" b="1" dirty="0" smtClean="0">
                <a:solidFill>
                  <a:srgbClr val="FFC000"/>
                </a:solidFill>
              </a:rPr>
              <a:t>иния горизонта всегда находится </a:t>
            </a:r>
            <a:r>
              <a:rPr lang="ru-RU" sz="3600" b="1" dirty="0" smtClean="0"/>
              <a:t>на уровне  глаз </a:t>
            </a:r>
            <a:r>
              <a:rPr lang="ru-RU" sz="2800" b="1" dirty="0" smtClean="0">
                <a:solidFill>
                  <a:srgbClr val="FFC000"/>
                </a:solidFill>
              </a:rPr>
              <a:t>смотрящего.</a:t>
            </a:r>
            <a:endParaRPr lang="ru-RU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142877" y="3143250"/>
            <a:ext cx="8715403" cy="1589087"/>
            <a:chOff x="90" y="1980"/>
            <a:chExt cx="5748" cy="1001"/>
          </a:xfrm>
        </p:grpSpPr>
        <p:pic>
          <p:nvPicPr>
            <p:cNvPr id="4" name="Picture 6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rot="10800000">
              <a:off x="90" y="1980"/>
              <a:ext cx="2356" cy="1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Text Box 8"/>
            <p:cNvSpPr txBox="1">
              <a:spLocks noChangeArrowheads="1"/>
            </p:cNvSpPr>
            <p:nvPr/>
          </p:nvSpPr>
          <p:spPr bwMode="auto">
            <a:xfrm>
              <a:off x="2540" y="2025"/>
              <a:ext cx="3298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400" u="sng" dirty="0">
                  <a:solidFill>
                    <a:srgbClr val="FFFF00"/>
                  </a:solidFill>
                </a:rPr>
                <a:t>Точка зрения на уровне горизонта.</a:t>
              </a:r>
            </a:p>
            <a:p>
              <a:r>
                <a:rPr lang="ru-RU" sz="2400" dirty="0">
                  <a:solidFill>
                    <a:srgbClr val="FFFF00"/>
                  </a:solidFill>
                </a:rPr>
                <a:t>Предметы находятся на линии горизонта.</a:t>
              </a:r>
            </a:p>
          </p:txBody>
        </p:sp>
      </p:grpSp>
      <p:grpSp>
        <p:nvGrpSpPr>
          <p:cNvPr id="6" name="Group 13"/>
          <p:cNvGrpSpPr>
            <a:grpSpLocks/>
          </p:cNvGrpSpPr>
          <p:nvPr/>
        </p:nvGrpSpPr>
        <p:grpSpPr bwMode="auto">
          <a:xfrm>
            <a:off x="214313" y="4714879"/>
            <a:ext cx="8650286" cy="1571626"/>
            <a:chOff x="135" y="2970"/>
            <a:chExt cx="5449" cy="990"/>
          </a:xfrm>
        </p:grpSpPr>
        <p:pic>
          <p:nvPicPr>
            <p:cNvPr id="7" name="Picture 7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rot="10800000">
              <a:off x="135" y="3060"/>
              <a:ext cx="2160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2340" y="2970"/>
              <a:ext cx="3244" cy="7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ru-RU" sz="2400" u="sng" dirty="0">
                  <a:solidFill>
                    <a:srgbClr val="FFFF00"/>
                  </a:solidFill>
                </a:rPr>
                <a:t>Точка зрения выше уровня горизонта.</a:t>
              </a:r>
            </a:p>
            <a:p>
              <a:r>
                <a:rPr lang="ru-RU" sz="2400" dirty="0">
                  <a:solidFill>
                    <a:srgbClr val="FFFF00"/>
                  </a:solidFill>
                </a:rPr>
                <a:t>Предметы находятся ниже линии горизонта, поэтому их видно сверху.</a:t>
              </a:r>
            </a:p>
          </p:txBody>
        </p:sp>
      </p:grp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214312" y="1196976"/>
            <a:ext cx="8643967" cy="1570038"/>
            <a:chOff x="135" y="754"/>
            <a:chExt cx="5252" cy="989"/>
          </a:xfrm>
        </p:grpSpPr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 rot="10800000">
              <a:off x="135" y="765"/>
              <a:ext cx="2086" cy="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9"/>
            <p:cNvSpPr txBox="1">
              <a:spLocks noChangeArrowheads="1"/>
            </p:cNvSpPr>
            <p:nvPr/>
          </p:nvSpPr>
          <p:spPr bwMode="auto">
            <a:xfrm>
              <a:off x="2245" y="754"/>
              <a:ext cx="3142" cy="9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ru-RU" sz="2400" u="sng" dirty="0">
                  <a:solidFill>
                    <a:srgbClr val="FFFF00"/>
                  </a:solidFill>
                </a:rPr>
                <a:t>Точка зрения ниже уровня горизонта.</a:t>
              </a:r>
            </a:p>
            <a:p>
              <a:r>
                <a:rPr lang="ru-RU" sz="2400" dirty="0">
                  <a:solidFill>
                    <a:srgbClr val="FFFF00"/>
                  </a:solidFill>
                </a:rPr>
                <a:t>Предметы находятся выше линии горизонта, поэтому их видно снизу.</a:t>
              </a:r>
            </a:p>
          </p:txBody>
        </p:sp>
      </p:grpSp>
      <p:sp>
        <p:nvSpPr>
          <p:cNvPr id="12" name="Rectangle 5"/>
          <p:cNvSpPr txBox="1">
            <a:spLocks noChangeArrowheads="1"/>
          </p:cNvSpPr>
          <p:nvPr/>
        </p:nvSpPr>
        <p:spPr>
          <a:xfrm>
            <a:off x="428596" y="428604"/>
            <a:ext cx="8229600" cy="490537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Три  основных  уровня  горизонта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8643998" cy="58046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 typeface="Wingdings 2" pitchFamily="18" charset="2"/>
              <a:buNone/>
            </a:pPr>
            <a:r>
              <a:rPr lang="ru-RU" sz="4400" b="1" i="1" dirty="0" smtClean="0"/>
              <a:t>Основные выводы урока</a:t>
            </a:r>
          </a:p>
          <a:p>
            <a:pPr algn="ctr">
              <a:lnSpc>
                <a:spcPct val="80000"/>
              </a:lnSpc>
              <a:buFont typeface="Wingdings 2" pitchFamily="18" charset="2"/>
              <a:buNone/>
            </a:pPr>
            <a:endParaRPr lang="ru-RU" sz="2800" b="1" i="1" dirty="0" smtClean="0">
              <a:solidFill>
                <a:srgbClr val="FFC000"/>
              </a:solidFill>
            </a:endParaRPr>
          </a:p>
          <a:p>
            <a:pPr>
              <a:lnSpc>
                <a:spcPct val="80000"/>
              </a:lnSpc>
            </a:pPr>
            <a:endParaRPr lang="ru-RU" sz="28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600" b="1" u="sng" dirty="0" smtClean="0"/>
              <a:t>Горизонт </a:t>
            </a:r>
            <a:r>
              <a:rPr lang="ru-RU" sz="3200" b="1" dirty="0" smtClean="0">
                <a:solidFill>
                  <a:srgbClr val="FFFF00"/>
                </a:solidFill>
              </a:rPr>
              <a:t>— это удаленная линия, на которой небо словно сходится с землей. </a:t>
            </a:r>
          </a:p>
          <a:p>
            <a:pPr>
              <a:lnSpc>
                <a:spcPct val="80000"/>
              </a:lnSpc>
            </a:pPr>
            <a:endParaRPr lang="ru-RU" sz="32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600" b="1" u="sng" dirty="0" smtClean="0"/>
              <a:t>Точка схода </a:t>
            </a:r>
            <a:r>
              <a:rPr lang="ru-RU" sz="3200" b="1" dirty="0" smtClean="0">
                <a:solidFill>
                  <a:srgbClr val="FFFF00"/>
                </a:solidFill>
              </a:rPr>
              <a:t>— это участок горизонта, на котором железнодорожные рельсы, дорога пропадают из виду. </a:t>
            </a:r>
          </a:p>
          <a:p>
            <a:pPr>
              <a:lnSpc>
                <a:spcPct val="80000"/>
              </a:lnSpc>
            </a:pPr>
            <a:endParaRPr lang="ru-RU" sz="3200" b="1" dirty="0" smtClean="0">
              <a:solidFill>
                <a:srgbClr val="FFFF00"/>
              </a:solidFill>
            </a:endParaRPr>
          </a:p>
          <a:p>
            <a:pPr>
              <a:lnSpc>
                <a:spcPct val="80000"/>
              </a:lnSpc>
            </a:pPr>
            <a:r>
              <a:rPr lang="ru-RU" sz="3600" b="1" dirty="0" smtClean="0"/>
              <a:t>Горизонт</a:t>
            </a:r>
            <a:r>
              <a:rPr lang="ru-RU" sz="3200" b="1" dirty="0" smtClean="0"/>
              <a:t> </a:t>
            </a:r>
            <a:r>
              <a:rPr lang="ru-RU" sz="3200" b="1" dirty="0" smtClean="0">
                <a:solidFill>
                  <a:srgbClr val="FFFF00"/>
                </a:solidFill>
              </a:rPr>
              <a:t>расположен </a:t>
            </a:r>
            <a:r>
              <a:rPr lang="ru-RU" sz="3200" b="1" dirty="0" smtClean="0"/>
              <a:t>на высоте ваших глаз </a:t>
            </a:r>
            <a:r>
              <a:rPr lang="ru-RU" sz="3200" b="1" dirty="0" smtClean="0">
                <a:solidFill>
                  <a:srgbClr val="FFFF00"/>
                </a:solidFill>
              </a:rPr>
              <a:t>вне зависимости от того, на каком расстоянии от земли вы находитесь. </a:t>
            </a:r>
          </a:p>
          <a:p>
            <a:pPr>
              <a:lnSpc>
                <a:spcPct val="80000"/>
              </a:lnSpc>
            </a:pPr>
            <a:endParaRPr lang="ru-RU" sz="3200" b="1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:\!ЖАННА\МОЕ\учителям ИЗО и музыки\6 класс\2 четверть НАТЮРМОРТ\4 урок ПРЕДМ НА ПЛОСК ЛИНЕЙНАЯ ПЕРСП\фото\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48" y="857232"/>
            <a:ext cx="7286676" cy="5815925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28860" y="285728"/>
            <a:ext cx="338631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</a:rPr>
              <a:t>Одна точка схода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:\!ЖАННА\МОЕ\учителям ИЗО и музыки\6 класс\2 четверть НАТЮРМОРТ\4 урок ПРЕДМ НА ПЛОСК ЛИНЕЙНАЯ ПЕРСП\фото\150033_html_m3ef9854a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1628712"/>
            <a:ext cx="7632848" cy="500359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82153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Изображение куба, в зависимости 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от  его расположения относительно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линии горизонта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!ЖАННА\МОЕ\учителям ИЗО и музыки\6 класс\2 четверть НАТЮРМОРТ\4 урок ПРЕДМ НА ПЛОСК ЛИНЕЙНАЯ ПЕРСП\фото\1280pxltima_Cena__Da_Vinci_5-vi.jpg"/>
          <p:cNvPicPr>
            <a:picLocks noChangeAspect="1" noChangeArrowheads="1"/>
          </p:cNvPicPr>
          <p:nvPr/>
        </p:nvPicPr>
        <p:blipFill>
          <a:blip r:embed="rId2" cstate="email">
            <a:lum bright="14000" contrast="38000"/>
          </a:blip>
          <a:srcRect/>
          <a:stretch>
            <a:fillRect/>
          </a:stretch>
        </p:blipFill>
        <p:spPr bwMode="auto">
          <a:xfrm>
            <a:off x="3798810" y="2071679"/>
            <a:ext cx="5130907" cy="278608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714744" y="1000108"/>
            <a:ext cx="48577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Какую разницу вы видите в изображении?</a:t>
            </a:r>
            <a:endParaRPr lang="ru-RU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5072074"/>
            <a:ext cx="34289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Время написания картины - </a:t>
            </a:r>
            <a:r>
              <a:rPr lang="ru-RU" sz="3200" b="1" dirty="0" smtClean="0"/>
              <a:t>эпоха </a:t>
            </a:r>
          </a:p>
          <a:p>
            <a:pPr algn="ctr"/>
            <a:r>
              <a:rPr lang="ru-RU" sz="3200" b="1" dirty="0" smtClean="0"/>
              <a:t>Средневековья</a:t>
            </a:r>
            <a:endParaRPr lang="ru-RU" sz="3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71934" y="5072074"/>
            <a:ext cx="46434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Время написания картины -  </a:t>
            </a:r>
            <a:r>
              <a:rPr lang="ru-RU" sz="3200" b="1" dirty="0" smtClean="0"/>
              <a:t>эпоха Возрождения</a:t>
            </a:r>
            <a:endParaRPr lang="ru-RU" sz="3200" b="1" dirty="0"/>
          </a:p>
        </p:txBody>
      </p:sp>
      <p:pic>
        <p:nvPicPr>
          <p:cNvPr id="3074" name="Picture 2" descr="H:\!ЖАННА\МОЕ\учителям ИЗО и музыки\6 класс\2 четверть НАТЮРМОРТ\4 урок ПРЕДМ НА ПЛОСК ЛИНЕЙНАЯ ПЕРСП\фото\CCF11122014_0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14290"/>
            <a:ext cx="3086122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:\!ЖАННА\МОЕ\учителям ИЗО и музыки\6 класс\2 четверть НАТЮРМОРТ\4 урок ПРЕДМ НА ПЛОСК ЛИНЕЙНАЯ ПЕРСП\фото\perspektivnoe_izobrajenie_tel_vrasheni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2000240"/>
            <a:ext cx="7215238" cy="437519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85725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В перспективе </a:t>
            </a:r>
            <a:r>
              <a:rPr lang="ru-RU" sz="3600" b="1" dirty="0" smtClean="0"/>
              <a:t>квадрат</a:t>
            </a:r>
            <a:r>
              <a:rPr lang="ru-RU" sz="2800" b="1" dirty="0" smtClean="0">
                <a:solidFill>
                  <a:srgbClr val="FFFF00"/>
                </a:solidFill>
              </a:rPr>
              <a:t> превращается в нашем представлении в </a:t>
            </a:r>
            <a:r>
              <a:rPr lang="ru-RU" sz="3600" b="1" dirty="0" smtClean="0"/>
              <a:t>трапецию</a:t>
            </a:r>
            <a:r>
              <a:rPr lang="ru-RU" sz="2800" b="1" dirty="0" smtClean="0">
                <a:solidFill>
                  <a:srgbClr val="FFFF00"/>
                </a:solidFill>
              </a:rPr>
              <a:t>, а </a:t>
            </a:r>
            <a:r>
              <a:rPr lang="ru-RU" sz="3600" b="1" dirty="0" smtClean="0"/>
              <a:t>круг</a:t>
            </a:r>
            <a:r>
              <a:rPr lang="ru-RU" sz="2800" b="1" dirty="0" smtClean="0">
                <a:solidFill>
                  <a:srgbClr val="FFFF00"/>
                </a:solidFill>
              </a:rPr>
              <a:t> превращается в </a:t>
            </a:r>
            <a:r>
              <a:rPr lang="ru-RU" sz="3600" b="1" dirty="0" smtClean="0"/>
              <a:t>эллипс</a:t>
            </a:r>
            <a:r>
              <a:rPr lang="ru-RU" sz="2800" b="1" dirty="0" smtClean="0">
                <a:solidFill>
                  <a:srgbClr val="FFFF00"/>
                </a:solidFill>
              </a:rPr>
              <a:t>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комп\Мои документы\Мои рисунки\И 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00166" y="2786058"/>
            <a:ext cx="5795051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20" y="285728"/>
            <a:ext cx="864399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Две точки схода </a:t>
            </a:r>
          </a:p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При </a:t>
            </a:r>
            <a:r>
              <a:rPr lang="ru-RU" sz="3200" b="1" dirty="0" smtClean="0"/>
              <a:t>угловой перспективе </a:t>
            </a:r>
            <a:r>
              <a:rPr lang="ru-RU" sz="2800" b="1" dirty="0" smtClean="0">
                <a:solidFill>
                  <a:srgbClr val="FFFF00"/>
                </a:solidFill>
              </a:rPr>
              <a:t>линии контуров и плоскостей уже </a:t>
            </a:r>
            <a:r>
              <a:rPr lang="ru-RU" sz="3200" b="1" dirty="0" smtClean="0"/>
              <a:t>не сходятся </a:t>
            </a:r>
            <a:r>
              <a:rPr lang="ru-RU" sz="2800" b="1" dirty="0" smtClean="0">
                <a:solidFill>
                  <a:srgbClr val="FFFF00"/>
                </a:solidFill>
              </a:rPr>
              <a:t>в единой точке, а </a:t>
            </a:r>
            <a:r>
              <a:rPr lang="ru-RU" sz="3200" b="1" dirty="0" smtClean="0"/>
              <a:t>расходятся </a:t>
            </a:r>
            <a:r>
              <a:rPr lang="ru-RU" sz="2800" b="1" dirty="0" smtClean="0">
                <a:solidFill>
                  <a:srgbClr val="FFFF00"/>
                </a:solidFill>
              </a:rPr>
              <a:t>к двум точкам схода – слева и справа от наблюдателя.</a:t>
            </a:r>
            <a:endParaRPr lang="ru-RU" sz="2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743744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ошибки</a:t>
            </a:r>
          </a:p>
        </p:txBody>
      </p:sp>
      <p:sp>
        <p:nvSpPr>
          <p:cNvPr id="110603" name="Text Box 11"/>
          <p:cNvSpPr txBox="1">
            <a:spLocks noChangeArrowheads="1"/>
          </p:cNvSpPr>
          <p:nvPr/>
        </p:nvSpPr>
        <p:spPr bwMode="auto">
          <a:xfrm>
            <a:off x="6400800" y="2057400"/>
            <a:ext cx="27432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buClr>
                <a:schemeClr val="bg2"/>
              </a:buClr>
              <a:buFont typeface="Wingdings" pitchFamily="2" charset="2"/>
              <a:buChar char="§"/>
            </a:pPr>
            <a:r>
              <a:rPr lang="ru-RU" sz="2000" dirty="0"/>
              <a:t> Дорога должна сужаться к линии горизонта</a:t>
            </a:r>
          </a:p>
          <a:p>
            <a:pPr algn="l">
              <a:buClr>
                <a:schemeClr val="bg2"/>
              </a:buClr>
              <a:buFont typeface="Wingdings" pitchFamily="2" charset="2"/>
              <a:buNone/>
            </a:pPr>
            <a:endParaRPr lang="ru-RU" sz="2000" dirty="0"/>
          </a:p>
          <a:p>
            <a:pPr algn="l">
              <a:buClr>
                <a:schemeClr val="bg2"/>
              </a:buClr>
              <a:buFont typeface="Wingdings" pitchFamily="2" charset="2"/>
              <a:buChar char="§"/>
            </a:pPr>
            <a:r>
              <a:rPr lang="ru-RU" sz="2000" dirty="0"/>
              <a:t> Деревья должны уменьшаться к линии горизонта</a:t>
            </a:r>
          </a:p>
          <a:p>
            <a:pPr algn="l">
              <a:buClr>
                <a:schemeClr val="bg2"/>
              </a:buClr>
              <a:buFont typeface="Wingdings" pitchFamily="2" charset="2"/>
              <a:buNone/>
            </a:pPr>
            <a:endParaRPr lang="ru-RU" sz="2000" dirty="0"/>
          </a:p>
          <a:p>
            <a:pPr algn="l">
              <a:buClr>
                <a:schemeClr val="bg2"/>
              </a:buClr>
              <a:buFont typeface="Wingdings" pitchFamily="2" charset="2"/>
              <a:buChar char="§"/>
            </a:pPr>
            <a:endParaRPr lang="ru-RU" sz="2000" dirty="0"/>
          </a:p>
        </p:txBody>
      </p:sp>
      <p:pic>
        <p:nvPicPr>
          <p:cNvPr id="11268" name="Picture 5" descr="C:\Users\Лахины\Desktop\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84784"/>
            <a:ext cx="6135649" cy="4752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0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0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ошибки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0" y="3048000"/>
            <a:ext cx="3048000" cy="3048000"/>
          </a:xfrm>
        </p:spPr>
        <p:txBody>
          <a:bodyPr/>
          <a:lstStyle/>
          <a:p>
            <a:pPr eaLnBrk="1" hangingPunct="1"/>
            <a:r>
              <a:rPr lang="ru-RU" sz="2000" smtClean="0"/>
              <a:t>Дорога не должна подниматься выше линии горизонта</a:t>
            </a:r>
          </a:p>
          <a:p>
            <a:pPr eaLnBrk="1" hangingPunct="1"/>
            <a:endParaRPr lang="ru-RU" sz="2000" smtClean="0"/>
          </a:p>
          <a:p>
            <a:pPr eaLnBrk="1" hangingPunct="1">
              <a:buFont typeface="Wingdings" pitchFamily="2" charset="2"/>
              <a:buNone/>
            </a:pPr>
            <a:endParaRPr lang="ru-RU" sz="2000" smtClean="0"/>
          </a:p>
        </p:txBody>
      </p:sp>
      <p:pic>
        <p:nvPicPr>
          <p:cNvPr id="12292" name="Picture 5" descr="C:\Users\Лахины\Desktop\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19" y="1772816"/>
            <a:ext cx="5903281" cy="472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4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1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883568"/>
          </a:xfrm>
        </p:spPr>
        <p:txBody>
          <a:bodyPr/>
          <a:lstStyle/>
          <a:p>
            <a:pPr algn="ctr" eaLnBrk="1" hangingPunct="1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Найти ошибки</a:t>
            </a:r>
          </a:p>
        </p:txBody>
      </p:sp>
      <p:sp>
        <p:nvSpPr>
          <p:cNvPr id="1157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248400" y="2057400"/>
            <a:ext cx="2895600" cy="3886200"/>
          </a:xfrm>
        </p:spPr>
        <p:txBody>
          <a:bodyPr/>
          <a:lstStyle/>
          <a:p>
            <a:pPr eaLnBrk="1" hangingPunct="1">
              <a:spcBef>
                <a:spcPct val="0"/>
              </a:spcBef>
              <a:buSzTx/>
              <a:buFont typeface="Wingdings" pitchFamily="2" charset="2"/>
              <a:buNone/>
            </a:pPr>
            <a:endParaRPr lang="ru-RU" sz="2000" dirty="0" smtClean="0"/>
          </a:p>
          <a:p>
            <a:pPr eaLnBrk="1" hangingPunct="1"/>
            <a:r>
              <a:rPr lang="ru-RU" sz="2000" dirty="0" smtClean="0"/>
              <a:t>Деревья на переднем плане должны быть самыми высокими, уменьшаясь в размере к линии горизонта</a:t>
            </a:r>
          </a:p>
        </p:txBody>
      </p:sp>
      <p:pic>
        <p:nvPicPr>
          <p:cNvPr id="13316" name="Picture 5" descr="C:\Users\Лахины\Desktop\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799" y="1700808"/>
            <a:ext cx="6127463" cy="4471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57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301" name="Picture 5" descr="Perspective - перспектива линейна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76800" y="304800"/>
            <a:ext cx="3860800" cy="5791200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sp>
        <p:nvSpPr>
          <p:cNvPr id="183303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7813"/>
            <a:ext cx="8229600" cy="1139825"/>
          </a:xfrm>
        </p:spPr>
        <p:txBody>
          <a:bodyPr>
            <a:normAutofit fontScale="90000"/>
          </a:bodyPr>
          <a:lstStyle/>
          <a:p>
            <a:r>
              <a:rPr lang="ru-RU" sz="3800"/>
              <a:t/>
            </a:r>
            <a:br>
              <a:rPr lang="ru-RU" sz="3800"/>
            </a:br>
            <a:endParaRPr lang="ru-RU" sz="3800"/>
          </a:p>
        </p:txBody>
      </p:sp>
      <p:sp>
        <p:nvSpPr>
          <p:cNvPr id="183304" name="Rectangle 8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57158" y="857232"/>
            <a:ext cx="4443442" cy="5238768"/>
          </a:xfrm>
        </p:spPr>
        <p:txBody>
          <a:bodyPr>
            <a:normAutofit lnSpcReduction="10000"/>
          </a:bodyPr>
          <a:lstStyle/>
          <a:p>
            <a:r>
              <a:rPr lang="ru-RU" sz="3600" b="1" u="sng" dirty="0">
                <a:solidFill>
                  <a:srgbClr val="C00000"/>
                </a:solidFill>
              </a:rPr>
              <a:t>Правила линейной </a:t>
            </a:r>
            <a:r>
              <a:rPr lang="ru-RU" sz="3600" b="1" u="sng" dirty="0" smtClean="0">
                <a:solidFill>
                  <a:srgbClr val="C00000"/>
                </a:solidFill>
              </a:rPr>
              <a:t>перспективы</a:t>
            </a:r>
            <a:r>
              <a:rPr lang="ru-RU" sz="3600" b="1" u="sng" dirty="0">
                <a:solidFill>
                  <a:srgbClr val="C00000"/>
                </a:solidFill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- </a:t>
            </a:r>
            <a:r>
              <a:rPr lang="ru-RU" sz="3200" b="1" dirty="0" smtClean="0">
                <a:solidFill>
                  <a:srgbClr val="7030A0"/>
                </a:solidFill>
              </a:rPr>
              <a:t>предметы </a:t>
            </a:r>
            <a:r>
              <a:rPr lang="ru-RU" sz="3200" b="1" dirty="0">
                <a:solidFill>
                  <a:srgbClr val="7030A0"/>
                </a:solidFill>
              </a:rPr>
              <a:t>по мере </a:t>
            </a:r>
            <a:r>
              <a:rPr lang="ru-RU" sz="3200" b="1" dirty="0" smtClean="0">
                <a:solidFill>
                  <a:srgbClr val="7030A0"/>
                </a:solidFill>
              </a:rPr>
              <a:t>удаления </a:t>
            </a:r>
            <a:r>
              <a:rPr lang="ru-RU" sz="3200" b="1" dirty="0">
                <a:solidFill>
                  <a:srgbClr val="7030A0"/>
                </a:solidFill>
              </a:rPr>
              <a:t>становятся меньше;</a:t>
            </a:r>
          </a:p>
          <a:p>
            <a:pPr>
              <a:buFont typeface="Wingdings" pitchFamily="2" charset="2"/>
              <a:buNone/>
            </a:pPr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- линии, уходящие вдаль, сходятся на линии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горизонта в точке схода.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33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85720" y="3857628"/>
            <a:ext cx="85011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85720" y="3857628"/>
            <a:ext cx="85011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4283968" y="3789040"/>
            <a:ext cx="145156" cy="13945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85720" y="3857628"/>
            <a:ext cx="85011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4357686" y="3786190"/>
            <a:ext cx="142876" cy="14287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4572000" y="3933056"/>
            <a:ext cx="3888432" cy="28083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85720" y="3857628"/>
            <a:ext cx="85011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4357686" y="3786190"/>
            <a:ext cx="142876" cy="14287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 flipV="1">
            <a:off x="4572000" y="3933056"/>
            <a:ext cx="3888432" cy="280831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1187624" y="3933056"/>
            <a:ext cx="3168352" cy="25922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572000" y="1714488"/>
            <a:ext cx="414340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 эпоху Средневековья </a:t>
            </a:r>
          </a:p>
          <a:p>
            <a:pPr algn="ctr"/>
            <a:r>
              <a:rPr lang="ru-RU" sz="2800" b="1" dirty="0" smtClean="0"/>
              <a:t>(5-15 </a:t>
            </a:r>
            <a:r>
              <a:rPr lang="ru-RU" sz="2800" b="1" dirty="0" err="1" smtClean="0"/>
              <a:t>вв</a:t>
            </a:r>
            <a:r>
              <a:rPr lang="ru-RU" sz="2800" b="1" dirty="0" smtClean="0"/>
              <a:t>)  </a:t>
            </a:r>
          </a:p>
          <a:p>
            <a:pPr algn="ctr"/>
            <a:r>
              <a:rPr lang="ru-RU" sz="2800" b="1" dirty="0" smtClean="0"/>
              <a:t>взгляд  на  мир  можно назвать вертикальным – </a:t>
            </a:r>
            <a:r>
              <a:rPr lang="ru-RU" sz="3200" b="1" dirty="0" smtClean="0">
                <a:solidFill>
                  <a:srgbClr val="FFFF00"/>
                </a:solidFill>
              </a:rPr>
              <a:t>от земли к небу</a:t>
            </a:r>
            <a:r>
              <a:rPr lang="ru-RU" sz="2800" b="1" dirty="0" smtClean="0"/>
              <a:t>.</a:t>
            </a:r>
            <a:endParaRPr lang="ru-RU" sz="2800" b="1" dirty="0"/>
          </a:p>
        </p:txBody>
      </p:sp>
      <p:pic>
        <p:nvPicPr>
          <p:cNvPr id="4" name="Picture 2" descr="H:\!ЖАННА\МОЕ\учителям ИЗО и музыки\6 класс\2 четверть НАТЮРМОРТ\4 урок ПРЕДМ НА ПЛОСК ЛИНЕЙНАЯ ПЕРСП\фото\CCF11122014_00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14290"/>
            <a:ext cx="4161588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85720" y="3857628"/>
            <a:ext cx="85011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4357686" y="3786190"/>
            <a:ext cx="142876" cy="14287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-321503" y="4036223"/>
            <a:ext cx="350046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5643570" y="3500438"/>
            <a:ext cx="478634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971600" y="3933056"/>
            <a:ext cx="3312368" cy="2664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 flipV="1">
            <a:off x="4572000" y="3933056"/>
            <a:ext cx="3384376" cy="26642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85720" y="3857628"/>
            <a:ext cx="85011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4357686" y="3786190"/>
            <a:ext cx="142876" cy="14287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-321503" y="4036223"/>
            <a:ext cx="350046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5643570" y="3500438"/>
            <a:ext cx="478634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лилиния 9"/>
          <p:cNvSpPr/>
          <p:nvPr/>
        </p:nvSpPr>
        <p:spPr>
          <a:xfrm>
            <a:off x="577273" y="1791854"/>
            <a:ext cx="1585576" cy="3285067"/>
          </a:xfrm>
          <a:custGeom>
            <a:avLst/>
            <a:gdLst>
              <a:gd name="connsiteX0" fmla="*/ 521854 w 1585576"/>
              <a:gd name="connsiteY0" fmla="*/ 286328 h 3285067"/>
              <a:gd name="connsiteX1" fmla="*/ 1316182 w 1585576"/>
              <a:gd name="connsiteY1" fmla="*/ 424873 h 3285067"/>
              <a:gd name="connsiteX2" fmla="*/ 1417782 w 1585576"/>
              <a:gd name="connsiteY2" fmla="*/ 2835564 h 3285067"/>
              <a:gd name="connsiteX3" fmla="*/ 309418 w 1585576"/>
              <a:gd name="connsiteY3" fmla="*/ 3121891 h 3285067"/>
              <a:gd name="connsiteX4" fmla="*/ 281709 w 1585576"/>
              <a:gd name="connsiteY4" fmla="*/ 2272146 h 3285067"/>
              <a:gd name="connsiteX5" fmla="*/ 23091 w 1585576"/>
              <a:gd name="connsiteY5" fmla="*/ 1477819 h 3285067"/>
              <a:gd name="connsiteX6" fmla="*/ 420254 w 1585576"/>
              <a:gd name="connsiteY6" fmla="*/ 1062182 h 3285067"/>
              <a:gd name="connsiteX7" fmla="*/ 392545 w 1585576"/>
              <a:gd name="connsiteY7" fmla="*/ 387928 h 3285067"/>
              <a:gd name="connsiteX8" fmla="*/ 725054 w 1585576"/>
              <a:gd name="connsiteY8" fmla="*/ 230910 h 3285067"/>
              <a:gd name="connsiteX9" fmla="*/ 632691 w 1585576"/>
              <a:gd name="connsiteY9" fmla="*/ 212437 h 3285067"/>
              <a:gd name="connsiteX10" fmla="*/ 678872 w 1585576"/>
              <a:gd name="connsiteY10" fmla="*/ 212437 h 3285067"/>
              <a:gd name="connsiteX11" fmla="*/ 678872 w 1585576"/>
              <a:gd name="connsiteY11" fmla="*/ 295564 h 3285067"/>
              <a:gd name="connsiteX12" fmla="*/ 669636 w 1585576"/>
              <a:gd name="connsiteY12" fmla="*/ 212437 h 3285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5576" h="3285067">
                <a:moveTo>
                  <a:pt x="521854" y="286328"/>
                </a:moveTo>
                <a:cubicBezTo>
                  <a:pt x="844357" y="143164"/>
                  <a:pt x="1166861" y="0"/>
                  <a:pt x="1316182" y="424873"/>
                </a:cubicBezTo>
                <a:cubicBezTo>
                  <a:pt x="1465503" y="849746"/>
                  <a:pt x="1585576" y="2386061"/>
                  <a:pt x="1417782" y="2835564"/>
                </a:cubicBezTo>
                <a:cubicBezTo>
                  <a:pt x="1249988" y="3285067"/>
                  <a:pt x="498763" y="3215794"/>
                  <a:pt x="309418" y="3121891"/>
                </a:cubicBezTo>
                <a:cubicBezTo>
                  <a:pt x="120073" y="3027988"/>
                  <a:pt x="329430" y="2546158"/>
                  <a:pt x="281709" y="2272146"/>
                </a:cubicBezTo>
                <a:cubicBezTo>
                  <a:pt x="233988" y="1998134"/>
                  <a:pt x="0" y="1679480"/>
                  <a:pt x="23091" y="1477819"/>
                </a:cubicBezTo>
                <a:cubicBezTo>
                  <a:pt x="46182" y="1276158"/>
                  <a:pt x="358678" y="1243830"/>
                  <a:pt x="420254" y="1062182"/>
                </a:cubicBezTo>
                <a:cubicBezTo>
                  <a:pt x="481830" y="880534"/>
                  <a:pt x="341745" y="526473"/>
                  <a:pt x="392545" y="387928"/>
                </a:cubicBezTo>
                <a:cubicBezTo>
                  <a:pt x="443345" y="249383"/>
                  <a:pt x="685030" y="260158"/>
                  <a:pt x="725054" y="230910"/>
                </a:cubicBezTo>
                <a:cubicBezTo>
                  <a:pt x="765078" y="201662"/>
                  <a:pt x="640388" y="215516"/>
                  <a:pt x="632691" y="212437"/>
                </a:cubicBezTo>
                <a:cubicBezTo>
                  <a:pt x="624994" y="209358"/>
                  <a:pt x="671175" y="198583"/>
                  <a:pt x="678872" y="212437"/>
                </a:cubicBezTo>
                <a:cubicBezTo>
                  <a:pt x="686569" y="226292"/>
                  <a:pt x="680411" y="295564"/>
                  <a:pt x="678872" y="295564"/>
                </a:cubicBezTo>
                <a:cubicBezTo>
                  <a:pt x="677333" y="295564"/>
                  <a:pt x="673484" y="254000"/>
                  <a:pt x="669636" y="212437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143768" y="1285860"/>
            <a:ext cx="150019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>
            <a:endCxn id="3" idx="3"/>
          </p:cNvCxnSpPr>
          <p:nvPr/>
        </p:nvCxnSpPr>
        <p:spPr>
          <a:xfrm flipV="1">
            <a:off x="971600" y="3908142"/>
            <a:ext cx="3407010" cy="26892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>
            <a:endCxn id="3" idx="5"/>
          </p:cNvCxnSpPr>
          <p:nvPr/>
        </p:nvCxnSpPr>
        <p:spPr>
          <a:xfrm flipH="1" flipV="1">
            <a:off x="4479638" y="3908142"/>
            <a:ext cx="3476738" cy="26892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85720" y="3857628"/>
            <a:ext cx="85011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4357686" y="3786190"/>
            <a:ext cx="142876" cy="142876"/>
          </a:xfrm>
          <a:prstGeom prst="ellips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-321503" y="4036223"/>
            <a:ext cx="350046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5643570" y="3500438"/>
            <a:ext cx="478634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лилиния 9"/>
          <p:cNvSpPr/>
          <p:nvPr/>
        </p:nvSpPr>
        <p:spPr>
          <a:xfrm>
            <a:off x="577273" y="1791854"/>
            <a:ext cx="1585576" cy="3285067"/>
          </a:xfrm>
          <a:custGeom>
            <a:avLst/>
            <a:gdLst>
              <a:gd name="connsiteX0" fmla="*/ 521854 w 1585576"/>
              <a:gd name="connsiteY0" fmla="*/ 286328 h 3285067"/>
              <a:gd name="connsiteX1" fmla="*/ 1316182 w 1585576"/>
              <a:gd name="connsiteY1" fmla="*/ 424873 h 3285067"/>
              <a:gd name="connsiteX2" fmla="*/ 1417782 w 1585576"/>
              <a:gd name="connsiteY2" fmla="*/ 2835564 h 3285067"/>
              <a:gd name="connsiteX3" fmla="*/ 309418 w 1585576"/>
              <a:gd name="connsiteY3" fmla="*/ 3121891 h 3285067"/>
              <a:gd name="connsiteX4" fmla="*/ 281709 w 1585576"/>
              <a:gd name="connsiteY4" fmla="*/ 2272146 h 3285067"/>
              <a:gd name="connsiteX5" fmla="*/ 23091 w 1585576"/>
              <a:gd name="connsiteY5" fmla="*/ 1477819 h 3285067"/>
              <a:gd name="connsiteX6" fmla="*/ 420254 w 1585576"/>
              <a:gd name="connsiteY6" fmla="*/ 1062182 h 3285067"/>
              <a:gd name="connsiteX7" fmla="*/ 392545 w 1585576"/>
              <a:gd name="connsiteY7" fmla="*/ 387928 h 3285067"/>
              <a:gd name="connsiteX8" fmla="*/ 725054 w 1585576"/>
              <a:gd name="connsiteY8" fmla="*/ 230910 h 3285067"/>
              <a:gd name="connsiteX9" fmla="*/ 632691 w 1585576"/>
              <a:gd name="connsiteY9" fmla="*/ 212437 h 3285067"/>
              <a:gd name="connsiteX10" fmla="*/ 678872 w 1585576"/>
              <a:gd name="connsiteY10" fmla="*/ 212437 h 3285067"/>
              <a:gd name="connsiteX11" fmla="*/ 678872 w 1585576"/>
              <a:gd name="connsiteY11" fmla="*/ 295564 h 3285067"/>
              <a:gd name="connsiteX12" fmla="*/ 669636 w 1585576"/>
              <a:gd name="connsiteY12" fmla="*/ 212437 h 3285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5576" h="3285067">
                <a:moveTo>
                  <a:pt x="521854" y="286328"/>
                </a:moveTo>
                <a:cubicBezTo>
                  <a:pt x="844357" y="143164"/>
                  <a:pt x="1166861" y="0"/>
                  <a:pt x="1316182" y="424873"/>
                </a:cubicBezTo>
                <a:cubicBezTo>
                  <a:pt x="1465503" y="849746"/>
                  <a:pt x="1585576" y="2386061"/>
                  <a:pt x="1417782" y="2835564"/>
                </a:cubicBezTo>
                <a:cubicBezTo>
                  <a:pt x="1249988" y="3285067"/>
                  <a:pt x="498763" y="3215794"/>
                  <a:pt x="309418" y="3121891"/>
                </a:cubicBezTo>
                <a:cubicBezTo>
                  <a:pt x="120073" y="3027988"/>
                  <a:pt x="329430" y="2546158"/>
                  <a:pt x="281709" y="2272146"/>
                </a:cubicBezTo>
                <a:cubicBezTo>
                  <a:pt x="233988" y="1998134"/>
                  <a:pt x="0" y="1679480"/>
                  <a:pt x="23091" y="1477819"/>
                </a:cubicBezTo>
                <a:cubicBezTo>
                  <a:pt x="46182" y="1276158"/>
                  <a:pt x="358678" y="1243830"/>
                  <a:pt x="420254" y="1062182"/>
                </a:cubicBezTo>
                <a:cubicBezTo>
                  <a:pt x="481830" y="880534"/>
                  <a:pt x="341745" y="526473"/>
                  <a:pt x="392545" y="387928"/>
                </a:cubicBezTo>
                <a:cubicBezTo>
                  <a:pt x="443345" y="249383"/>
                  <a:pt x="685030" y="260158"/>
                  <a:pt x="725054" y="230910"/>
                </a:cubicBezTo>
                <a:cubicBezTo>
                  <a:pt x="765078" y="201662"/>
                  <a:pt x="640388" y="215516"/>
                  <a:pt x="632691" y="212437"/>
                </a:cubicBezTo>
                <a:cubicBezTo>
                  <a:pt x="624994" y="209358"/>
                  <a:pt x="671175" y="198583"/>
                  <a:pt x="678872" y="212437"/>
                </a:cubicBezTo>
                <a:cubicBezTo>
                  <a:pt x="686569" y="226292"/>
                  <a:pt x="680411" y="295564"/>
                  <a:pt x="678872" y="295564"/>
                </a:cubicBezTo>
                <a:cubicBezTo>
                  <a:pt x="677333" y="295564"/>
                  <a:pt x="673484" y="254000"/>
                  <a:pt x="669636" y="212437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143768" y="1285860"/>
            <a:ext cx="150019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643042" y="2000240"/>
            <a:ext cx="2714644" cy="1785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1571604" y="3857628"/>
            <a:ext cx="2714644" cy="18573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4572000" y="1357298"/>
            <a:ext cx="3357586" cy="24288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4714876" y="3929066"/>
            <a:ext cx="3357586" cy="22145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endCxn id="3" idx="4"/>
          </p:cNvCxnSpPr>
          <p:nvPr/>
        </p:nvCxnSpPr>
        <p:spPr>
          <a:xfrm flipV="1">
            <a:off x="971600" y="3929066"/>
            <a:ext cx="3457524" cy="266828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endCxn id="3" idx="5"/>
          </p:cNvCxnSpPr>
          <p:nvPr/>
        </p:nvCxnSpPr>
        <p:spPr>
          <a:xfrm flipH="1" flipV="1">
            <a:off x="4479638" y="3908142"/>
            <a:ext cx="3620754" cy="27612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/>
          <p:cNvCxnSpPr/>
          <p:nvPr/>
        </p:nvCxnSpPr>
        <p:spPr>
          <a:xfrm>
            <a:off x="285720" y="3857628"/>
            <a:ext cx="850112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вал 2"/>
          <p:cNvSpPr/>
          <p:nvPr/>
        </p:nvSpPr>
        <p:spPr>
          <a:xfrm>
            <a:off x="4357686" y="378619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rot="5400000">
            <a:off x="-321503" y="4036223"/>
            <a:ext cx="350046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5643570" y="3500438"/>
            <a:ext cx="478634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лилиния 9"/>
          <p:cNvSpPr/>
          <p:nvPr/>
        </p:nvSpPr>
        <p:spPr>
          <a:xfrm>
            <a:off x="577273" y="1791854"/>
            <a:ext cx="1585576" cy="3285067"/>
          </a:xfrm>
          <a:custGeom>
            <a:avLst/>
            <a:gdLst>
              <a:gd name="connsiteX0" fmla="*/ 521854 w 1585576"/>
              <a:gd name="connsiteY0" fmla="*/ 286328 h 3285067"/>
              <a:gd name="connsiteX1" fmla="*/ 1316182 w 1585576"/>
              <a:gd name="connsiteY1" fmla="*/ 424873 h 3285067"/>
              <a:gd name="connsiteX2" fmla="*/ 1417782 w 1585576"/>
              <a:gd name="connsiteY2" fmla="*/ 2835564 h 3285067"/>
              <a:gd name="connsiteX3" fmla="*/ 309418 w 1585576"/>
              <a:gd name="connsiteY3" fmla="*/ 3121891 h 3285067"/>
              <a:gd name="connsiteX4" fmla="*/ 281709 w 1585576"/>
              <a:gd name="connsiteY4" fmla="*/ 2272146 h 3285067"/>
              <a:gd name="connsiteX5" fmla="*/ 23091 w 1585576"/>
              <a:gd name="connsiteY5" fmla="*/ 1477819 h 3285067"/>
              <a:gd name="connsiteX6" fmla="*/ 420254 w 1585576"/>
              <a:gd name="connsiteY6" fmla="*/ 1062182 h 3285067"/>
              <a:gd name="connsiteX7" fmla="*/ 392545 w 1585576"/>
              <a:gd name="connsiteY7" fmla="*/ 387928 h 3285067"/>
              <a:gd name="connsiteX8" fmla="*/ 725054 w 1585576"/>
              <a:gd name="connsiteY8" fmla="*/ 230910 h 3285067"/>
              <a:gd name="connsiteX9" fmla="*/ 632691 w 1585576"/>
              <a:gd name="connsiteY9" fmla="*/ 212437 h 3285067"/>
              <a:gd name="connsiteX10" fmla="*/ 678872 w 1585576"/>
              <a:gd name="connsiteY10" fmla="*/ 212437 h 3285067"/>
              <a:gd name="connsiteX11" fmla="*/ 678872 w 1585576"/>
              <a:gd name="connsiteY11" fmla="*/ 295564 h 3285067"/>
              <a:gd name="connsiteX12" fmla="*/ 669636 w 1585576"/>
              <a:gd name="connsiteY12" fmla="*/ 212437 h 3285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585576" h="3285067">
                <a:moveTo>
                  <a:pt x="521854" y="286328"/>
                </a:moveTo>
                <a:cubicBezTo>
                  <a:pt x="844357" y="143164"/>
                  <a:pt x="1166861" y="0"/>
                  <a:pt x="1316182" y="424873"/>
                </a:cubicBezTo>
                <a:cubicBezTo>
                  <a:pt x="1465503" y="849746"/>
                  <a:pt x="1585576" y="2386061"/>
                  <a:pt x="1417782" y="2835564"/>
                </a:cubicBezTo>
                <a:cubicBezTo>
                  <a:pt x="1249988" y="3285067"/>
                  <a:pt x="498763" y="3215794"/>
                  <a:pt x="309418" y="3121891"/>
                </a:cubicBezTo>
                <a:cubicBezTo>
                  <a:pt x="120073" y="3027988"/>
                  <a:pt x="329430" y="2546158"/>
                  <a:pt x="281709" y="2272146"/>
                </a:cubicBezTo>
                <a:cubicBezTo>
                  <a:pt x="233988" y="1998134"/>
                  <a:pt x="0" y="1679480"/>
                  <a:pt x="23091" y="1477819"/>
                </a:cubicBezTo>
                <a:cubicBezTo>
                  <a:pt x="46182" y="1276158"/>
                  <a:pt x="358678" y="1243830"/>
                  <a:pt x="420254" y="1062182"/>
                </a:cubicBezTo>
                <a:cubicBezTo>
                  <a:pt x="481830" y="880534"/>
                  <a:pt x="341745" y="526473"/>
                  <a:pt x="392545" y="387928"/>
                </a:cubicBezTo>
                <a:cubicBezTo>
                  <a:pt x="443345" y="249383"/>
                  <a:pt x="685030" y="260158"/>
                  <a:pt x="725054" y="230910"/>
                </a:cubicBezTo>
                <a:cubicBezTo>
                  <a:pt x="765078" y="201662"/>
                  <a:pt x="640388" y="215516"/>
                  <a:pt x="632691" y="212437"/>
                </a:cubicBezTo>
                <a:cubicBezTo>
                  <a:pt x="624994" y="209358"/>
                  <a:pt x="671175" y="198583"/>
                  <a:pt x="678872" y="212437"/>
                </a:cubicBezTo>
                <a:cubicBezTo>
                  <a:pt x="686569" y="226292"/>
                  <a:pt x="680411" y="295564"/>
                  <a:pt x="678872" y="295564"/>
                </a:cubicBezTo>
                <a:cubicBezTo>
                  <a:pt x="677333" y="295564"/>
                  <a:pt x="673484" y="254000"/>
                  <a:pt x="669636" y="212437"/>
                </a:cubicBezTo>
              </a:path>
            </a:pathLst>
          </a:cu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143768" y="1285860"/>
            <a:ext cx="150019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1643042" y="2000240"/>
            <a:ext cx="2714644" cy="1785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1571604" y="3857628"/>
            <a:ext cx="2714644" cy="18573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 flipV="1">
            <a:off x="4500562" y="1357298"/>
            <a:ext cx="3357586" cy="242889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10800000">
            <a:off x="4714876" y="3929066"/>
            <a:ext cx="3357586" cy="22145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>
            <a:off x="1857356" y="3857628"/>
            <a:ext cx="17145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2500298" y="3786190"/>
            <a:ext cx="128588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964645" y="3750471"/>
            <a:ext cx="928694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3536943" y="3749677"/>
            <a:ext cx="5000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3251191" y="3749677"/>
            <a:ext cx="785818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16200000" flipH="1">
            <a:off x="5250661" y="3679033"/>
            <a:ext cx="2571768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rot="16200000" flipH="1">
            <a:off x="5107785" y="3679033"/>
            <a:ext cx="1571636" cy="714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5400000">
            <a:off x="5001422" y="3713958"/>
            <a:ext cx="100013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4894265" y="3749677"/>
            <a:ext cx="64294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rot="5400000">
            <a:off x="4750595" y="3750471"/>
            <a:ext cx="500066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endCxn id="3" idx="2"/>
          </p:cNvCxnSpPr>
          <p:nvPr/>
        </p:nvCxnSpPr>
        <p:spPr>
          <a:xfrm flipV="1">
            <a:off x="683568" y="3857628"/>
            <a:ext cx="3674118" cy="27397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endCxn id="3" idx="5"/>
          </p:cNvCxnSpPr>
          <p:nvPr/>
        </p:nvCxnSpPr>
        <p:spPr>
          <a:xfrm flipH="1" flipV="1">
            <a:off x="4479638" y="3908142"/>
            <a:ext cx="3620754" cy="26172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229" name="Picture 5" descr="8206-131041-5216299b4b82f6b512ed80947451ed6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124744"/>
            <a:ext cx="8558458" cy="5472608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Линейная перспектива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80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!ЖАННА\МОЕ\учителям ИЗО и музыки\6 класс\2 четверть НАТЮРМОРТ\4 урок ПРЕДМ НА ПЛОСК ЛИНЕЙНАЯ ПЕРСП\фото\1280pxltima_Cena__Da_Vinci_5-vi.jpg"/>
          <p:cNvPicPr>
            <a:picLocks noChangeAspect="1" noChangeArrowheads="1"/>
          </p:cNvPicPr>
          <p:nvPr/>
        </p:nvPicPr>
        <p:blipFill>
          <a:blip r:embed="rId2" cstate="email">
            <a:lum bright="14000" contrast="38000"/>
          </a:blip>
          <a:srcRect/>
          <a:stretch>
            <a:fillRect/>
          </a:stretch>
        </p:blipFill>
        <p:spPr bwMode="auto">
          <a:xfrm>
            <a:off x="714348" y="1928802"/>
            <a:ext cx="7429552" cy="403424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214290"/>
            <a:ext cx="792961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В эпоху Возрождения (15-16 </a:t>
            </a:r>
            <a:r>
              <a:rPr lang="ru-RU" sz="2800" b="1" dirty="0" err="1" smtClean="0">
                <a:solidFill>
                  <a:srgbClr val="FFFF00"/>
                </a:solidFill>
              </a:rPr>
              <a:t>вв</a:t>
            </a:r>
            <a:r>
              <a:rPr lang="ru-RU" sz="2800" b="1" dirty="0" smtClean="0">
                <a:solidFill>
                  <a:srgbClr val="FFFF00"/>
                </a:solidFill>
              </a:rPr>
              <a:t>) видение мира изменилось. Его можно назвать горизонтальным – </a:t>
            </a:r>
            <a:r>
              <a:rPr lang="ru-RU" sz="3200" b="1" dirty="0" smtClean="0"/>
              <a:t>вглубь пространства</a:t>
            </a:r>
            <a:endParaRPr lang="ru-RU" sz="32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357422" y="6072206"/>
            <a:ext cx="568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Леонардо да Винчи «Тайная вечеря»</a:t>
            </a:r>
            <a:endParaRPr lang="ru-RU" sz="2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928670"/>
            <a:ext cx="84296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</a:rPr>
              <a:t>На протяжении веков художники вырабатывали  методы изображения  окружающего мира на плоскости, которые затем превращались в правила. С одним из них мы сегодня и познакомимся.</a:t>
            </a:r>
            <a:endParaRPr lang="ru-RU" sz="32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14356"/>
            <a:ext cx="8183880" cy="10515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Линейная  перспектива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2143116"/>
            <a:ext cx="82868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ru-RU" sz="3200" b="1" dirty="0" smtClean="0">
                <a:solidFill>
                  <a:srgbClr val="FFFF00"/>
                </a:solidFill>
              </a:rPr>
              <a:t> это система изображения на плоскости глубины пространства.</a:t>
            </a:r>
          </a:p>
          <a:p>
            <a:pPr>
              <a:buFontTx/>
              <a:buChar char="-"/>
            </a:pPr>
            <a:endParaRPr lang="ru-RU" sz="3200" b="1" dirty="0" smtClean="0">
              <a:solidFill>
                <a:srgbClr val="FFFF00"/>
              </a:solidFill>
            </a:endParaRPr>
          </a:p>
          <a:p>
            <a:r>
              <a:rPr lang="ru-RU" sz="3200" b="1" dirty="0" smtClean="0">
                <a:solidFill>
                  <a:srgbClr val="FFFF00"/>
                </a:solidFill>
              </a:rPr>
              <a:t>Эта система включает в себя способы изображения, которые позволяют создать </a:t>
            </a:r>
            <a:r>
              <a:rPr lang="ru-RU" sz="3200" b="1" dirty="0" smtClean="0"/>
              <a:t>иллюзию пространства на плоскости.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357166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Если рисовать на стекле окна пейзаж, который мы видим за окном, получится перспективный рисунок, а стекло в этом случае будет картинной плоскостью.</a:t>
            </a:r>
            <a:endParaRPr lang="ru-RU" sz="2800" b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H:\!ЖАННА\МОЕ\учителям ИЗО и музыки\6 класс\2 четверть НАТЮРМОРТ\4 урок ПРЕДМ НА ПЛОСК ЛИНЕЙНАЯ ПЕРСП\фото\96614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27" y="2214554"/>
            <a:ext cx="3572079" cy="4214842"/>
          </a:xfrm>
          <a:prstGeom prst="rect">
            <a:avLst/>
          </a:prstGeom>
          <a:noFill/>
        </p:spPr>
      </p:pic>
      <p:pic>
        <p:nvPicPr>
          <p:cNvPr id="3075" name="Picture 3" descr="H:\!ЖАННА\МОЕ\учителям ИЗО и музыки\6 класс\2 четверть НАТЮРМОРТ\4 урок ПРЕДМ НА ПЛОСК ЛИНЕЙНАЯ ПЕРСП\фото\1266940913_937520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643182"/>
            <a:ext cx="4484108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357166"/>
            <a:ext cx="87154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Размеры, форма, чёткость очертаний предметов зрительно</a:t>
            </a:r>
            <a:r>
              <a:rPr lang="ru-RU" sz="2800" b="1" u="sng" dirty="0" smtClean="0">
                <a:solidFill>
                  <a:srgbClr val="FFFF00"/>
                </a:solidFill>
              </a:rPr>
              <a:t> </a:t>
            </a:r>
            <a:r>
              <a:rPr lang="ru-RU" sz="3600" b="1" u="sng" dirty="0" smtClean="0"/>
              <a:t>изменяются</a:t>
            </a:r>
            <a:r>
              <a:rPr lang="ru-RU" sz="2800" b="1" u="sng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в зависимости от их удалённости. </a:t>
            </a:r>
          </a:p>
          <a:p>
            <a:endParaRPr lang="ru-RU" sz="2800" b="1" dirty="0" smtClean="0">
              <a:solidFill>
                <a:srgbClr val="FFFF00"/>
              </a:solidFill>
            </a:endParaRPr>
          </a:p>
          <a:p>
            <a:endParaRPr lang="ru-RU" sz="2800" b="1" u="sng" dirty="0" smtClean="0">
              <a:solidFill>
                <a:srgbClr val="FFFF00"/>
              </a:solidFill>
            </a:endParaRPr>
          </a:p>
          <a:p>
            <a:endParaRPr lang="ru-RU" sz="2800" b="1" dirty="0" smtClean="0">
              <a:solidFill>
                <a:srgbClr val="FFFF00"/>
              </a:solidFill>
            </a:endParaRPr>
          </a:p>
        </p:txBody>
      </p:sp>
      <p:pic>
        <p:nvPicPr>
          <p:cNvPr id="1027" name="Picture 3" descr="H:\!ЖАННА\МОЕ\учителям ИЗО и музыки\6 класс\2 четверть НАТЮРМОРТ\4 урок ПРЕДМ НА ПЛОСК ЛИНЕЙНАЯ ПЕРСП\фото\Perspektiv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28926" y="2000240"/>
            <a:ext cx="5891355" cy="407196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20" y="4000504"/>
            <a:ext cx="24680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А.Герасимов.</a:t>
            </a:r>
          </a:p>
          <a:p>
            <a:r>
              <a:rPr lang="ru-RU" sz="2800" b="1" dirty="0" smtClean="0"/>
              <a:t> «Большак»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:\!ЖАННА\МОЕ\учителям ИЗО и музыки\6 класс\2 четверть НАТЮРМОРТ\4 урок ПРЕДМ НА ПЛОСК ЛИНЕЙНАЯ ПЕРСП\фото\81e0a75411c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1928802"/>
            <a:ext cx="7358114" cy="452453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500042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При  </a:t>
            </a:r>
            <a:r>
              <a:rPr lang="ru-RU" sz="3600" b="1" u="sng" dirty="0" smtClean="0"/>
              <a:t>удалении</a:t>
            </a:r>
            <a:r>
              <a:rPr lang="ru-RU" sz="2800" b="1" dirty="0" smtClean="0">
                <a:solidFill>
                  <a:srgbClr val="FFFF00"/>
                </a:solidFill>
              </a:rPr>
              <a:t> от нашего глаза размеры предметов кажутся </a:t>
            </a:r>
            <a:r>
              <a:rPr lang="ru-RU" sz="3600" b="1" u="sng" dirty="0" smtClean="0"/>
              <a:t>уменьшенными</a:t>
            </a:r>
            <a:r>
              <a:rPr lang="ru-RU" sz="3600" b="1" u="sng" dirty="0" smtClean="0">
                <a:solidFill>
                  <a:srgbClr val="FFFF00"/>
                </a:solidFill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274</TotalTime>
  <Words>518</Words>
  <Application>Microsoft Office PowerPoint</Application>
  <PresentationFormat>Экран (4:3)</PresentationFormat>
  <Paragraphs>67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Бумажная</vt:lpstr>
      <vt:lpstr>Изображение  объема на плоскости.  Линейная перспектива.</vt:lpstr>
      <vt:lpstr>Слайд 2</vt:lpstr>
      <vt:lpstr>Слайд 3</vt:lpstr>
      <vt:lpstr>Слайд 4</vt:lpstr>
      <vt:lpstr>Слайд 5</vt:lpstr>
      <vt:lpstr>Линейная  перспектива</vt:lpstr>
      <vt:lpstr>Слайд 7</vt:lpstr>
      <vt:lpstr>Слайд 8</vt:lpstr>
      <vt:lpstr>Слайд 9</vt:lpstr>
      <vt:lpstr>Слайд 10</vt:lpstr>
      <vt:lpstr>А вот вертикальные  линии столбов, домов, деревьев остаются вертикальными, хотя с удалением от нас, также  уменьшаются. </vt:lpstr>
      <vt:lpstr>Слайд 12</vt:lpstr>
      <vt:lpstr>При подъёме на гору, линия горизонта повышается и увеличивается  обозреваемое пространство  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Найти ошибки</vt:lpstr>
      <vt:lpstr>Найти ошибки</vt:lpstr>
      <vt:lpstr>Найти ошибки</vt:lpstr>
      <vt:lpstr> 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Линейная перспектива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Музыка</cp:lastModifiedBy>
  <cp:revision>35</cp:revision>
  <dcterms:created xsi:type="dcterms:W3CDTF">2014-12-03T17:15:08Z</dcterms:created>
  <dcterms:modified xsi:type="dcterms:W3CDTF">2020-01-07T21:09:32Z</dcterms:modified>
</cp:coreProperties>
</file>