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56" r:id="rId3"/>
    <p:sldId id="257" r:id="rId4"/>
    <p:sldId id="258" r:id="rId5"/>
    <p:sldId id="259" r:id="rId6"/>
    <p:sldId id="261" r:id="rId7"/>
    <p:sldId id="262" r:id="rId8"/>
    <p:sldId id="263" r:id="rId9"/>
    <p:sldId id="264" r:id="rId10"/>
    <p:sldId id="265" r:id="rId11"/>
    <p:sldId id="266" r:id="rId12"/>
    <p:sldId id="268" r:id="rId13"/>
    <p:sldId id="269" r:id="rId14"/>
    <p:sldId id="272" r:id="rId15"/>
    <p:sldId id="273" r:id="rId16"/>
    <p:sldId id="270" r:id="rId17"/>
    <p:sldId id="275" r:id="rId18"/>
    <p:sldId id="276" r:id="rId19"/>
    <p:sldId id="271" r:id="rId20"/>
    <p:sldId id="277" r:id="rId21"/>
    <p:sldId id="278" r:id="rId22"/>
    <p:sldId id="279" r:id="rId23"/>
    <p:sldId id="280" r:id="rId24"/>
    <p:sldId id="281" r:id="rId25"/>
    <p:sldId id="282" r:id="rId26"/>
    <p:sldId id="283" r:id="rId27"/>
    <p:sldId id="260" r:id="rId28"/>
    <p:sldId id="285"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3" d="100"/>
          <a:sy n="73" d="100"/>
        </p:scale>
        <p:origin x="-222"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08.01.2020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08.01.2020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08.01.2020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08.01.2020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08.01.2020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08.01.2020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08.01.2020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08.01.2020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s://st.depositphotos.com/1012885/4155/i/950/depositphotos_41555033-stock-photo-high-resolution-grunge-textures.jpg"/>
          <p:cNvPicPr>
            <a:picLocks noChangeAspect="1" noChangeArrowheads="1"/>
          </p:cNvPicPr>
          <p:nvPr/>
        </p:nvPicPr>
        <p:blipFill>
          <a:blip r:embed="rId2"/>
          <a:srcRect/>
          <a:stretch>
            <a:fillRect/>
          </a:stretch>
        </p:blipFill>
        <p:spPr bwMode="auto">
          <a:xfrm>
            <a:off x="0" y="1"/>
            <a:ext cx="9144000" cy="6858000"/>
          </a:xfrm>
          <a:prstGeom prst="rect">
            <a:avLst/>
          </a:prstGeom>
          <a:noFill/>
        </p:spPr>
      </p:pic>
      <p:sp>
        <p:nvSpPr>
          <p:cNvPr id="8" name="TextBox 7"/>
          <p:cNvSpPr txBox="1"/>
          <p:nvPr/>
        </p:nvSpPr>
        <p:spPr>
          <a:xfrm>
            <a:off x="2000232" y="4357694"/>
            <a:ext cx="5929354" cy="1600438"/>
          </a:xfrm>
          <a:prstGeom prst="rect">
            <a:avLst/>
          </a:prstGeom>
          <a:noFill/>
        </p:spPr>
        <p:txBody>
          <a:bodyPr wrap="square" rtlCol="0">
            <a:spAutoFit/>
          </a:bodyPr>
          <a:lstStyle/>
          <a:p>
            <a:pPr algn="ctr"/>
            <a:r>
              <a:rPr lang="ru-RU" sz="4000" dirty="0" smtClean="0">
                <a:effectLst>
                  <a:outerShdw blurRad="38100" dist="38100" dir="2700000" algn="tl">
                    <a:srgbClr val="000000">
                      <a:alpha val="43137"/>
                    </a:srgbClr>
                  </a:outerShdw>
                </a:effectLst>
                <a:latin typeface="Times New Roman" pitchFamily="18" charset="0"/>
                <a:cs typeface="Times New Roman" pitchFamily="18" charset="0"/>
              </a:rPr>
              <a:t>Техника </a:t>
            </a:r>
            <a:r>
              <a:rPr lang="ru-RU" sz="4000" smtClean="0">
                <a:effectLst>
                  <a:outerShdw blurRad="38100" dist="38100" dir="2700000" algn="tl">
                    <a:srgbClr val="000000">
                      <a:alpha val="43137"/>
                    </a:srgbClr>
                  </a:outerShdw>
                </a:effectLst>
                <a:latin typeface="Times New Roman" pitchFamily="18" charset="0"/>
                <a:cs typeface="Times New Roman" pitchFamily="18" charset="0"/>
              </a:rPr>
              <a:t>Великой </a:t>
            </a:r>
            <a:r>
              <a:rPr lang="ru-RU" sz="4000" smtClean="0">
                <a:effectLst>
                  <a:outerShdw blurRad="38100" dist="38100" dir="2700000" algn="tl">
                    <a:srgbClr val="000000">
                      <a:alpha val="43137"/>
                    </a:srgbClr>
                  </a:outerShdw>
                </a:effectLst>
                <a:latin typeface="Times New Roman" pitchFamily="18" charset="0"/>
                <a:cs typeface="Times New Roman" pitchFamily="18" charset="0"/>
              </a:rPr>
              <a:t>Победы</a:t>
            </a:r>
            <a:endParaRPr lang="ru-RU" sz="4000" dirty="0" smtClean="0">
              <a:effectLst>
                <a:outerShdw blurRad="38100" dist="38100" dir="2700000" algn="tl">
                  <a:srgbClr val="000000">
                    <a:alpha val="43137"/>
                  </a:srgbClr>
                </a:outerShdw>
              </a:effectLst>
              <a:latin typeface="Times New Roman" pitchFamily="18" charset="0"/>
              <a:cs typeface="Times New Roman" pitchFamily="18" charset="0"/>
            </a:endParaRPr>
          </a:p>
          <a:p>
            <a:pPr algn="ctr"/>
            <a:r>
              <a:rPr lang="ru-RU" sz="4000" dirty="0" smtClean="0">
                <a:effectLst>
                  <a:outerShdw blurRad="38100" dist="38100" dir="2700000" algn="tl">
                    <a:srgbClr val="000000">
                      <a:alpha val="43137"/>
                    </a:srgbClr>
                  </a:outerShdw>
                </a:effectLst>
                <a:latin typeface="Times New Roman" pitchFamily="18" charset="0"/>
                <a:cs typeface="Times New Roman" pitchFamily="18" charset="0"/>
              </a:rPr>
              <a:t>в задачах по физике</a:t>
            </a:r>
          </a:p>
          <a:p>
            <a:pPr algn="ctr"/>
            <a:endParaRPr lang="ru-RU" dirty="0"/>
          </a:p>
        </p:txBody>
      </p:sp>
      <p:pic>
        <p:nvPicPr>
          <p:cNvPr id="41992" name="Picture 8" descr="C:\Users\Людмила.Людмила-ПК\Downloads\6b6143bc1d79c347c89d21a36ead8d2c-removebg-preview.png"/>
          <p:cNvPicPr>
            <a:picLocks noChangeAspect="1" noChangeArrowheads="1"/>
          </p:cNvPicPr>
          <p:nvPr/>
        </p:nvPicPr>
        <p:blipFill>
          <a:blip r:embed="rId3"/>
          <a:srcRect/>
          <a:stretch>
            <a:fillRect/>
          </a:stretch>
        </p:blipFill>
        <p:spPr bwMode="auto">
          <a:xfrm>
            <a:off x="1785886" y="0"/>
            <a:ext cx="7358114" cy="413687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https://ds03.infourok.ru/uploads/ex/0186/0001af35-fafb1874/img1.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6" name="TextBox 5"/>
          <p:cNvSpPr txBox="1"/>
          <p:nvPr/>
        </p:nvSpPr>
        <p:spPr>
          <a:xfrm>
            <a:off x="1357290" y="857232"/>
            <a:ext cx="6072230" cy="1908215"/>
          </a:xfrm>
          <a:prstGeom prst="rect">
            <a:avLst/>
          </a:prstGeom>
          <a:noFill/>
        </p:spPr>
        <p:txBody>
          <a:bodyPr wrap="square" rtlCol="0">
            <a:spAutoFit/>
          </a:bodyPr>
          <a:lstStyle/>
          <a:p>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Торпедные катера начали строить в СССР в 1928 г. Маневренные, скоростные, они своей</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выпущенной торпедой “больно жалили” судно врага, что</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игнорировать их не могли ни</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фашистские эсминцы, ни крейсеры, ни даже гиганты моря – линкоры.</a:t>
            </a:r>
          </a:p>
          <a:p>
            <a:endParaRPr lang="ru-RU" dirty="0"/>
          </a:p>
        </p:txBody>
      </p:sp>
      <p:pic>
        <p:nvPicPr>
          <p:cNvPr id="22533" name="Picture 5" descr="C:\Users\Людмила.Людмила-ПК\Downloads\1-09_g-5-3188731c9008e80e83fa5896c09d6c44-removebg-preview.png"/>
          <p:cNvPicPr>
            <a:picLocks noChangeAspect="1" noChangeArrowheads="1"/>
          </p:cNvPicPr>
          <p:nvPr/>
        </p:nvPicPr>
        <p:blipFill>
          <a:blip r:embed="rId3"/>
          <a:srcRect/>
          <a:stretch>
            <a:fillRect/>
          </a:stretch>
        </p:blipFill>
        <p:spPr bwMode="auto">
          <a:xfrm>
            <a:off x="1000100" y="2357430"/>
            <a:ext cx="6727871" cy="3724358"/>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avatars.mds.yandex.net/get-pdb/1766868/04a07937-003e-4d51-aed5-159e9af5ba95/s1200"/>
          <p:cNvPicPr>
            <a:picLocks noChangeAspect="1" noChangeArrowheads="1"/>
          </p:cNvPicPr>
          <p:nvPr/>
        </p:nvPicPr>
        <p:blipFill>
          <a:blip r:embed="rId2"/>
          <a:srcRect/>
          <a:stretch>
            <a:fillRect/>
          </a:stretch>
        </p:blipFill>
        <p:spPr bwMode="auto">
          <a:xfrm>
            <a:off x="0" y="0"/>
            <a:ext cx="9215466" cy="6858000"/>
          </a:xfrm>
          <a:prstGeom prst="rect">
            <a:avLst/>
          </a:prstGeom>
          <a:noFill/>
        </p:spPr>
      </p:pic>
      <p:sp>
        <p:nvSpPr>
          <p:cNvPr id="5" name="TextBox 4"/>
          <p:cNvSpPr txBox="1"/>
          <p:nvPr/>
        </p:nvSpPr>
        <p:spPr>
          <a:xfrm>
            <a:off x="323528" y="1500174"/>
            <a:ext cx="8568952" cy="2831544"/>
          </a:xfrm>
          <a:prstGeom prst="rect">
            <a:avLst/>
          </a:prstGeom>
          <a:noFill/>
        </p:spPr>
        <p:txBody>
          <a:bodyPr wrap="square" rtlCol="0">
            <a:spAutoFit/>
          </a:bodyPr>
          <a:lstStyle/>
          <a:p>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А) Водоизмещение гвардейского крейсера “Красный Кавказ”, проявившего чудеса героизма во</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время обороны Севастополя, было равно 800 т.Что это значит?</a:t>
            </a:r>
          </a:p>
          <a:p>
            <a:pPr lvl="0"/>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Б) </a:t>
            </a:r>
            <a:r>
              <a:rPr lang="ru-RU" sz="2000" dirty="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Каково было водоизмещение торпедного катера Г-5 сражавшегося с фашистами на “голубых</a:t>
            </a:r>
            <a:r>
              <a:rPr lang="en-US" sz="2000" dirty="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a:solidFill>
                  <a:prstClr val="black"/>
                </a:solidFill>
                <a:effectLst>
                  <a:outerShdw blurRad="38100" dist="38100" dir="2700000" algn="tl">
                    <a:srgbClr val="000000">
                      <a:alpha val="43137"/>
                    </a:srgbClr>
                  </a:outerShdw>
                </a:effectLst>
                <a:latin typeface="Times New Roman" pitchFamily="18" charset="0"/>
                <a:cs typeface="Times New Roman" pitchFamily="18" charset="0"/>
              </a:rPr>
              <a:t>дорогах” Великой Отечественной войны, если его длина 20 м, ширина – 3.5 м, осадка – 0,6м.</a:t>
            </a:r>
          </a:p>
          <a:p>
            <a:endParaRPr lang="ru-RU" sz="2000" dirty="0">
              <a:effectLst>
                <a:outerShdw blurRad="38100" dist="38100" dir="2700000" algn="tl">
                  <a:srgbClr val="000000">
                    <a:alpha val="43137"/>
                  </a:srgbClr>
                </a:outerShdw>
              </a:effectLst>
              <a:latin typeface="Times New Roman" pitchFamily="18" charset="0"/>
              <a:cs typeface="Times New Roman" pitchFamily="18" charset="0"/>
            </a:endParaRPr>
          </a:p>
          <a:p>
            <a:endParaRPr lang="ru-RU" sz="2000" dirty="0" smtClean="0">
              <a:effectLst>
                <a:outerShdw blurRad="38100" dist="38100" dir="2700000" algn="tl">
                  <a:srgbClr val="000000">
                    <a:alpha val="43137"/>
                  </a:srgbClr>
                </a:outerShdw>
              </a:effectLst>
              <a:latin typeface="Times New Roman" pitchFamily="18" charset="0"/>
              <a:cs typeface="Times New Roman" pitchFamily="18" charset="0"/>
            </a:endParaRPr>
          </a:p>
          <a:p>
            <a:endParaRPr lang="ru-RU" dirty="0"/>
          </a:p>
        </p:txBody>
      </p:sp>
      <p:sp>
        <p:nvSpPr>
          <p:cNvPr id="6" name="TextBox 5"/>
          <p:cNvSpPr txBox="1"/>
          <p:nvPr/>
        </p:nvSpPr>
        <p:spPr>
          <a:xfrm>
            <a:off x="1857356" y="642918"/>
            <a:ext cx="5143536" cy="400110"/>
          </a:xfrm>
          <a:prstGeom prst="rect">
            <a:avLst/>
          </a:prstGeom>
          <a:noFill/>
        </p:spPr>
        <p:txBody>
          <a:bodyPr wrap="square" rtlCol="0">
            <a:spAutoFit/>
          </a:bodyPr>
          <a:lstStyle/>
          <a:p>
            <a:pPr algn="ctr"/>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Задача </a:t>
            </a:r>
            <a:r>
              <a:rPr lang="en-US" sz="2000" b="1" dirty="0" smtClean="0">
                <a:effectLst>
                  <a:outerShdw blurRad="38100" dist="38100" dir="2700000" algn="tl">
                    <a:srgbClr val="000000">
                      <a:alpha val="43137"/>
                    </a:srgbClr>
                  </a:outerShdw>
                </a:effectLst>
                <a:latin typeface="Times New Roman" pitchFamily="18" charset="0"/>
                <a:cs typeface="Times New Roman" pitchFamily="18" charset="0"/>
              </a:rPr>
              <a:t>2</a:t>
            </a:r>
            <a:endParaRPr lang="ru-RU"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 name="TextBox 7"/>
          <p:cNvSpPr txBox="1"/>
          <p:nvPr/>
        </p:nvSpPr>
        <p:spPr>
          <a:xfrm>
            <a:off x="5214942" y="4857760"/>
            <a:ext cx="3929058" cy="400110"/>
          </a:xfrm>
          <a:prstGeom prst="rect">
            <a:avLst/>
          </a:prstGeom>
          <a:noFill/>
        </p:spPr>
        <p:txBody>
          <a:bodyPr wrap="square" rtlCol="0">
            <a:spAutoFit/>
          </a:bodyPr>
          <a:lstStyle/>
          <a:p>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 </a:t>
            </a:r>
            <a:endParaRPr lang="en-US" sz="2000" dirty="0" smtClean="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2" descr="Общение Молодежный"/>
          <p:cNvPicPr/>
          <p:nvPr/>
        </p:nvPicPr>
        <p:blipFill>
          <a:blip r:embed="rId3" cstate="print"/>
          <a:srcRect/>
          <a:stretch>
            <a:fillRect/>
          </a:stretch>
        </p:blipFill>
        <p:spPr bwMode="auto">
          <a:xfrm>
            <a:off x="2963226" y="4009112"/>
            <a:ext cx="2931795" cy="209740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https://ds03.infourok.ru/uploads/ex/0186/0001af35-fafb1874/img1.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pic>
        <p:nvPicPr>
          <p:cNvPr id="23556" name="Picture 4" descr="http://wow-2.ru/picture/armor/b_auto/ussr_ba_64_b.gif"/>
          <p:cNvPicPr>
            <a:picLocks noChangeAspect="1" noChangeArrowheads="1"/>
          </p:cNvPicPr>
          <p:nvPr/>
        </p:nvPicPr>
        <p:blipFill>
          <a:blip r:embed="rId3"/>
          <a:srcRect/>
          <a:stretch>
            <a:fillRect/>
          </a:stretch>
        </p:blipFill>
        <p:spPr bwMode="auto">
          <a:xfrm>
            <a:off x="4071934" y="1643050"/>
            <a:ext cx="4626003" cy="2901339"/>
          </a:xfrm>
          <a:prstGeom prst="rect">
            <a:avLst/>
          </a:prstGeom>
          <a:noFill/>
        </p:spPr>
      </p:pic>
      <p:sp>
        <p:nvSpPr>
          <p:cNvPr id="7" name="TextBox 6"/>
          <p:cNvSpPr txBox="1"/>
          <p:nvPr/>
        </p:nvSpPr>
        <p:spPr>
          <a:xfrm>
            <a:off x="857224" y="857232"/>
            <a:ext cx="4000496" cy="4801314"/>
          </a:xfrm>
          <a:prstGeom prst="rect">
            <a:avLst/>
          </a:prstGeom>
          <a:noFill/>
        </p:spPr>
        <p:txBody>
          <a:bodyPr wrap="square" rtlCol="0">
            <a:spAutoFit/>
          </a:bodyPr>
          <a:lstStyle/>
          <a:p>
            <a:r>
              <a:rPr lang="ru-RU" dirty="0" smtClean="0">
                <a:effectLst>
                  <a:outerShdw blurRad="38100" dist="38100" dir="2700000" algn="tl">
                    <a:srgbClr val="000000">
                      <a:alpha val="43137"/>
                    </a:srgbClr>
                  </a:outerShdw>
                </a:effectLst>
                <a:latin typeface="Times New Roman" pitchFamily="18" charset="0"/>
                <a:cs typeface="Times New Roman" pitchFamily="18" charset="0"/>
              </a:rPr>
              <a:t>В годы суровых боев с фашистами использовались бронеавтомобили, созданные в предвоенные</a:t>
            </a:r>
            <a:endParaRPr lang="en-US"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ru-RU" dirty="0" smtClean="0">
                <a:effectLst>
                  <a:outerShdw blurRad="38100" dist="38100" dir="2700000" algn="tl">
                    <a:srgbClr val="000000">
                      <a:alpha val="43137"/>
                    </a:srgbClr>
                  </a:outerShdw>
                </a:effectLst>
                <a:latin typeface="Times New Roman" pitchFamily="18" charset="0"/>
                <a:cs typeface="Times New Roman" pitchFamily="18" charset="0"/>
              </a:rPr>
              <a:t>годы. Они предназначались для ведения высокоманевренных разведывательных действий,</a:t>
            </a:r>
          </a:p>
          <a:p>
            <a:r>
              <a:rPr lang="ru-RU" dirty="0" smtClean="0">
                <a:effectLst>
                  <a:outerShdw blurRad="38100" dist="38100" dir="2700000" algn="tl">
                    <a:srgbClr val="000000">
                      <a:alpha val="43137"/>
                    </a:srgbClr>
                  </a:outerShdw>
                </a:effectLst>
                <a:latin typeface="Times New Roman" pitchFamily="18" charset="0"/>
                <a:cs typeface="Times New Roman" pitchFamily="18" charset="0"/>
              </a:rPr>
              <a:t>преследования противника.</a:t>
            </a:r>
          </a:p>
          <a:p>
            <a:r>
              <a:rPr lang="ru-RU" dirty="0" smtClean="0">
                <a:effectLst>
                  <a:outerShdw blurRad="38100" dist="38100" dir="2700000" algn="tl">
                    <a:srgbClr val="000000">
                      <a:alpha val="43137"/>
                    </a:srgbClr>
                  </a:outerShdw>
                </a:effectLst>
                <a:latin typeface="Times New Roman" pitchFamily="18" charset="0"/>
                <a:cs typeface="Times New Roman" pitchFamily="18" charset="0"/>
              </a:rPr>
              <a:t>Эти машины снабжались легкими пушками, крупнокалиберными пулеметами, броня их достигала</a:t>
            </a:r>
          </a:p>
          <a:p>
            <a:r>
              <a:rPr lang="ru-RU" dirty="0" smtClean="0">
                <a:effectLst>
                  <a:outerShdw blurRad="38100" dist="38100" dir="2700000" algn="tl">
                    <a:srgbClr val="000000">
                      <a:alpha val="43137"/>
                    </a:srgbClr>
                  </a:outerShdw>
                </a:effectLst>
                <a:latin typeface="Times New Roman" pitchFamily="18" charset="0"/>
                <a:cs typeface="Times New Roman" pitchFamily="18" charset="0"/>
              </a:rPr>
              <a:t>10–11 мм. Наиболее яркую жизнь “прожил” самый маленький бронеавтомобиль БА-64. При массе</a:t>
            </a:r>
          </a:p>
          <a:p>
            <a:r>
              <a:rPr lang="ru-RU" dirty="0" smtClean="0">
                <a:effectLst>
                  <a:outerShdw blurRad="38100" dist="38100" dir="2700000" algn="tl">
                    <a:srgbClr val="000000">
                      <a:alpha val="43137"/>
                    </a:srgbClr>
                  </a:outerShdw>
                </a:effectLst>
                <a:latin typeface="Times New Roman" pitchFamily="18" charset="0"/>
                <a:cs typeface="Times New Roman" pitchFamily="18" charset="0"/>
              </a:rPr>
              <a:t>2,4 т он имел длину всего 3,66 м и 1,9м высоту, развивал хорошую скорость до 80 км/ч.</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avatars.mds.yandex.net/get-pdb/1766868/04a07937-003e-4d51-aed5-159e9af5ba95/s1200"/>
          <p:cNvPicPr>
            <a:picLocks noChangeAspect="1" noChangeArrowheads="1"/>
          </p:cNvPicPr>
          <p:nvPr/>
        </p:nvPicPr>
        <p:blipFill>
          <a:blip r:embed="rId2"/>
          <a:srcRect/>
          <a:stretch>
            <a:fillRect/>
          </a:stretch>
        </p:blipFill>
        <p:spPr bwMode="auto">
          <a:xfrm>
            <a:off x="0" y="0"/>
            <a:ext cx="9215466" cy="6858000"/>
          </a:xfrm>
          <a:prstGeom prst="rect">
            <a:avLst/>
          </a:prstGeom>
          <a:noFill/>
        </p:spPr>
      </p:pic>
      <p:sp>
        <p:nvSpPr>
          <p:cNvPr id="5" name="TextBox 4"/>
          <p:cNvSpPr txBox="1"/>
          <p:nvPr/>
        </p:nvSpPr>
        <p:spPr>
          <a:xfrm>
            <a:off x="1857356" y="642918"/>
            <a:ext cx="5143536" cy="400110"/>
          </a:xfrm>
          <a:prstGeom prst="rect">
            <a:avLst/>
          </a:prstGeom>
          <a:noFill/>
        </p:spPr>
        <p:txBody>
          <a:bodyPr wrap="square" rtlCol="0">
            <a:spAutoFit/>
          </a:bodyPr>
          <a:lstStyle/>
          <a:p>
            <a:pPr algn="ctr"/>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Задача </a:t>
            </a:r>
            <a:r>
              <a:rPr lang="ru-RU" sz="2000" b="1" dirty="0">
                <a:effectLst>
                  <a:outerShdw blurRad="38100" dist="38100" dir="2700000" algn="tl">
                    <a:srgbClr val="000000">
                      <a:alpha val="43137"/>
                    </a:srgbClr>
                  </a:outerShdw>
                </a:effectLst>
                <a:latin typeface="Times New Roman" pitchFamily="18" charset="0"/>
                <a:cs typeface="Times New Roman" pitchFamily="18" charset="0"/>
              </a:rPr>
              <a:t>3</a:t>
            </a:r>
          </a:p>
        </p:txBody>
      </p:sp>
      <p:sp>
        <p:nvSpPr>
          <p:cNvPr id="6" name="TextBox 5"/>
          <p:cNvSpPr txBox="1"/>
          <p:nvPr/>
        </p:nvSpPr>
        <p:spPr>
          <a:xfrm>
            <a:off x="714348" y="1500174"/>
            <a:ext cx="6143668" cy="1323439"/>
          </a:xfrm>
          <a:prstGeom prst="rect">
            <a:avLst/>
          </a:prstGeom>
          <a:noFill/>
        </p:spPr>
        <p:txBody>
          <a:bodyPr wrap="square" rtlCol="0">
            <a:spAutoFit/>
          </a:bodyPr>
          <a:lstStyle/>
          <a:p>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Какова площадь опоры одной такой боевой машины пехоты – БМП, если при массе 11т она</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оказывает на почву давление 59 кПа?</a:t>
            </a:r>
          </a:p>
          <a:p>
            <a:endParaRPr lang="ru-RU" sz="200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2" descr="Бронеавтомобиль БА-64"/>
          <p:cNvPicPr/>
          <p:nvPr/>
        </p:nvPicPr>
        <p:blipFill>
          <a:blip r:embed="rId3" cstate="print"/>
          <a:srcRect/>
          <a:stretch>
            <a:fillRect/>
          </a:stretch>
        </p:blipFill>
        <p:spPr bwMode="auto">
          <a:xfrm>
            <a:off x="2699792" y="3212976"/>
            <a:ext cx="2998504" cy="2228255"/>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https://ds03.infourok.ru/uploads/ex/0186/0001af35-fafb1874/img1.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3" name="TextBox 2"/>
          <p:cNvSpPr txBox="1"/>
          <p:nvPr/>
        </p:nvSpPr>
        <p:spPr>
          <a:xfrm>
            <a:off x="971600" y="1785926"/>
            <a:ext cx="7100862" cy="3139321"/>
          </a:xfrm>
          <a:prstGeom prst="rect">
            <a:avLst/>
          </a:prstGeom>
          <a:noFill/>
        </p:spPr>
        <p:txBody>
          <a:bodyPr wrap="square" rtlCol="0">
            <a:spAutoFit/>
          </a:bodyPr>
          <a:lstStyle/>
          <a:p>
            <a:pPr algn="just"/>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Первый залп ракетных установок раздался 1 июля 1941 г. в 15ч 15 мин в районе</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железнодорожного узла Орша, неподалеку от Красноярского шоссе. Удар был ошеломляющим.</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На станции бушевал пожар, взрывались и полыхали фашистские машины, танки, вагоны, цистерны. </a:t>
            </a:r>
          </a:p>
          <a:p>
            <a:pPr algn="just"/>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Впоследствии первая батарея реактивной артиллерии, которой командовал капитан И</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А. Флеров, попала в окружение . Чтобы враг не раскрыл секрета грозного оружия, командир подал команду взорвать батарею. И сам погиб вместе с нею.</a:t>
            </a:r>
          </a:p>
          <a:p>
            <a:pPr algn="just"/>
            <a:endParaRPr lang="ru-RU" dirty="0"/>
          </a:p>
        </p:txBody>
      </p:sp>
      <p:pic>
        <p:nvPicPr>
          <p:cNvPr id="5" name="Picture 4" descr="Центр детского (юношеского) технического творчества - Статьи - Управление образования"/>
          <p:cNvPicPr/>
          <p:nvPr/>
        </p:nvPicPr>
        <p:blipFill>
          <a:blip r:embed="rId3" cstate="print"/>
          <a:srcRect/>
          <a:stretch>
            <a:fillRect/>
          </a:stretch>
        </p:blipFill>
        <p:spPr bwMode="auto">
          <a:xfrm>
            <a:off x="3532383" y="4925247"/>
            <a:ext cx="1979295" cy="135064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https://ds03.infourok.ru/uploads/ex/0186/0001af35-fafb1874/img1.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pic>
        <p:nvPicPr>
          <p:cNvPr id="1026" name="Picture 2" descr="C:\Users\Людмила.Людмила-ПК\Downloads\04A26BCD74921F82-removebg-preview.png"/>
          <p:cNvPicPr>
            <a:picLocks noChangeAspect="1" noChangeArrowheads="1"/>
          </p:cNvPicPr>
          <p:nvPr/>
        </p:nvPicPr>
        <p:blipFill>
          <a:blip r:embed="rId3"/>
          <a:srcRect/>
          <a:stretch>
            <a:fillRect/>
          </a:stretch>
        </p:blipFill>
        <p:spPr bwMode="auto">
          <a:xfrm>
            <a:off x="1142976" y="1714488"/>
            <a:ext cx="7138275" cy="4845090"/>
          </a:xfrm>
          <a:prstGeom prst="rect">
            <a:avLst/>
          </a:prstGeom>
          <a:noFill/>
        </p:spPr>
      </p:pic>
      <p:sp>
        <p:nvSpPr>
          <p:cNvPr id="6" name="TextBox 5"/>
          <p:cNvSpPr txBox="1"/>
          <p:nvPr/>
        </p:nvSpPr>
        <p:spPr>
          <a:xfrm>
            <a:off x="1214414" y="785794"/>
            <a:ext cx="6572296" cy="1600438"/>
          </a:xfrm>
          <a:prstGeom prst="rect">
            <a:avLst/>
          </a:prstGeom>
          <a:noFill/>
        </p:spPr>
        <p:txBody>
          <a:bodyPr wrap="square" rtlCol="0">
            <a:spAutoFit/>
          </a:bodyPr>
          <a:lstStyle/>
          <a:p>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Катюша— неофициальное собирательное название боевых машин реактивной артиллерии</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БМ-8,</a:t>
            </a:r>
            <a:endParaRPr lang="en-US" sz="2000"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БМ-13 и БМ-31. Такие установки активно использовались СССР во время Второй мировой войны.</a:t>
            </a:r>
          </a:p>
          <a:p>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
            </a:r>
            <a:br>
              <a:rPr lang="en-US" dirty="0" smtClean="0"/>
            </a:br>
            <a:endParaRPr lang="ru-RU" dirty="0"/>
          </a:p>
        </p:txBody>
      </p:sp>
      <p:pic>
        <p:nvPicPr>
          <p:cNvPr id="4" name="Picture 2" descr="https://avatars.mds.yandex.net/get-pdb/1766868/04a07937-003e-4d51-aed5-159e9af5ba95/s1200"/>
          <p:cNvPicPr>
            <a:picLocks noChangeAspect="1" noChangeArrowheads="1"/>
          </p:cNvPicPr>
          <p:nvPr/>
        </p:nvPicPr>
        <p:blipFill>
          <a:blip r:embed="rId2"/>
          <a:srcRect/>
          <a:stretch>
            <a:fillRect/>
          </a:stretch>
        </p:blipFill>
        <p:spPr bwMode="auto">
          <a:xfrm>
            <a:off x="0" y="0"/>
            <a:ext cx="9215466" cy="6858000"/>
          </a:xfrm>
          <a:prstGeom prst="rect">
            <a:avLst/>
          </a:prstGeom>
          <a:noFill/>
        </p:spPr>
      </p:pic>
      <p:sp>
        <p:nvSpPr>
          <p:cNvPr id="5" name="TextBox 4"/>
          <p:cNvSpPr txBox="1"/>
          <p:nvPr/>
        </p:nvSpPr>
        <p:spPr>
          <a:xfrm>
            <a:off x="1857356" y="642918"/>
            <a:ext cx="5143536" cy="400110"/>
          </a:xfrm>
          <a:prstGeom prst="rect">
            <a:avLst/>
          </a:prstGeom>
          <a:noFill/>
        </p:spPr>
        <p:txBody>
          <a:bodyPr wrap="square" rtlCol="0">
            <a:spAutoFit/>
          </a:bodyPr>
          <a:lstStyle/>
          <a:p>
            <a:pPr algn="ctr"/>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Задача </a:t>
            </a:r>
            <a:r>
              <a:rPr lang="ru-RU" sz="2000" b="1" dirty="0">
                <a:effectLst>
                  <a:outerShdw blurRad="38100" dist="38100" dir="2700000" algn="tl">
                    <a:srgbClr val="000000">
                      <a:alpha val="43137"/>
                    </a:srgbClr>
                  </a:outerShdw>
                </a:effectLst>
                <a:latin typeface="Times New Roman" pitchFamily="18" charset="0"/>
                <a:cs typeface="Times New Roman" pitchFamily="18" charset="0"/>
              </a:rPr>
              <a:t>4</a:t>
            </a:r>
          </a:p>
        </p:txBody>
      </p:sp>
      <p:sp>
        <p:nvSpPr>
          <p:cNvPr id="6" name="TextBox 5"/>
          <p:cNvSpPr txBox="1"/>
          <p:nvPr/>
        </p:nvSpPr>
        <p:spPr>
          <a:xfrm>
            <a:off x="714348" y="1500174"/>
            <a:ext cx="7674076" cy="3170099"/>
          </a:xfrm>
          <a:prstGeom prst="rect">
            <a:avLst/>
          </a:prstGeom>
          <a:noFill/>
        </p:spPr>
        <p:txBody>
          <a:bodyPr wrap="square" rtlCol="0">
            <a:spAutoFit/>
          </a:bodyPr>
          <a:lstStyle/>
          <a:p>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А) Сила, действовавшая на снаряд первой советской боевой ракетной установки “Катюша”,</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громившей захватчиков с самого начала войны, равна 19,6 кН. Выпущенный из нее снаряд</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летел на</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расстояние 8 км. Какую работу совершила установка по выпуску всех снарядов, если их у нее 16?</a:t>
            </a:r>
          </a:p>
          <a:p>
            <a:endParaRPr lang="ru-RU" sz="2000"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Б) </a:t>
            </a:r>
            <a:r>
              <a:rPr lang="ru-RU" sz="2000" dirty="0">
                <a:effectLst>
                  <a:outerShdw blurRad="38100" dist="38100" dir="2700000" algn="tl">
                    <a:srgbClr val="000000">
                      <a:alpha val="43137"/>
                    </a:srgbClr>
                  </a:outerShdw>
                </a:effectLst>
                <a:latin typeface="Times New Roman" pitchFamily="18" charset="0"/>
                <a:cs typeface="Times New Roman" pitchFamily="18" charset="0"/>
              </a:rPr>
              <a:t>Какова мощность “Катюши”, если длительность залпа во время выпуска 16 снарядов</a:t>
            </a:r>
            <a:r>
              <a:rPr lang="en-US" sz="2000"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a:effectLst>
                  <a:outerShdw blurRad="38100" dist="38100" dir="2700000" algn="tl">
                    <a:srgbClr val="000000">
                      <a:alpha val="43137"/>
                    </a:srgbClr>
                  </a:outerShdw>
                </a:effectLst>
                <a:latin typeface="Times New Roman" pitchFamily="18" charset="0"/>
                <a:cs typeface="Times New Roman" pitchFamily="18" charset="0"/>
              </a:rPr>
              <a:t>составляла 8с?</a:t>
            </a:r>
          </a:p>
          <a:p>
            <a:endParaRPr lang="ru-RU" sz="2000" dirty="0" smtClean="0">
              <a:effectLst>
                <a:outerShdw blurRad="38100" dist="38100" dir="2700000" algn="tl">
                  <a:srgbClr val="000000">
                    <a:alpha val="43137"/>
                  </a:srgbClr>
                </a:outerShdw>
              </a:effectLst>
              <a:latin typeface="Times New Roman" pitchFamily="18" charset="0"/>
              <a:cs typeface="Times New Roman" pitchFamily="18" charset="0"/>
            </a:endParaRPr>
          </a:p>
          <a:p>
            <a:endParaRPr lang="ru-RU" sz="200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9" name="Picture 2" descr="Драма &quot;Катюши&quot;"/>
          <p:cNvPicPr/>
          <p:nvPr/>
        </p:nvPicPr>
        <p:blipFill>
          <a:blip r:embed="rId3" cstate="print"/>
          <a:srcRect/>
          <a:stretch>
            <a:fillRect/>
          </a:stretch>
        </p:blipFill>
        <p:spPr bwMode="auto">
          <a:xfrm>
            <a:off x="2987824" y="4437112"/>
            <a:ext cx="2808312" cy="1584176"/>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 д м и н\Downloads\tsvety-prazdnik-den-pobedy-georgievskaia-lenta-9-maia-gvozd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285720" y="428604"/>
            <a:ext cx="5072098" cy="6186309"/>
          </a:xfrm>
          <a:prstGeom prst="rect">
            <a:avLst/>
          </a:prstGeom>
          <a:noFill/>
        </p:spPr>
        <p:txBody>
          <a:bodyPr wrap="square" rtlCol="0">
            <a:spAutoFit/>
          </a:bodyPr>
          <a:lstStyle/>
          <a:p>
            <a:r>
              <a:rPr lang="ru-RU" dirty="0" smtClean="0">
                <a:effectLst>
                  <a:outerShdw blurRad="38100" dist="38100" dir="2700000" algn="tl">
                    <a:srgbClr val="000000">
                      <a:alpha val="43137"/>
                    </a:srgbClr>
                  </a:outerShdw>
                </a:effectLst>
                <a:latin typeface="Times New Roman" pitchFamily="18" charset="0"/>
                <a:cs typeface="Times New Roman" pitchFamily="18" charset="0"/>
              </a:rPr>
              <a:t>Ил-2 (конструктор Ильюшин) с первых дней войны представлял грозную опасность для фашистов, поскольку был способен поражать и живую силу, и боевую технику, причем на суше и на море, в условиях сильного огня зениток. Вооружение ИЛ-2, состоявшее из двух пушек, двух пулеметов, бомб и реактивных снарядов, открывало широкие возможности для выбора характера боевых действий. Даже один самолет порой наносил противнику такие потери, словно действовал авиационный полк. Удобный и неприхотливый в обслуживании, ИЛ-2 не требовал бетонных полос для взлета и посадки, мог базироваться там, где проходил фронт. Самолеты ИЛ-2 прозвали«Тружениками войны». День за днем, месяц за месяцем работали они на Победу, оставляя после своих рейдов коробки сожженных вражеских танков, вывернутые на изнанку блиндажи, свалку боевой техники врага. Подобных самолетов не было ни у противников, ни у союзников.</a:t>
            </a:r>
          </a:p>
          <a:p>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https://ds03.infourok.ru/uploads/ex/0186/0001af35-fafb1874/img1.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pic>
        <p:nvPicPr>
          <p:cNvPr id="32770" name="Picture 2" descr="https://cdn-wglc.gcdn.co/uploads/public/layouts/2017_10_17__14_42_13_WOWAIRBORNE_RU/variative_content/RU/plain3_img/elements/img/1441255/ussr_1504158452.png"/>
          <p:cNvPicPr>
            <a:picLocks noChangeAspect="1" noChangeArrowheads="1"/>
          </p:cNvPicPr>
          <p:nvPr/>
        </p:nvPicPr>
        <p:blipFill>
          <a:blip r:embed="rId3"/>
          <a:srcRect/>
          <a:stretch>
            <a:fillRect/>
          </a:stretch>
        </p:blipFill>
        <p:spPr bwMode="auto">
          <a:xfrm>
            <a:off x="764642" y="1928802"/>
            <a:ext cx="8379358" cy="4214818"/>
          </a:xfrm>
          <a:prstGeom prst="rect">
            <a:avLst/>
          </a:prstGeom>
          <a:noFill/>
        </p:spPr>
      </p:pic>
      <p:sp>
        <p:nvSpPr>
          <p:cNvPr id="7" name="TextBox 6"/>
          <p:cNvSpPr txBox="1"/>
          <p:nvPr/>
        </p:nvSpPr>
        <p:spPr>
          <a:xfrm>
            <a:off x="1000100" y="1500174"/>
            <a:ext cx="7429552" cy="1077218"/>
          </a:xfrm>
          <a:prstGeom prst="rect">
            <a:avLst/>
          </a:prstGeom>
          <a:noFill/>
        </p:spPr>
        <p:txBody>
          <a:bodyPr wrap="square" rtlCol="0">
            <a:spAutoFit/>
          </a:bodyPr>
          <a:lstStyle/>
          <a:p>
            <a:pPr algn="ctr"/>
            <a:r>
              <a:rPr lang="ru-RU" sz="3200" dirty="0" smtClean="0">
                <a:effectLst>
                  <a:outerShdw blurRad="38100" dist="38100" dir="2700000" algn="tl">
                    <a:srgbClr val="000000">
                      <a:alpha val="43137"/>
                    </a:srgbClr>
                  </a:outerShdw>
                </a:effectLst>
                <a:latin typeface="Times New Roman" pitchFamily="18" charset="0"/>
                <a:cs typeface="Times New Roman" pitchFamily="18" charset="0"/>
              </a:rPr>
              <a:t>Самолет советского конструктора Ильюшина ИЛ-2</a:t>
            </a:r>
            <a:endParaRPr lang="ru-RU" sz="32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avatars.mds.yandex.net/get-pdb/1766868/04a07937-003e-4d51-aed5-159e9af5ba95/s1200"/>
          <p:cNvPicPr>
            <a:picLocks noChangeAspect="1" noChangeArrowheads="1"/>
          </p:cNvPicPr>
          <p:nvPr/>
        </p:nvPicPr>
        <p:blipFill>
          <a:blip r:embed="rId2"/>
          <a:srcRect/>
          <a:stretch>
            <a:fillRect/>
          </a:stretch>
        </p:blipFill>
        <p:spPr bwMode="auto">
          <a:xfrm>
            <a:off x="0" y="0"/>
            <a:ext cx="9215466" cy="6858000"/>
          </a:xfrm>
          <a:prstGeom prst="rect">
            <a:avLst/>
          </a:prstGeom>
          <a:noFill/>
        </p:spPr>
      </p:pic>
      <p:sp>
        <p:nvSpPr>
          <p:cNvPr id="2" name="Прямоугольник 1"/>
          <p:cNvSpPr/>
          <p:nvPr/>
        </p:nvSpPr>
        <p:spPr>
          <a:xfrm>
            <a:off x="3851920" y="620688"/>
            <a:ext cx="1063496" cy="369332"/>
          </a:xfrm>
          <a:prstGeom prst="rect">
            <a:avLst/>
          </a:prstGeom>
        </p:spPr>
        <p:txBody>
          <a:bodyPr wrap="none">
            <a:spAutoFit/>
          </a:bodyPr>
          <a:lstStyle/>
          <a:p>
            <a:pPr algn="ctr"/>
            <a:r>
              <a:rPr lang="ru-RU" b="1" dirty="0">
                <a:effectLst>
                  <a:outerShdw blurRad="38100" dist="38100" dir="2700000" algn="tl">
                    <a:srgbClr val="000000">
                      <a:alpha val="43137"/>
                    </a:srgbClr>
                  </a:outerShdw>
                </a:effectLst>
                <a:latin typeface="Times New Roman" pitchFamily="18" charset="0"/>
                <a:cs typeface="Times New Roman" pitchFamily="18" charset="0"/>
              </a:rPr>
              <a:t>Задача </a:t>
            </a:r>
            <a:r>
              <a:rPr lang="ru-RU" b="1" dirty="0" smtClean="0">
                <a:effectLst>
                  <a:outerShdw blurRad="38100" dist="38100" dir="2700000" algn="tl">
                    <a:srgbClr val="000000">
                      <a:alpha val="43137"/>
                    </a:srgbClr>
                  </a:outerShdw>
                </a:effectLst>
                <a:latin typeface="Times New Roman" pitchFamily="18" charset="0"/>
                <a:cs typeface="Times New Roman" pitchFamily="18" charset="0"/>
              </a:rPr>
              <a:t>5</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Прямоугольник 2"/>
          <p:cNvSpPr/>
          <p:nvPr/>
        </p:nvSpPr>
        <p:spPr>
          <a:xfrm>
            <a:off x="683568" y="1628800"/>
            <a:ext cx="7704856" cy="1938992"/>
          </a:xfrm>
          <a:prstGeom prst="rect">
            <a:avLst/>
          </a:prstGeom>
        </p:spPr>
        <p:txBody>
          <a:bodyPr wrap="square">
            <a:spAutoFit/>
          </a:bodyPr>
          <a:lstStyle/>
          <a:p>
            <a:r>
              <a:rPr lang="ru-RU" sz="2400" b="1" dirty="0">
                <a:latin typeface="Times New Roman" panose="02020603050405020304" pitchFamily="18" charset="0"/>
                <a:cs typeface="Times New Roman" panose="02020603050405020304" pitchFamily="18" charset="0"/>
              </a:rPr>
              <a:t>Скорость бронированного самолета – штурмовика ИЛ – 2, участвовавшего в Великой Отечественной войне равна 440 км/ч. Какой путь преодолел самолет, если полет по заданию командования продолжался 1 час 40 минут?</a:t>
            </a:r>
          </a:p>
        </p:txBody>
      </p:sp>
      <p:pic>
        <p:nvPicPr>
          <p:cNvPr id="8" name="Picture 3" descr="Ил-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55776" y="4005064"/>
            <a:ext cx="3672408" cy="1483355"/>
          </a:xfrm>
          <a:prstGeom prst="rect">
            <a:avLst/>
          </a:prstGeom>
          <a:noFill/>
          <a:ln w="82550" cmpd="dbl">
            <a:solidFill>
              <a:srgbClr val="333399"/>
            </a:solidFill>
            <a:miter lim="800000"/>
            <a:headEnd/>
            <a:tailEnd/>
          </a:ln>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А д м и н\Downloads\tsvety-prazdnik-den-pobedy-georgievskaia-lenta-9-maia-gvozd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7" name="TextBox 6"/>
          <p:cNvSpPr txBox="1"/>
          <p:nvPr/>
        </p:nvSpPr>
        <p:spPr>
          <a:xfrm>
            <a:off x="357158" y="1071546"/>
            <a:ext cx="4643470" cy="2523768"/>
          </a:xfrm>
          <a:prstGeom prst="rect">
            <a:avLst/>
          </a:prstGeom>
          <a:noFill/>
        </p:spPr>
        <p:txBody>
          <a:bodyPr wrap="square" rtlCol="0">
            <a:spAutoFit/>
          </a:bodyPr>
          <a:lstStyle/>
          <a:p>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В первые месяцы войны у солдат не было противотанкового ружья. </a:t>
            </a:r>
            <a:endParaRPr lang="en-US" sz="2000" b="1"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И нашей армии приходилось тяжело. Но такое оружие было создано. </a:t>
            </a:r>
            <a:endParaRPr lang="en-US" sz="2000" b="1" dirty="0" smtClean="0">
              <a:effectLst>
                <a:outerShdw blurRad="38100" dist="38100" dir="2700000" algn="tl">
                  <a:srgbClr val="000000">
                    <a:alpha val="43137"/>
                  </a:srgbClr>
                </a:outerShdw>
              </a:effectLst>
              <a:latin typeface="Times New Roman" pitchFamily="18" charset="0"/>
              <a:cs typeface="Times New Roman" pitchFamily="18" charset="0"/>
            </a:endParaRPr>
          </a:p>
          <a:p>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Над его разработкой трудились два конструктора военной техники – С.Г. Симонов и В.А.Дегтярёв.</a:t>
            </a: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 д м и н\Downloads\tsvety-prazdnik-den-pobedy-georgievskaia-lenta-9-maia-gvozd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4818" name="Picture 2" descr="https://cdn.fishki.net/upload/post/201506/08/1559627/34_image.jpg"/>
          <p:cNvPicPr>
            <a:picLocks noChangeAspect="1" noChangeArrowheads="1"/>
          </p:cNvPicPr>
          <p:nvPr/>
        </p:nvPicPr>
        <p:blipFill>
          <a:blip r:embed="rId3"/>
          <a:srcRect/>
          <a:stretch>
            <a:fillRect/>
          </a:stretch>
        </p:blipFill>
        <p:spPr bwMode="auto">
          <a:xfrm>
            <a:off x="395536" y="2420888"/>
            <a:ext cx="2881460" cy="4322190"/>
          </a:xfrm>
          <a:prstGeom prst="rect">
            <a:avLst/>
          </a:prstGeom>
          <a:noFill/>
        </p:spPr>
      </p:pic>
      <p:sp>
        <p:nvSpPr>
          <p:cNvPr id="7" name="TextBox 6"/>
          <p:cNvSpPr txBox="1"/>
          <p:nvPr/>
        </p:nvSpPr>
        <p:spPr>
          <a:xfrm>
            <a:off x="571472" y="714356"/>
            <a:ext cx="4143404" cy="707886"/>
          </a:xfrm>
          <a:prstGeom prst="rect">
            <a:avLst/>
          </a:prstGeom>
          <a:noFill/>
        </p:spPr>
        <p:txBody>
          <a:bodyPr wrap="square" rtlCol="0">
            <a:spAutoFit/>
          </a:bodyPr>
          <a:lstStyle/>
          <a:p>
            <a:pPr algn="ctr"/>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Кожедуб Иван Никитович</a:t>
            </a:r>
            <a:endParaRPr lang="en-US" sz="2000" b="1" dirty="0" smtClean="0">
              <a:effectLst>
                <a:outerShdw blurRad="38100" dist="38100" dir="2700000" algn="tl">
                  <a:srgbClr val="000000">
                    <a:alpha val="43137"/>
                  </a:srgbClr>
                </a:outerShdw>
              </a:effectLst>
              <a:latin typeface="Times New Roman" pitchFamily="18" charset="0"/>
              <a:cs typeface="Times New Roman" pitchFamily="18" charset="0"/>
            </a:endParaRPr>
          </a:p>
          <a:p>
            <a:pPr algn="ct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(08.06.1920 – 08.08.1991</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a:t>
            </a:r>
            <a:endParaRPr lang="ru-RU"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2" name="Прямоугольник 1"/>
          <p:cNvSpPr/>
          <p:nvPr/>
        </p:nvSpPr>
        <p:spPr>
          <a:xfrm>
            <a:off x="2286000" y="2967335"/>
            <a:ext cx="4572000" cy="923330"/>
          </a:xfrm>
          <a:prstGeom prst="rect">
            <a:avLst/>
          </a:prstGeom>
        </p:spPr>
        <p:txBody>
          <a:bodyPr>
            <a:spAutoFit/>
          </a:bodyPr>
          <a:lstStyle/>
          <a:p>
            <a:r>
              <a:rPr lang="ru-RU" dirty="0"/>
              <a:t>Трижды герой Советского Союза Иван Никитович </a:t>
            </a:r>
            <a:r>
              <a:rPr lang="ru-RU" dirty="0" err="1"/>
              <a:t>Кожедуб</a:t>
            </a:r>
            <a:r>
              <a:rPr lang="ru-RU" dirty="0"/>
              <a:t> сбил на самолете ЛА-5  -64 вражеских самолета!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avatars.mds.yandex.net/get-pdb/1766868/04a07937-003e-4d51-aed5-159e9af5ba95/s1200"/>
          <p:cNvPicPr>
            <a:picLocks noChangeAspect="1" noChangeArrowheads="1"/>
          </p:cNvPicPr>
          <p:nvPr/>
        </p:nvPicPr>
        <p:blipFill>
          <a:blip r:embed="rId2"/>
          <a:srcRect/>
          <a:stretch>
            <a:fillRect/>
          </a:stretch>
        </p:blipFill>
        <p:spPr bwMode="auto">
          <a:xfrm>
            <a:off x="0" y="0"/>
            <a:ext cx="9215466" cy="6858000"/>
          </a:xfrm>
          <a:prstGeom prst="rect">
            <a:avLst/>
          </a:prstGeom>
          <a:noFill/>
        </p:spPr>
      </p:pic>
      <p:sp>
        <p:nvSpPr>
          <p:cNvPr id="6" name="TextBox 5"/>
          <p:cNvSpPr txBox="1"/>
          <p:nvPr/>
        </p:nvSpPr>
        <p:spPr>
          <a:xfrm>
            <a:off x="1857356" y="642918"/>
            <a:ext cx="5143536" cy="400110"/>
          </a:xfrm>
          <a:prstGeom prst="rect">
            <a:avLst/>
          </a:prstGeom>
          <a:noFill/>
        </p:spPr>
        <p:txBody>
          <a:bodyPr wrap="square" rtlCol="0">
            <a:spAutoFit/>
          </a:bodyPr>
          <a:lstStyle/>
          <a:p>
            <a:pPr algn="ctr"/>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Задача </a:t>
            </a:r>
            <a:r>
              <a:rPr lang="ru-RU" sz="2000" b="1" dirty="0">
                <a:effectLst>
                  <a:outerShdw blurRad="38100" dist="38100" dir="2700000" algn="tl">
                    <a:srgbClr val="000000">
                      <a:alpha val="43137"/>
                    </a:srgbClr>
                  </a:outerShdw>
                </a:effectLst>
                <a:latin typeface="Times New Roman" pitchFamily="18" charset="0"/>
                <a:cs typeface="Times New Roman" pitchFamily="18" charset="0"/>
              </a:rPr>
              <a:t>6</a:t>
            </a:r>
          </a:p>
        </p:txBody>
      </p:sp>
      <p:sp>
        <p:nvSpPr>
          <p:cNvPr id="7" name="TextBox 6"/>
          <p:cNvSpPr txBox="1"/>
          <p:nvPr/>
        </p:nvSpPr>
        <p:spPr>
          <a:xfrm>
            <a:off x="714348" y="1500174"/>
            <a:ext cx="7674076" cy="3477875"/>
          </a:xfrm>
          <a:prstGeom prst="rect">
            <a:avLst/>
          </a:prstGeom>
          <a:noFill/>
        </p:spPr>
        <p:txBody>
          <a:bodyPr wrap="square" rtlCol="0">
            <a:spAutoFit/>
          </a:bodyPr>
          <a:lstStyle/>
          <a:p>
            <a:pPr algn="just"/>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А) Один из скоростных советских самолетов времен Великой Отечественной войны – истребитель ЛА–5, мог развивать скорость 650 км/ч. За какое время он преодолевал 130 км</a:t>
            </a:r>
            <a:r>
              <a:rPr lang="ru-RU" sz="2000" dirty="0" smtClean="0"/>
              <a:t>?</a:t>
            </a:r>
          </a:p>
          <a:p>
            <a:pPr algn="just"/>
            <a:r>
              <a:rPr lang="ru-RU" sz="2000" dirty="0" smtClean="0"/>
              <a:t>Б) </a:t>
            </a:r>
            <a:r>
              <a:rPr lang="ru-RU" sz="2000" dirty="0">
                <a:effectLst>
                  <a:outerShdw blurRad="38100" dist="38100" dir="2700000" algn="tl">
                    <a:srgbClr val="000000">
                      <a:alpha val="43137"/>
                    </a:srgbClr>
                  </a:outerShdw>
                </a:effectLst>
                <a:latin typeface="Times New Roman" pitchFamily="18" charset="0"/>
                <a:cs typeface="Times New Roman" pitchFamily="18" charset="0"/>
              </a:rPr>
              <a:t>Скорость советского истребителя МиГ–21 около 2000 км/ч. Во сколько раз большее расстояние</a:t>
            </a:r>
            <a:r>
              <a:rPr lang="en-US" sz="2000"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a:effectLst>
                  <a:outerShdw blurRad="38100" dist="38100" dir="2700000" algn="tl">
                    <a:srgbClr val="000000">
                      <a:alpha val="43137"/>
                    </a:srgbClr>
                  </a:outerShdw>
                </a:effectLst>
                <a:latin typeface="Times New Roman" pitchFamily="18" charset="0"/>
                <a:cs typeface="Times New Roman" pitchFamily="18" charset="0"/>
              </a:rPr>
              <a:t>пролетит МиГ–21 по сравнению с ЛА–5 за два часа?</a:t>
            </a:r>
          </a:p>
          <a:p>
            <a:pPr algn="just"/>
            <a:r>
              <a:rPr lang="ru-RU" sz="2000" dirty="0" smtClean="0"/>
              <a:t>В) </a:t>
            </a:r>
            <a:r>
              <a:rPr lang="ru-RU" sz="2000" dirty="0">
                <a:effectLst>
                  <a:outerShdw blurRad="38100" dist="38100" dir="2700000" algn="tl">
                    <a:srgbClr val="000000">
                      <a:alpha val="43137"/>
                    </a:srgbClr>
                  </a:outerShdw>
                </a:effectLst>
                <a:latin typeface="Times New Roman" pitchFamily="18" charset="0"/>
                <a:cs typeface="Times New Roman" pitchFamily="18" charset="0"/>
              </a:rPr>
              <a:t>Теплота сгорания топлива для двигателей самолетов </a:t>
            </a:r>
            <a:r>
              <a:rPr lang="ru-RU" sz="2000" dirty="0" err="1">
                <a:effectLst>
                  <a:outerShdw blurRad="38100" dist="38100" dir="2700000" algn="tl">
                    <a:srgbClr val="000000">
                      <a:alpha val="43137"/>
                    </a:srgbClr>
                  </a:outerShdw>
                </a:effectLst>
                <a:latin typeface="Times New Roman" pitchFamily="18" charset="0"/>
                <a:cs typeface="Times New Roman" pitchFamily="18" charset="0"/>
              </a:rPr>
              <a:t>Пе</a:t>
            </a:r>
            <a:r>
              <a:rPr lang="ru-RU" sz="2000" dirty="0">
                <a:effectLst>
                  <a:outerShdw blurRad="38100" dist="38100" dir="2700000" algn="tl">
                    <a:srgbClr val="000000">
                      <a:alpha val="43137"/>
                    </a:srgbClr>
                  </a:outerShdw>
                </a:effectLst>
                <a:latin typeface="Times New Roman" pitchFamily="18" charset="0"/>
                <a:cs typeface="Times New Roman" pitchFamily="18" charset="0"/>
              </a:rPr>
              <a:t>–8 равнялась 44 МДж/кг. Что это</a:t>
            </a:r>
            <a:r>
              <a:rPr lang="en-US" sz="2000" dirty="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a:effectLst>
                  <a:outerShdw blurRad="38100" dist="38100" dir="2700000" algn="tl">
                    <a:srgbClr val="000000">
                      <a:alpha val="43137"/>
                    </a:srgbClr>
                  </a:outerShdw>
                </a:effectLst>
                <a:latin typeface="Times New Roman" pitchFamily="18" charset="0"/>
                <a:cs typeface="Times New Roman" pitchFamily="18" charset="0"/>
              </a:rPr>
              <a:t>значит? Какое количество энергии выделялось при сгорании 20 кг топлива?</a:t>
            </a:r>
          </a:p>
          <a:p>
            <a:pPr algn="just"/>
            <a:endParaRPr lang="ru-RU" sz="2000" dirty="0" smtClean="0"/>
          </a:p>
          <a:p>
            <a:endParaRPr lang="ru-RU" sz="200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8" name="Picture 3" descr="Ла-5"/>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06778" y="4581128"/>
            <a:ext cx="3744416" cy="1838568"/>
          </a:xfrm>
          <a:prstGeom prst="rect">
            <a:avLst/>
          </a:prstGeom>
          <a:noFill/>
          <a:ln w="82550" cmpd="dbl">
            <a:solidFill>
              <a:srgbClr val="333399"/>
            </a:solidFill>
            <a:miter lim="800000"/>
            <a:headEnd/>
            <a:tailEnd/>
          </a:ln>
          <a:extLst/>
        </p:spPr>
      </p:pic>
      <p:pic>
        <p:nvPicPr>
          <p:cNvPr id="9" name="Рисунок 8" descr="mig2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259632" y="4944540"/>
            <a:ext cx="1685290" cy="989330"/>
          </a:xfrm>
          <a:prstGeom prst="rect">
            <a:avLst/>
          </a:prstGeom>
          <a:noFill/>
          <a:ln>
            <a:noFill/>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avatars.mds.yandex.net/get-pdb/1766868/04a07937-003e-4d51-aed5-159e9af5ba95/s1200"/>
          <p:cNvPicPr>
            <a:picLocks noChangeAspect="1" noChangeArrowheads="1"/>
          </p:cNvPicPr>
          <p:nvPr/>
        </p:nvPicPr>
        <p:blipFill>
          <a:blip r:embed="rId2"/>
          <a:srcRect/>
          <a:stretch>
            <a:fillRect/>
          </a:stretch>
        </p:blipFill>
        <p:spPr bwMode="auto">
          <a:xfrm>
            <a:off x="0" y="0"/>
            <a:ext cx="9215466" cy="6858000"/>
          </a:xfrm>
          <a:prstGeom prst="rect">
            <a:avLst/>
          </a:prstGeom>
          <a:noFill/>
        </p:spPr>
      </p:pic>
      <p:sp>
        <p:nvSpPr>
          <p:cNvPr id="5" name="TextBox 4"/>
          <p:cNvSpPr txBox="1"/>
          <p:nvPr/>
        </p:nvSpPr>
        <p:spPr>
          <a:xfrm>
            <a:off x="1857356" y="642918"/>
            <a:ext cx="5143536" cy="400110"/>
          </a:xfrm>
          <a:prstGeom prst="rect">
            <a:avLst/>
          </a:prstGeom>
          <a:noFill/>
        </p:spPr>
        <p:txBody>
          <a:bodyPr wrap="square" rtlCol="0">
            <a:spAutoFit/>
          </a:bodyPr>
          <a:lstStyle/>
          <a:p>
            <a:pPr algn="ctr"/>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Задача 8</a:t>
            </a:r>
            <a:endParaRPr lang="ru-RU"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6" name="TextBox 5"/>
          <p:cNvSpPr txBox="1"/>
          <p:nvPr/>
        </p:nvSpPr>
        <p:spPr>
          <a:xfrm>
            <a:off x="899592" y="1844824"/>
            <a:ext cx="7560840" cy="1323439"/>
          </a:xfrm>
          <a:prstGeom prst="rect">
            <a:avLst/>
          </a:prstGeom>
          <a:noFill/>
        </p:spPr>
        <p:txBody>
          <a:bodyPr wrap="square" rtlCol="0">
            <a:spAutoFit/>
          </a:bodyPr>
          <a:lstStyle/>
          <a:p>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Скорость советского истребителя МиГ–21 около 2000 км/ч. Во сколько раз большее расстояние</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пролетит МиГ–21 по сравнению с ЛА–5 за два часа?</a:t>
            </a:r>
          </a:p>
          <a:p>
            <a:endParaRPr lang="ru-RU" sz="200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3" descr="Ил-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5013176"/>
            <a:ext cx="1636395" cy="1209730"/>
          </a:xfrm>
          <a:prstGeom prst="rect">
            <a:avLst/>
          </a:prstGeom>
          <a:noFill/>
          <a:ln w="82550" cmpd="dbl">
            <a:solidFill>
              <a:srgbClr val="333399"/>
            </a:solidFill>
            <a:miter lim="800000"/>
            <a:headEnd/>
            <a:tailEnd/>
          </a:ln>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avatars.mds.yandex.net/get-pdb/1766868/04a07937-003e-4d51-aed5-159e9af5ba95/s1200"/>
          <p:cNvPicPr>
            <a:picLocks noChangeAspect="1" noChangeArrowheads="1"/>
          </p:cNvPicPr>
          <p:nvPr/>
        </p:nvPicPr>
        <p:blipFill>
          <a:blip r:embed="rId2"/>
          <a:srcRect/>
          <a:stretch>
            <a:fillRect/>
          </a:stretch>
        </p:blipFill>
        <p:spPr bwMode="auto">
          <a:xfrm>
            <a:off x="0" y="0"/>
            <a:ext cx="9215466" cy="6858000"/>
          </a:xfrm>
          <a:prstGeom prst="rect">
            <a:avLst/>
          </a:prstGeom>
          <a:noFill/>
        </p:spPr>
      </p:pic>
      <p:sp>
        <p:nvSpPr>
          <p:cNvPr id="6" name="TextBox 5"/>
          <p:cNvSpPr txBox="1"/>
          <p:nvPr/>
        </p:nvSpPr>
        <p:spPr>
          <a:xfrm>
            <a:off x="1857356" y="642918"/>
            <a:ext cx="5143536" cy="400110"/>
          </a:xfrm>
          <a:prstGeom prst="rect">
            <a:avLst/>
          </a:prstGeom>
          <a:noFill/>
        </p:spPr>
        <p:txBody>
          <a:bodyPr wrap="square" rtlCol="0">
            <a:spAutoFit/>
          </a:bodyPr>
          <a:lstStyle/>
          <a:p>
            <a:pPr algn="ctr"/>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Задача 7</a:t>
            </a:r>
            <a:endParaRPr lang="ru-RU"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TextBox 6"/>
          <p:cNvSpPr txBox="1"/>
          <p:nvPr/>
        </p:nvSpPr>
        <p:spPr>
          <a:xfrm>
            <a:off x="714348" y="1500174"/>
            <a:ext cx="7602068" cy="2554545"/>
          </a:xfrm>
          <a:prstGeom prst="rect">
            <a:avLst/>
          </a:prstGeom>
          <a:noFill/>
        </p:spPr>
        <p:txBody>
          <a:bodyPr wrap="square" rtlCol="0">
            <a:spAutoFit/>
          </a:bodyPr>
          <a:lstStyle/>
          <a:p>
            <a:pPr algn="just"/>
            <a:r>
              <a:rPr lang="ru-RU" sz="2000" b="1" dirty="0" smtClean="0">
                <a:latin typeface="Times New Roman" panose="02020603050405020304" pitchFamily="18" charset="0"/>
                <a:cs typeface="Times New Roman" panose="02020603050405020304" pitchFamily="18" charset="0"/>
              </a:rPr>
              <a:t>А</a:t>
            </a:r>
            <a:r>
              <a:rPr lang="ru-RU" sz="2000" b="1" dirty="0">
                <a:latin typeface="Times New Roman" panose="02020603050405020304" pitchFamily="18" charset="0"/>
                <a:cs typeface="Times New Roman" panose="02020603050405020304" pitchFamily="18" charset="0"/>
              </a:rPr>
              <a:t>) Во время Великой Отечественной войны страшным для врагов, смертоносным оружием зарекомендовал себя лучший в мире советский танк Т–34. Какую скорость развивал этот танк, если танковая колонна, перебрасываемая с одного участка фронта на другой, прошла 165 км за три часа?</a:t>
            </a:r>
          </a:p>
          <a:p>
            <a:pPr algn="just"/>
            <a:r>
              <a:rPr lang="ru-RU" sz="2000" b="1" dirty="0">
                <a:latin typeface="Times New Roman" panose="02020603050405020304" pitchFamily="18" charset="0"/>
                <a:cs typeface="Times New Roman" panose="02020603050405020304" pitchFamily="18" charset="0"/>
              </a:rPr>
              <a:t>Б) Какова площадь опоры боевой машины пехоты, если при массе 11 тонн она оказывала давление на почву 59 кПа?</a:t>
            </a:r>
          </a:p>
          <a:p>
            <a:endParaRPr lang="ru-RU" sz="2000"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https://ds03.infourok.ru/uploads/ex/0186/0001af35-fafb1874/img1.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sp>
        <p:nvSpPr>
          <p:cNvPr id="4" name="TextBox 3"/>
          <p:cNvSpPr txBox="1"/>
          <p:nvPr/>
        </p:nvSpPr>
        <p:spPr>
          <a:xfrm>
            <a:off x="1214414" y="1071546"/>
            <a:ext cx="6858048" cy="3139321"/>
          </a:xfrm>
          <a:prstGeom prst="rect">
            <a:avLst/>
          </a:prstGeom>
          <a:noFill/>
        </p:spPr>
        <p:txBody>
          <a:bodyPr wrap="square" rtlCol="0">
            <a:spAutoFit/>
          </a:bodyPr>
          <a:lstStyle/>
          <a:p>
            <a:pPr algn="just"/>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T-34 (или «тридцатьчетвёрка») — советский</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средний танк периода Великой Отечественной войны, выпускавшийся с 1940 года, и с 1944 года являвшийся основной боевой единицей бронетанковых войск СССР. Стал самым массовым танком Второй мировой войны. Серийный выпуск Т-34 и его модификаций осуществлялся в военные и послевоенные годы. Последняя из модификаций (Т-34-85) состоит на вооружении некоторых стран и по сегодняшний день.</a:t>
            </a:r>
          </a:p>
          <a:p>
            <a:pPr algn="just"/>
            <a:endParaRPr lang="ru-RU" dirty="0"/>
          </a:p>
        </p:txBody>
      </p:sp>
      <p:pic>
        <p:nvPicPr>
          <p:cNvPr id="6" name="Picture 2" descr="http://panzerw.narod.ru/t_34pf1.png"/>
          <p:cNvPicPr>
            <a:picLocks noChangeAspect="1" noChangeArrowheads="1"/>
          </p:cNvPicPr>
          <p:nvPr/>
        </p:nvPicPr>
        <p:blipFill>
          <a:blip r:embed="rId3"/>
          <a:srcRect/>
          <a:stretch>
            <a:fillRect/>
          </a:stretch>
        </p:blipFill>
        <p:spPr bwMode="auto">
          <a:xfrm>
            <a:off x="2555776" y="3776514"/>
            <a:ext cx="6285078" cy="2576883"/>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https://ds03.infourok.ru/uploads/ex/0186/0001af35-fafb1874/img1.jpg"/>
          <p:cNvPicPr>
            <a:picLocks noChangeAspect="1" noChangeArrowheads="1"/>
          </p:cNvPicPr>
          <p:nvPr/>
        </p:nvPicPr>
        <p:blipFill>
          <a:blip r:embed="rId2"/>
          <a:srcRect/>
          <a:stretch>
            <a:fillRect/>
          </a:stretch>
        </p:blipFill>
        <p:spPr bwMode="auto">
          <a:xfrm>
            <a:off x="0" y="0"/>
            <a:ext cx="9144000" cy="6858001"/>
          </a:xfrm>
          <a:prstGeom prst="rect">
            <a:avLst/>
          </a:prstGeom>
          <a:noFill/>
        </p:spPr>
      </p:pic>
      <p:pic>
        <p:nvPicPr>
          <p:cNvPr id="35842" name="Picture 2" descr="http://panzerw.narod.ru/t_34pf1.png"/>
          <p:cNvPicPr>
            <a:picLocks noChangeAspect="1" noChangeArrowheads="1"/>
          </p:cNvPicPr>
          <p:nvPr/>
        </p:nvPicPr>
        <p:blipFill>
          <a:blip r:embed="rId3"/>
          <a:srcRect/>
          <a:stretch>
            <a:fillRect/>
          </a:stretch>
        </p:blipFill>
        <p:spPr bwMode="auto">
          <a:xfrm>
            <a:off x="214282" y="1428736"/>
            <a:ext cx="8537709" cy="3500462"/>
          </a:xfrm>
          <a:prstGeom prst="rect">
            <a:avLst/>
          </a:prstGeom>
          <a:noFill/>
        </p:spPr>
      </p:pic>
      <p:sp>
        <p:nvSpPr>
          <p:cNvPr id="6" name="TextBox 5"/>
          <p:cNvSpPr txBox="1"/>
          <p:nvPr/>
        </p:nvSpPr>
        <p:spPr>
          <a:xfrm>
            <a:off x="2857488" y="928670"/>
            <a:ext cx="4572032" cy="707886"/>
          </a:xfrm>
          <a:prstGeom prst="rect">
            <a:avLst/>
          </a:prstGeom>
          <a:noFill/>
        </p:spPr>
        <p:txBody>
          <a:bodyPr wrap="square" rtlCol="0">
            <a:spAutoFit/>
          </a:bodyPr>
          <a:lstStyle/>
          <a:p>
            <a:pPr algn="ctr"/>
            <a:r>
              <a:rPr lang="ru-RU" sz="4000" dirty="0" smtClean="0">
                <a:effectLst>
                  <a:outerShdw blurRad="38100" dist="38100" dir="2700000" algn="tl">
                    <a:srgbClr val="000000">
                      <a:alpha val="43137"/>
                    </a:srgbClr>
                  </a:outerShdw>
                </a:effectLst>
                <a:latin typeface="Times New Roman" pitchFamily="18" charset="0"/>
                <a:cs typeface="Times New Roman" pitchFamily="18" charset="0"/>
              </a:rPr>
              <a:t>Танк Т-34-85</a:t>
            </a:r>
            <a:endParaRPr lang="ru-RU" sz="400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7" name="Picture 2" descr="http://panzerw.narod.ru/t_34pf1.png"/>
          <p:cNvPicPr>
            <a:picLocks noChangeAspect="1" noChangeArrowheads="1"/>
          </p:cNvPicPr>
          <p:nvPr/>
        </p:nvPicPr>
        <p:blipFill>
          <a:blip r:embed="rId3"/>
          <a:srcRect/>
          <a:stretch>
            <a:fillRect/>
          </a:stretch>
        </p:blipFill>
        <p:spPr bwMode="auto">
          <a:xfrm>
            <a:off x="366682" y="1581136"/>
            <a:ext cx="8537709" cy="3500462"/>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https://school90.kubannet.ru/uploads/images/me28f9d3.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097333" y="404664"/>
            <a:ext cx="2949334" cy="369332"/>
          </a:xfrm>
          <a:prstGeom prst="rect">
            <a:avLst/>
          </a:prstGeom>
        </p:spPr>
        <p:txBody>
          <a:bodyPr wrap="none">
            <a:spAutoFit/>
          </a:bodyPr>
          <a:lstStyle/>
          <a:p>
            <a:r>
              <a:rPr lang="ru-RU" b="1" dirty="0">
                <a:solidFill>
                  <a:srgbClr val="FF0000"/>
                </a:solidFill>
                <a:latin typeface="Times New Roman" pitchFamily="18" charset="0"/>
                <a:cs typeface="Times New Roman" pitchFamily="18" charset="0"/>
              </a:rPr>
              <a:t>МИНУТА МОЛЧАНИЯ…</a:t>
            </a:r>
          </a:p>
        </p:txBody>
      </p:sp>
      <p:pic>
        <p:nvPicPr>
          <p:cNvPr id="7" name="Picture 2" descr="Интересные новости"/>
          <p:cNvPicPr>
            <a:picLocks noChangeAspect="1" noChangeArrowheads="1"/>
          </p:cNvPicPr>
          <p:nvPr/>
        </p:nvPicPr>
        <p:blipFill>
          <a:blip r:embed="rId2" cstate="print"/>
          <a:srcRect/>
          <a:stretch>
            <a:fillRect/>
          </a:stretch>
        </p:blipFill>
        <p:spPr bwMode="auto">
          <a:xfrm>
            <a:off x="1447800" y="1447800"/>
            <a:ext cx="6343650" cy="476250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endParaRPr lang="ru-RU" dirty="0"/>
          </a:p>
        </p:txBody>
      </p:sp>
      <p:pic>
        <p:nvPicPr>
          <p:cNvPr id="4" name="Picture 2" descr="Soldat.ru * Информация"/>
          <p:cNvPicPr>
            <a:picLocks noChangeAspect="1" noChangeArrowheads="1" noCrop="1"/>
          </p:cNvPicPr>
          <p:nvPr/>
        </p:nvPicPr>
        <p:blipFill>
          <a:blip r:embed="rId2" cstate="print"/>
          <a:srcRect/>
          <a:stretch>
            <a:fillRect/>
          </a:stretch>
        </p:blipFill>
        <p:spPr bwMode="auto">
          <a:xfrm>
            <a:off x="1676400" y="130955"/>
            <a:ext cx="5486400" cy="6727045"/>
          </a:xfrm>
          <a:prstGeom prst="rect">
            <a:avLst/>
          </a:prstGeom>
          <a:noFill/>
        </p:spPr>
      </p:pic>
    </p:spTree>
    <p:extLst>
      <p:ext uri="{BB962C8B-B14F-4D97-AF65-F5344CB8AC3E}">
        <p14:creationId xmlns:p14="http://schemas.microsoft.com/office/powerpoint/2010/main" val="4185449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 д м и н\Downloads\tsvety-prazdnik-den-pobedy-georgievskaia-lenta-9-maia-gvozd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714348" y="714356"/>
            <a:ext cx="3929090" cy="1015663"/>
          </a:xfrm>
          <a:prstGeom prst="rect">
            <a:avLst/>
          </a:prstGeom>
          <a:noFill/>
        </p:spPr>
        <p:txBody>
          <a:bodyPr wrap="square" rtlCol="0">
            <a:spAutoFit/>
          </a:bodyPr>
          <a:lstStyle/>
          <a:p>
            <a:pPr algn="ctr"/>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Дегтярёв Василий Алексеевич</a:t>
            </a:r>
            <a:endParaRPr lang="en-US" sz="2000" b="1" dirty="0" smtClean="0">
              <a:effectLst>
                <a:outerShdw blurRad="38100" dist="38100" dir="2700000" algn="tl">
                  <a:srgbClr val="000000">
                    <a:alpha val="43137"/>
                  </a:srgbClr>
                </a:outerShdw>
              </a:effectLst>
              <a:latin typeface="Times New Roman" pitchFamily="18" charset="0"/>
              <a:cs typeface="Times New Roman" pitchFamily="18" charset="0"/>
            </a:endParaRPr>
          </a:p>
          <a:p>
            <a:pPr algn="ct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(02.01.1880</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16 .01.1949) </a:t>
            </a:r>
          </a:p>
          <a:p>
            <a:pPr algn="ctr"/>
            <a:endParaRPr lang="ru-RU" sz="2000" dirty="0">
              <a:latin typeface="Times New Roman" pitchFamily="18" charset="0"/>
              <a:cs typeface="Times New Roman" pitchFamily="18" charset="0"/>
            </a:endParaRPr>
          </a:p>
        </p:txBody>
      </p:sp>
      <p:pic>
        <p:nvPicPr>
          <p:cNvPr id="2050" name="Picture 2" descr="Дегтярёв Василий Алексеевич"/>
          <p:cNvPicPr>
            <a:picLocks noChangeAspect="1" noChangeArrowheads="1"/>
          </p:cNvPicPr>
          <p:nvPr/>
        </p:nvPicPr>
        <p:blipFill>
          <a:blip r:embed="rId3"/>
          <a:srcRect/>
          <a:stretch>
            <a:fillRect/>
          </a:stretch>
        </p:blipFill>
        <p:spPr bwMode="auto">
          <a:xfrm>
            <a:off x="1071538" y="1500174"/>
            <a:ext cx="3143272" cy="447103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А д м и н\Downloads\tsvety-prazdnik-den-pobedy-georgievskaia-lenta-9-maia-gvozd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5364" name="Picture 4" descr="В. А. Дегтярёв"/>
          <p:cNvPicPr>
            <a:picLocks noChangeAspect="1" noChangeArrowheads="1"/>
          </p:cNvPicPr>
          <p:nvPr/>
        </p:nvPicPr>
        <p:blipFill>
          <a:blip r:embed="rId3"/>
          <a:srcRect/>
          <a:stretch>
            <a:fillRect/>
          </a:stretch>
        </p:blipFill>
        <p:spPr bwMode="auto">
          <a:xfrm>
            <a:off x="357158" y="2071678"/>
            <a:ext cx="4786346" cy="3594112"/>
          </a:xfrm>
          <a:prstGeom prst="rect">
            <a:avLst/>
          </a:prstGeom>
          <a:noFill/>
        </p:spPr>
      </p:pic>
      <p:sp>
        <p:nvSpPr>
          <p:cNvPr id="10" name="TextBox 9"/>
          <p:cNvSpPr txBox="1"/>
          <p:nvPr/>
        </p:nvSpPr>
        <p:spPr>
          <a:xfrm>
            <a:off x="571472" y="1285860"/>
            <a:ext cx="4500594" cy="369332"/>
          </a:xfrm>
          <a:prstGeom prst="rect">
            <a:avLst/>
          </a:prstGeom>
          <a:noFill/>
        </p:spPr>
        <p:txBody>
          <a:bodyPr wrap="square" rtlCol="0">
            <a:spAutoFit/>
          </a:bodyPr>
          <a:lstStyle/>
          <a:p>
            <a:pPr algn="ctr"/>
            <a:r>
              <a:rPr lang="ru-RU" b="1" dirty="0" smtClean="0">
                <a:effectLst>
                  <a:outerShdw blurRad="38100" dist="38100" dir="2700000" algn="tl">
                    <a:srgbClr val="000000">
                      <a:alpha val="43137"/>
                    </a:srgbClr>
                  </a:outerShdw>
                </a:effectLst>
                <a:latin typeface="Times New Roman" pitchFamily="18" charset="0"/>
                <a:cs typeface="Times New Roman" pitchFamily="18" charset="0"/>
              </a:rPr>
              <a:t>Дегтярёв В.А. за работой</a:t>
            </a:r>
            <a:endParaRPr lang="ru-RU"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https://ds03.infourok.ru/uploads/ex/0186/0001af35-fafb1874/img1.jpg"/>
          <p:cNvPicPr>
            <a:picLocks noChangeAspect="1" noChangeArrowheads="1"/>
          </p:cNvPicPr>
          <p:nvPr/>
        </p:nvPicPr>
        <p:blipFill>
          <a:blip r:embed="rId2"/>
          <a:srcRect/>
          <a:stretch>
            <a:fillRect/>
          </a:stretch>
        </p:blipFill>
        <p:spPr bwMode="auto">
          <a:xfrm>
            <a:off x="0" y="-1"/>
            <a:ext cx="9144000" cy="6858001"/>
          </a:xfrm>
          <a:prstGeom prst="rect">
            <a:avLst/>
          </a:prstGeom>
          <a:noFill/>
        </p:spPr>
      </p:pic>
      <p:pic>
        <p:nvPicPr>
          <p:cNvPr id="1026" name="Picture 2" descr="C:\Users\Людмила.Людмила-ПК\Downloads\896128ca-9274-45f7-b370-b0de8be2cc55-removebg-preview.png"/>
          <p:cNvPicPr>
            <a:picLocks noChangeAspect="1" noChangeArrowheads="1"/>
          </p:cNvPicPr>
          <p:nvPr/>
        </p:nvPicPr>
        <p:blipFill>
          <a:blip r:embed="rId3"/>
          <a:srcRect/>
          <a:stretch>
            <a:fillRect/>
          </a:stretch>
        </p:blipFill>
        <p:spPr bwMode="auto">
          <a:xfrm>
            <a:off x="500034" y="3571876"/>
            <a:ext cx="6581515" cy="3643338"/>
          </a:xfrm>
          <a:prstGeom prst="rect">
            <a:avLst/>
          </a:prstGeom>
          <a:noFill/>
        </p:spPr>
      </p:pic>
      <p:sp>
        <p:nvSpPr>
          <p:cNvPr id="6" name="TextBox 5"/>
          <p:cNvSpPr txBox="1"/>
          <p:nvPr/>
        </p:nvSpPr>
        <p:spPr>
          <a:xfrm>
            <a:off x="1714480" y="5715016"/>
            <a:ext cx="4572032" cy="400110"/>
          </a:xfrm>
          <a:prstGeom prst="rect">
            <a:avLst/>
          </a:prstGeom>
          <a:noFill/>
        </p:spPr>
        <p:txBody>
          <a:bodyPr wrap="square" rtlCol="0">
            <a:spAutoFit/>
          </a:bodyPr>
          <a:lstStyle/>
          <a:p>
            <a:pPr algn="ctr"/>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Самозарядная винтовка Дегтярева</a:t>
            </a:r>
            <a:endParaRPr lang="ru-RU"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027" name="Picture 3" descr="C:\Users\Людмила.Людмила-ПК\Downloads\PTRD-removebg-preview.png"/>
          <p:cNvPicPr>
            <a:picLocks noChangeAspect="1" noChangeArrowheads="1"/>
          </p:cNvPicPr>
          <p:nvPr/>
        </p:nvPicPr>
        <p:blipFill>
          <a:blip r:embed="rId4"/>
          <a:srcRect/>
          <a:stretch>
            <a:fillRect/>
          </a:stretch>
        </p:blipFill>
        <p:spPr bwMode="auto">
          <a:xfrm>
            <a:off x="2428860" y="357166"/>
            <a:ext cx="5857884" cy="2871512"/>
          </a:xfrm>
          <a:prstGeom prst="rect">
            <a:avLst/>
          </a:prstGeom>
          <a:noFill/>
        </p:spPr>
      </p:pic>
      <p:sp>
        <p:nvSpPr>
          <p:cNvPr id="9" name="TextBox 8"/>
          <p:cNvSpPr txBox="1"/>
          <p:nvPr/>
        </p:nvSpPr>
        <p:spPr>
          <a:xfrm>
            <a:off x="3143240" y="3000372"/>
            <a:ext cx="5214974" cy="400110"/>
          </a:xfrm>
          <a:prstGeom prst="rect">
            <a:avLst/>
          </a:prstGeom>
          <a:noFill/>
        </p:spPr>
        <p:txBody>
          <a:bodyPr wrap="square" rtlCol="0">
            <a:spAutoFit/>
          </a:bodyPr>
          <a:lstStyle/>
          <a:p>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14,5-мм противотанковое ружьё Дегтярева</a:t>
            </a:r>
            <a:r>
              <a:rPr lang="en-US" sz="2000" b="1" dirty="0" smtClean="0">
                <a:effectLst>
                  <a:outerShdw blurRad="38100" dist="38100" dir="2700000" algn="tl">
                    <a:srgbClr val="000000">
                      <a:alpha val="43137"/>
                    </a:srgbClr>
                  </a:outerShdw>
                </a:effectLst>
                <a:latin typeface="Times New Roman" pitchFamily="18" charset="0"/>
                <a:cs typeface="Times New Roman" pitchFamily="18" charset="0"/>
              </a:rPr>
              <a:t> </a:t>
            </a:r>
            <a:endParaRPr lang="ru-RU"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А д м и н\Downloads\tsvety-prazdnik-den-pobedy-georgievskaia-lenta-9-maia-gvozd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571472" y="714356"/>
            <a:ext cx="4143404" cy="707886"/>
          </a:xfrm>
          <a:prstGeom prst="rect">
            <a:avLst/>
          </a:prstGeom>
          <a:noFill/>
        </p:spPr>
        <p:txBody>
          <a:bodyPr wrap="square" rtlCol="0">
            <a:spAutoFit/>
          </a:bodyPr>
          <a:lstStyle/>
          <a:p>
            <a:pPr algn="ctr"/>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Сергей Гаврилович Симонов</a:t>
            </a:r>
            <a:endParaRPr lang="en-US" sz="2000" b="1" dirty="0" smtClean="0">
              <a:effectLst>
                <a:outerShdw blurRad="38100" dist="38100" dir="2700000" algn="tl">
                  <a:srgbClr val="000000">
                    <a:alpha val="43137"/>
                  </a:srgbClr>
                </a:outerShdw>
              </a:effectLst>
              <a:latin typeface="Times New Roman" pitchFamily="18" charset="0"/>
              <a:cs typeface="Times New Roman" pitchFamily="18" charset="0"/>
            </a:endParaRPr>
          </a:p>
          <a:p>
            <a:pPr algn="ct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(4.10.1894</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- 6.05.1986)</a:t>
            </a:r>
            <a:endParaRPr lang="ru-RU"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8434" name="Picture 2" descr="http://visualrian.ru/images/old_preview/67/23/672329_preview.jpg"/>
          <p:cNvPicPr>
            <a:picLocks noChangeAspect="1" noChangeArrowheads="1"/>
          </p:cNvPicPr>
          <p:nvPr/>
        </p:nvPicPr>
        <p:blipFill>
          <a:blip r:embed="rId3"/>
          <a:srcRect/>
          <a:stretch>
            <a:fillRect/>
          </a:stretch>
        </p:blipFill>
        <p:spPr bwMode="auto">
          <a:xfrm>
            <a:off x="1214414" y="1571612"/>
            <a:ext cx="3071834" cy="4689823"/>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5" descr="https://ds03.infourok.ru/uploads/ex/0186/0001af35-fafb1874/img1.jpg"/>
          <p:cNvPicPr>
            <a:picLocks noChangeAspect="1" noChangeArrowheads="1"/>
          </p:cNvPicPr>
          <p:nvPr/>
        </p:nvPicPr>
        <p:blipFill>
          <a:blip r:embed="rId2"/>
          <a:srcRect/>
          <a:stretch>
            <a:fillRect/>
          </a:stretch>
        </p:blipFill>
        <p:spPr bwMode="auto">
          <a:xfrm>
            <a:off x="0" y="-1"/>
            <a:ext cx="9144000" cy="6858001"/>
          </a:xfrm>
          <a:prstGeom prst="rect">
            <a:avLst/>
          </a:prstGeom>
          <a:noFill/>
        </p:spPr>
      </p:pic>
      <p:sp>
        <p:nvSpPr>
          <p:cNvPr id="6" name="TextBox 5"/>
          <p:cNvSpPr txBox="1"/>
          <p:nvPr/>
        </p:nvSpPr>
        <p:spPr>
          <a:xfrm>
            <a:off x="3286116" y="785794"/>
            <a:ext cx="3143272" cy="400110"/>
          </a:xfrm>
          <a:prstGeom prst="rect">
            <a:avLst/>
          </a:prstGeom>
          <a:noFill/>
        </p:spPr>
        <p:txBody>
          <a:bodyPr wrap="square" rtlCol="0">
            <a:spAutoFit/>
          </a:bodyPr>
          <a:lstStyle/>
          <a:p>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С.Г</a:t>
            </a:r>
            <a:r>
              <a:rPr lang="en-US" sz="2000" b="1"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Симонов за работой</a:t>
            </a:r>
            <a:endParaRPr lang="ru-RU"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9458" name="Picture 2" descr="http://images.vfl.ru/ii/1569073547/44417b49/27936136.jpg"/>
          <p:cNvPicPr>
            <a:picLocks noChangeAspect="1" noChangeArrowheads="1"/>
          </p:cNvPicPr>
          <p:nvPr/>
        </p:nvPicPr>
        <p:blipFill>
          <a:blip r:embed="rId3"/>
          <a:srcRect/>
          <a:stretch>
            <a:fillRect/>
          </a:stretch>
        </p:blipFill>
        <p:spPr bwMode="auto">
          <a:xfrm>
            <a:off x="1285852" y="1285860"/>
            <a:ext cx="6429420" cy="4381339"/>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https://ds03.infourok.ru/uploads/ex/0186/0001af35-fafb1874/img1.jpg"/>
          <p:cNvPicPr>
            <a:picLocks noChangeAspect="1" noChangeArrowheads="1"/>
          </p:cNvPicPr>
          <p:nvPr/>
        </p:nvPicPr>
        <p:blipFill>
          <a:blip r:embed="rId2"/>
          <a:srcRect/>
          <a:stretch>
            <a:fillRect/>
          </a:stretch>
        </p:blipFill>
        <p:spPr bwMode="auto">
          <a:xfrm>
            <a:off x="0" y="-1"/>
            <a:ext cx="9144000" cy="6858001"/>
          </a:xfrm>
          <a:prstGeom prst="rect">
            <a:avLst/>
          </a:prstGeom>
          <a:noFill/>
        </p:spPr>
      </p:pic>
      <p:pic>
        <p:nvPicPr>
          <p:cNvPr id="20482" name="Picture 2" descr="C:\Users\Людмила.Людмила-ПК\Downloads\Simonov_AVS_36-removebg-preview.png"/>
          <p:cNvPicPr>
            <a:picLocks noChangeAspect="1" noChangeArrowheads="1"/>
          </p:cNvPicPr>
          <p:nvPr/>
        </p:nvPicPr>
        <p:blipFill>
          <a:blip r:embed="rId3"/>
          <a:srcRect/>
          <a:stretch>
            <a:fillRect/>
          </a:stretch>
        </p:blipFill>
        <p:spPr bwMode="auto">
          <a:xfrm>
            <a:off x="785786" y="4071942"/>
            <a:ext cx="7858181" cy="2143140"/>
          </a:xfrm>
          <a:prstGeom prst="rect">
            <a:avLst/>
          </a:prstGeom>
          <a:noFill/>
        </p:spPr>
      </p:pic>
      <p:sp>
        <p:nvSpPr>
          <p:cNvPr id="6" name="TextBox 5"/>
          <p:cNvSpPr txBox="1"/>
          <p:nvPr/>
        </p:nvSpPr>
        <p:spPr>
          <a:xfrm>
            <a:off x="1714480" y="5786454"/>
            <a:ext cx="5929354" cy="400110"/>
          </a:xfrm>
          <a:prstGeom prst="rect">
            <a:avLst/>
          </a:prstGeom>
          <a:noFill/>
        </p:spPr>
        <p:txBody>
          <a:bodyPr wrap="square" rtlCol="0">
            <a:spAutoFit/>
          </a:bodyPr>
          <a:lstStyle/>
          <a:p>
            <a:pPr algn="ctr"/>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Автоматическая винтовка Симонова АВС 36 </a:t>
            </a:r>
            <a:endParaRPr lang="ru-RU"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0485" name="Picture 5" descr="https://www.imgonline.com.ua/result_img/imgonline-com-ua-Mirror-80UgxtmVwFB2c6di.png"/>
          <p:cNvPicPr>
            <a:picLocks noChangeAspect="1" noChangeArrowheads="1"/>
          </p:cNvPicPr>
          <p:nvPr/>
        </p:nvPicPr>
        <p:blipFill>
          <a:blip r:embed="rId4"/>
          <a:srcRect/>
          <a:stretch>
            <a:fillRect/>
          </a:stretch>
        </p:blipFill>
        <p:spPr bwMode="auto">
          <a:xfrm>
            <a:off x="0" y="571480"/>
            <a:ext cx="8360784" cy="2143140"/>
          </a:xfrm>
          <a:prstGeom prst="rect">
            <a:avLst/>
          </a:prstGeom>
          <a:noFill/>
        </p:spPr>
      </p:pic>
      <p:sp>
        <p:nvSpPr>
          <p:cNvPr id="9" name="TextBox 8"/>
          <p:cNvSpPr txBox="1"/>
          <p:nvPr/>
        </p:nvSpPr>
        <p:spPr>
          <a:xfrm>
            <a:off x="1214414" y="2714620"/>
            <a:ext cx="7143800" cy="400110"/>
          </a:xfrm>
          <a:prstGeom prst="rect">
            <a:avLst/>
          </a:prstGeom>
          <a:noFill/>
        </p:spPr>
        <p:txBody>
          <a:bodyPr wrap="square" rtlCol="0">
            <a:spAutoFit/>
          </a:bodyPr>
          <a:lstStyle/>
          <a:p>
            <a:pPr algn="ctr"/>
            <a:r>
              <a:rPr lang="en-US" sz="2000" b="1" dirty="0" smtClean="0">
                <a:effectLst>
                  <a:outerShdw blurRad="38100" dist="38100" dir="2700000" algn="tl">
                    <a:srgbClr val="000000">
                      <a:alpha val="43137"/>
                    </a:srgbClr>
                  </a:outerShdw>
                </a:effectLst>
                <a:latin typeface="Times New Roman" pitchFamily="18" charset="0"/>
                <a:cs typeface="Times New Roman" pitchFamily="18" charset="0"/>
              </a:rPr>
              <a:t>7</a:t>
            </a:r>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,62-мм снайперская винтовка Симонова СВС</a:t>
            </a:r>
            <a:endParaRPr lang="ru-RU"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https://avatars.mds.yandex.net/get-pdb/1766868/04a07937-003e-4d51-aed5-159e9af5ba95/s1200"/>
          <p:cNvPicPr>
            <a:picLocks noChangeAspect="1" noChangeArrowheads="1"/>
          </p:cNvPicPr>
          <p:nvPr/>
        </p:nvPicPr>
        <p:blipFill>
          <a:blip r:embed="rId2"/>
          <a:srcRect/>
          <a:stretch>
            <a:fillRect/>
          </a:stretch>
        </p:blipFill>
        <p:spPr bwMode="auto">
          <a:xfrm>
            <a:off x="0" y="0"/>
            <a:ext cx="9215466" cy="6858000"/>
          </a:xfrm>
          <a:prstGeom prst="rect">
            <a:avLst/>
          </a:prstGeom>
          <a:noFill/>
        </p:spPr>
      </p:pic>
      <p:sp>
        <p:nvSpPr>
          <p:cNvPr id="6" name="TextBox 5"/>
          <p:cNvSpPr txBox="1"/>
          <p:nvPr/>
        </p:nvSpPr>
        <p:spPr>
          <a:xfrm>
            <a:off x="1857356" y="642918"/>
            <a:ext cx="5143536" cy="400110"/>
          </a:xfrm>
          <a:prstGeom prst="rect">
            <a:avLst/>
          </a:prstGeom>
          <a:noFill/>
        </p:spPr>
        <p:txBody>
          <a:bodyPr wrap="square" rtlCol="0">
            <a:spAutoFit/>
          </a:bodyPr>
          <a:lstStyle/>
          <a:p>
            <a:pPr algn="ctr"/>
            <a:r>
              <a:rPr lang="ru-RU" sz="2000" b="1" dirty="0" smtClean="0">
                <a:effectLst>
                  <a:outerShdw blurRad="38100" dist="38100" dir="2700000" algn="tl">
                    <a:srgbClr val="000000">
                      <a:alpha val="43137"/>
                    </a:srgbClr>
                  </a:outerShdw>
                </a:effectLst>
                <a:latin typeface="Times New Roman" pitchFamily="18" charset="0"/>
                <a:cs typeface="Times New Roman" pitchFamily="18" charset="0"/>
              </a:rPr>
              <a:t>Задача 1 </a:t>
            </a:r>
            <a:endParaRPr lang="ru-RU" sz="20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TextBox 6"/>
          <p:cNvSpPr txBox="1"/>
          <p:nvPr/>
        </p:nvSpPr>
        <p:spPr>
          <a:xfrm>
            <a:off x="714348" y="1412776"/>
            <a:ext cx="8178132" cy="4647426"/>
          </a:xfrm>
          <a:prstGeom prst="rect">
            <a:avLst/>
          </a:prstGeom>
          <a:noFill/>
        </p:spPr>
        <p:txBody>
          <a:bodyPr wrap="square" rtlCol="0">
            <a:spAutoFit/>
          </a:bodyPr>
          <a:lstStyle/>
          <a:p>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На каком расстоянии от советского воина находился в Великую Отечественную войну</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фашистский</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танк, если пуля выпущенная солдатом из противотанкового ружья со скоростью 1000 м/с настигла</a:t>
            </a:r>
            <a:r>
              <a:rPr lang="en-US" sz="2000" dirty="0" smtClean="0">
                <a:effectLst>
                  <a:outerShdw blurRad="38100" dist="38100" dir="2700000" algn="tl">
                    <a:srgbClr val="000000">
                      <a:alpha val="43137"/>
                    </a:srgbClr>
                  </a:outerShdw>
                </a:effectLst>
                <a:latin typeface="Times New Roman" pitchFamily="18" charset="0"/>
                <a:cs typeface="Times New Roman" pitchFamily="18" charset="0"/>
              </a:rPr>
              <a:t> </a:t>
            </a:r>
            <a:r>
              <a:rPr lang="ru-RU" sz="2000" dirty="0" smtClean="0">
                <a:effectLst>
                  <a:outerShdw blurRad="38100" dist="38100" dir="2700000" algn="tl">
                    <a:srgbClr val="000000">
                      <a:alpha val="43137"/>
                    </a:srgbClr>
                  </a:outerShdw>
                </a:effectLst>
                <a:latin typeface="Times New Roman" pitchFamily="18" charset="0"/>
                <a:cs typeface="Times New Roman" pitchFamily="18" charset="0"/>
              </a:rPr>
              <a:t>танк через 0.5 с.?</a:t>
            </a:r>
          </a:p>
          <a:p>
            <a:endParaRPr lang="ru-RU" dirty="0" smtClean="0"/>
          </a:p>
          <a:p>
            <a:r>
              <a:rPr lang="ru-RU" dirty="0" smtClean="0"/>
              <a:t>                                                                                                    </a:t>
            </a:r>
            <a:endParaRPr lang="ru-RU" dirty="0"/>
          </a:p>
          <a:p>
            <a:r>
              <a:rPr lang="ru-RU" dirty="0" smtClean="0"/>
              <a:t>                                                             </a:t>
            </a:r>
          </a:p>
          <a:p>
            <a:endParaRPr lang="ru-RU" dirty="0"/>
          </a:p>
          <a:p>
            <a:endParaRPr lang="ru-RU" dirty="0" smtClean="0"/>
          </a:p>
          <a:p>
            <a:r>
              <a:rPr lang="ru-RU" b="1" dirty="0"/>
              <a:t>Противотанковое ружье </a:t>
            </a:r>
            <a:r>
              <a:rPr lang="ru-RU" b="1" dirty="0" smtClean="0"/>
              <a:t>Дегтярева                   Противотанковое </a:t>
            </a:r>
            <a:r>
              <a:rPr lang="ru-RU" b="1" dirty="0"/>
              <a:t>ружье Симонова</a:t>
            </a:r>
            <a:endParaRPr lang="ru-RU" dirty="0"/>
          </a:p>
          <a:p>
            <a:endParaRPr lang="ru-RU" dirty="0"/>
          </a:p>
          <a:p>
            <a:endParaRPr lang="ru-RU" dirty="0" smtClean="0"/>
          </a:p>
          <a:p>
            <a:endParaRPr lang="ru-RU" dirty="0"/>
          </a:p>
          <a:p>
            <a:endParaRPr lang="ru-RU" dirty="0" smtClean="0"/>
          </a:p>
          <a:p>
            <a:endParaRPr lang="ru-RU" dirty="0"/>
          </a:p>
          <a:p>
            <a:r>
              <a:rPr lang="ru-RU" dirty="0"/>
              <a:t> </a:t>
            </a:r>
            <a:r>
              <a:rPr lang="ru-RU" dirty="0" smtClean="0"/>
              <a:t>                                           </a:t>
            </a:r>
            <a:r>
              <a:rPr lang="ru-RU" b="1" dirty="0" smtClean="0">
                <a:ea typeface="Calibri"/>
                <a:cs typeface="Times New Roman"/>
              </a:rPr>
              <a:t>Станковый </a:t>
            </a:r>
            <a:r>
              <a:rPr lang="ru-RU" b="1" dirty="0">
                <a:ea typeface="Calibri"/>
                <a:cs typeface="Times New Roman"/>
              </a:rPr>
              <a:t>пулемет Дегтярева</a:t>
            </a:r>
            <a:endParaRPr lang="ru-RU" dirty="0" smtClean="0"/>
          </a:p>
        </p:txBody>
      </p:sp>
      <p:pic>
        <p:nvPicPr>
          <p:cNvPr id="9" name="Picture 4" descr="станковый пулемет дегтярева"/>
          <p:cNvPicPr/>
          <p:nvPr/>
        </p:nvPicPr>
        <p:blipFill>
          <a:blip r:embed="rId3">
            <a:clrChange>
              <a:clrFrom>
                <a:srgbClr val="ECE8CF"/>
              </a:clrFrom>
              <a:clrTo>
                <a:srgbClr val="ECE8CF">
                  <a:alpha val="0"/>
                </a:srgbClr>
              </a:clrTo>
            </a:clrChange>
            <a:extLst>
              <a:ext uri="{28A0092B-C50C-407E-A947-70E740481C1C}">
                <a14:useLocalDpi xmlns:a14="http://schemas.microsoft.com/office/drawing/2010/main" val="0"/>
              </a:ext>
            </a:extLst>
          </a:blip>
          <a:srcRect/>
          <a:stretch>
            <a:fillRect/>
          </a:stretch>
        </p:blipFill>
        <p:spPr bwMode="auto">
          <a:xfrm>
            <a:off x="3509183" y="4560991"/>
            <a:ext cx="2197100" cy="1048385"/>
          </a:xfrm>
          <a:prstGeom prst="rect">
            <a:avLst/>
          </a:prstGeom>
          <a:noFill/>
          <a:extLst/>
        </p:spPr>
      </p:pic>
      <p:pic>
        <p:nvPicPr>
          <p:cNvPr id="10" name="Picture 7" descr="противотанковое ружье дегтярева"/>
          <p:cNvPicPr/>
          <p:nvPr/>
        </p:nvPicPr>
        <p:blipFill>
          <a:blip r:embed="rId4">
            <a:clrChange>
              <a:clrFrom>
                <a:srgbClr val="ECE8CF"/>
              </a:clrFrom>
              <a:clrTo>
                <a:srgbClr val="ECE8CF">
                  <a:alpha val="0"/>
                </a:srgbClr>
              </a:clrTo>
            </a:clrChange>
            <a:extLst>
              <a:ext uri="{28A0092B-C50C-407E-A947-70E740481C1C}">
                <a14:useLocalDpi xmlns:a14="http://schemas.microsoft.com/office/drawing/2010/main" val="0"/>
              </a:ext>
            </a:extLst>
          </a:blip>
          <a:srcRect/>
          <a:stretch>
            <a:fillRect/>
          </a:stretch>
        </p:blipFill>
        <p:spPr bwMode="auto">
          <a:xfrm>
            <a:off x="1331640" y="3442575"/>
            <a:ext cx="2560320" cy="543560"/>
          </a:xfrm>
          <a:prstGeom prst="rect">
            <a:avLst/>
          </a:prstGeom>
          <a:noFill/>
          <a:extLst/>
        </p:spPr>
      </p:pic>
      <p:pic>
        <p:nvPicPr>
          <p:cNvPr id="11" name="Picture 9" descr="противотанковое ружье симонова"/>
          <p:cNvPicPr/>
          <p:nvPr/>
        </p:nvPicPr>
        <p:blipFill>
          <a:blip r:embed="rId5">
            <a:clrChange>
              <a:clrFrom>
                <a:srgbClr val="ECE8CF"/>
              </a:clrFrom>
              <a:clrTo>
                <a:srgbClr val="ECE8CF">
                  <a:alpha val="0"/>
                </a:srgbClr>
              </a:clrTo>
            </a:clrChange>
            <a:extLst>
              <a:ext uri="{28A0092B-C50C-407E-A947-70E740481C1C}">
                <a14:useLocalDpi xmlns:a14="http://schemas.microsoft.com/office/drawing/2010/main" val="0"/>
              </a:ext>
            </a:extLst>
          </a:blip>
          <a:srcRect/>
          <a:stretch>
            <a:fillRect/>
          </a:stretch>
        </p:blipFill>
        <p:spPr bwMode="auto">
          <a:xfrm>
            <a:off x="5812172" y="3429000"/>
            <a:ext cx="2520315" cy="503555"/>
          </a:xfrm>
          <a:prstGeom prst="rect">
            <a:avLst/>
          </a:prstGeom>
          <a:noFill/>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TotalTime>
  <Words>987</Words>
  <Application>Microsoft Office PowerPoint</Application>
  <PresentationFormat>Экран (4:3)</PresentationFormat>
  <Paragraphs>71</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 д м и н</dc:creator>
  <cp:lastModifiedBy>Татьяна</cp:lastModifiedBy>
  <cp:revision>30</cp:revision>
  <dcterms:created xsi:type="dcterms:W3CDTF">2019-12-13T07:30:51Z</dcterms:created>
  <dcterms:modified xsi:type="dcterms:W3CDTF">2020-01-08T07:53:06Z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3075034</vt:lpwstr>
  </property>
  <property fmtid="{D5CDD505-2E9C-101B-9397-08002B2CF9AE}" pid="3" name="NXPowerLiteSettings">
    <vt:lpwstr>C7000400038000</vt:lpwstr>
  </property>
  <property fmtid="{D5CDD505-2E9C-101B-9397-08002B2CF9AE}" pid="4" name="NXPowerLiteVersion">
    <vt:lpwstr>S8.2.3</vt:lpwstr>
  </property>
</Properties>
</file>