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92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em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tonkaja-ramka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2285992"/>
            <a:ext cx="2814630" cy="1470025"/>
          </a:xfrm>
        </p:spPr>
        <p:txBody>
          <a:bodyPr>
            <a:normAutofit fontScale="90000"/>
          </a:bodyPr>
          <a:lstStyle/>
          <a:p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Разложение мусора:                                                 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800" b="1" i="1" dirty="0" smtClean="0">
                <a:solidFill>
                  <a:schemeClr val="accent2">
                    <a:lumMod val="75000"/>
                  </a:schemeClr>
                </a:solidFill>
              </a:rPr>
              <a:t>Мусор</a:t>
            </a:r>
            <a:r>
              <a:rPr lang="ru-RU" sz="1600" b="1" i="1" dirty="0" smtClean="0">
                <a:solidFill>
                  <a:schemeClr val="bg1"/>
                </a:solidFill>
              </a:rPr>
              <a:t> - </a:t>
            </a:r>
            <a:r>
              <a:rPr lang="ru-RU" sz="1600" b="1" dirty="0" smtClean="0">
                <a:solidFill>
                  <a:schemeClr val="bg1"/>
                </a:solidFill>
              </a:rPr>
              <a:t>предметы или товары, потерявшие свои потребительские свойства.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Пищевые отходы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2 недели</a:t>
            </a:r>
            <a:r>
              <a:rPr lang="en-US" sz="1600" b="1" dirty="0" smtClean="0">
                <a:solidFill>
                  <a:schemeClr val="bg1"/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Бумажные салфетки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1 мес.</a:t>
            </a:r>
            <a:r>
              <a:rPr lang="en-US" sz="1600" b="1" dirty="0" smtClean="0">
                <a:solidFill>
                  <a:schemeClr val="bg1"/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Коробки от хлопьев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6 недель</a:t>
            </a:r>
            <a:r>
              <a:rPr lang="en-US" sz="1600" b="1" dirty="0" smtClean="0">
                <a:solidFill>
                  <a:schemeClr val="bg1"/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Упаковки от сока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2-3 мес.</a:t>
            </a:r>
            <a:r>
              <a:rPr lang="en-US" sz="1600" b="1" dirty="0" smtClean="0">
                <a:solidFill>
                  <a:schemeClr val="bg1"/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Окурки - 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2 года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Пластиковые пакеты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до 20 лет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Металлический мусор и резина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50 лет; 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Полиэтиленовые пакеты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100лет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Алюминиевые банки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200 лет</a:t>
            </a:r>
            <a:r>
              <a:rPr lang="en-US" sz="1600" b="1" dirty="0" smtClean="0">
                <a:solidFill>
                  <a:schemeClr val="accent2">
                    <a:lumMod val="75000"/>
                  </a:schemeClr>
                </a:solidFill>
              </a:rPr>
              <a:t>; 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Пластиковые бутылки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500 лет</a:t>
            </a:r>
            <a:r>
              <a:rPr lang="en-US" sz="1600" b="1" dirty="0" smtClean="0">
                <a:solidFill>
                  <a:schemeClr val="bg1"/>
                </a:solidFill>
              </a:rPr>
              <a:t>;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Стеклянные банки и бутылки–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до2млн.лет </a:t>
            </a:r>
            <a:r>
              <a:rPr lang="ru-RU" sz="1600" b="1" dirty="0" smtClean="0">
                <a:solidFill>
                  <a:schemeClr val="bg1"/>
                </a:solidFill>
              </a:rPr>
              <a:t>;</a:t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sz="1600" b="1" dirty="0" smtClean="0">
                <a:solidFill>
                  <a:schemeClr val="bg1"/>
                </a:solidFill>
              </a:rPr>
              <a:t>Батарейки – </a:t>
            </a:r>
            <a:r>
              <a:rPr lang="ru-RU" sz="1600" b="1" dirty="0" smtClean="0">
                <a:solidFill>
                  <a:schemeClr val="accent2">
                    <a:lumMod val="75000"/>
                  </a:schemeClr>
                </a:solidFill>
              </a:rPr>
              <a:t>более 2 млн. лет</a:t>
            </a:r>
            <a:r>
              <a:rPr lang="ru-RU" sz="1600" b="1" dirty="0" smtClean="0">
                <a:solidFill>
                  <a:schemeClr val="bg1"/>
                </a:solidFill>
              </a:rPr>
              <a:t/>
            </a:r>
            <a:br>
              <a:rPr lang="ru-RU" sz="1600" b="1" dirty="0" smtClean="0">
                <a:solidFill>
                  <a:schemeClr val="bg1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00892" y="1714488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bigbag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58" y="4857760"/>
            <a:ext cx="2790825" cy="157162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28992" y="285728"/>
            <a:ext cx="2378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Маркировка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600" b="1" i="1" dirty="0" smtClean="0">
                <a:solidFill>
                  <a:schemeClr val="accent2">
                    <a:lumMod val="75000"/>
                  </a:schemeClr>
                </a:solidFill>
              </a:rPr>
              <a:t>пластика</a:t>
            </a: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: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2500306"/>
            <a:ext cx="285752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1. Полиэтилентерефталат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-потенциально опасен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2. Полиэтилен высокой плотности</a:t>
            </a:r>
          </a:p>
          <a:p>
            <a:r>
              <a:rPr lang="ru-RU" sz="1400" b="1" dirty="0" smtClean="0">
                <a:solidFill>
                  <a:srgbClr val="00B050"/>
                </a:solidFill>
              </a:rPr>
              <a:t>- </a:t>
            </a:r>
            <a:r>
              <a:rPr lang="ru-RU" sz="1400" b="1" dirty="0" smtClean="0">
                <a:solidFill>
                  <a:srgbClr val="008000"/>
                </a:solidFill>
              </a:rPr>
              <a:t>пригоден для пищевого использования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3. Поливинилхлорид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-опасен, при сжигании выделяются яды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4. Полиэтилен  низкой плотности</a:t>
            </a:r>
          </a:p>
          <a:p>
            <a:r>
              <a:rPr lang="ru-RU" sz="1400" b="1" dirty="0" smtClean="0">
                <a:solidFill>
                  <a:srgbClr val="00B050"/>
                </a:solidFill>
              </a:rPr>
              <a:t>- </a:t>
            </a:r>
            <a:r>
              <a:rPr lang="ru-RU" sz="1400" b="1" dirty="0" smtClean="0">
                <a:solidFill>
                  <a:srgbClr val="008000"/>
                </a:solidFill>
              </a:rPr>
              <a:t>пригоден для пищевого использования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5. Полипропилен</a:t>
            </a:r>
            <a:endParaRPr lang="ru-RU" sz="1400" b="1" dirty="0" smtClean="0">
              <a:solidFill>
                <a:srgbClr val="00B050"/>
              </a:solidFill>
            </a:endParaRPr>
          </a:p>
          <a:p>
            <a:r>
              <a:rPr lang="ru-RU" sz="1400" b="1" dirty="0" smtClean="0">
                <a:solidFill>
                  <a:srgbClr val="00B050"/>
                </a:solidFill>
              </a:rPr>
              <a:t>-</a:t>
            </a:r>
            <a:r>
              <a:rPr lang="ru-RU" sz="1400" b="1" dirty="0" smtClean="0">
                <a:solidFill>
                  <a:srgbClr val="008000"/>
                </a:solidFill>
              </a:rPr>
              <a:t>безопасен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6. Полистирол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-опасен</a:t>
            </a:r>
          </a:p>
          <a:p>
            <a:r>
              <a:rPr lang="ru-RU" sz="1400" b="1" dirty="0" smtClean="0">
                <a:solidFill>
                  <a:schemeClr val="bg1"/>
                </a:solidFill>
              </a:rPr>
              <a:t>7. Прочие пластмассы </a:t>
            </a:r>
          </a:p>
          <a:p>
            <a:r>
              <a:rPr lang="ru-RU" sz="1400" b="1" dirty="0" smtClean="0">
                <a:solidFill>
                  <a:srgbClr val="FF0000"/>
                </a:solidFill>
              </a:rPr>
              <a:t>-опасен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2" name="Рисунок 11" descr="3a73d6638ca76bc22cf3faec5bc71d2f.jpg"/>
          <p:cNvPicPr>
            <a:picLocks noChangeAspect="1"/>
          </p:cNvPicPr>
          <p:nvPr/>
        </p:nvPicPr>
        <p:blipFill>
          <a:blip r:embed="rId4" cstate="print"/>
          <a:srcRect l="15625" t="10547" r="10937" b="19140"/>
          <a:stretch>
            <a:fillRect/>
          </a:stretch>
        </p:blipFill>
        <p:spPr>
          <a:xfrm>
            <a:off x="3214678" y="714356"/>
            <a:ext cx="2574149" cy="1643074"/>
          </a:xfrm>
          <a:prstGeom prst="rect">
            <a:avLst/>
          </a:prstGeom>
        </p:spPr>
      </p:pic>
      <p:pic>
        <p:nvPicPr>
          <p:cNvPr id="13" name="Рисунок 12" descr="depositphotos_3081426-stock-photo-hands-earth-and-the-tree (1)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86578" y="1500174"/>
            <a:ext cx="1601371" cy="2786058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72264" y="642918"/>
            <a:ext cx="22145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Памятка по Экологии.</a:t>
            </a:r>
            <a:endParaRPr lang="ru-RU" sz="2400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715140" y="4500570"/>
            <a:ext cx="1700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50000"/>
                  </a:schemeClr>
                </a:solidFill>
              </a:rPr>
              <a:t>Выполнила 821 группа</a:t>
            </a:r>
            <a:endParaRPr lang="ru-RU" sz="1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lum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0892" y="5000636"/>
            <a:ext cx="1364832" cy="1084680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tonkaja-ramka_10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642918"/>
            <a:ext cx="2500330" cy="642942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chemeClr val="accent2">
                    <a:lumMod val="50000"/>
                  </a:schemeClr>
                </a:solidFill>
              </a:rPr>
              <a:t>Почему нужно перерабатывать отходы</a:t>
            </a:r>
            <a:r>
              <a:rPr lang="en-US" sz="1800" b="1" i="1" dirty="0" smtClean="0">
                <a:solidFill>
                  <a:schemeClr val="accent2">
                    <a:lumMod val="50000"/>
                  </a:schemeClr>
                </a:solidFill>
              </a:rPr>
              <a:t>?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378619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28596" y="1142984"/>
            <a:ext cx="2571768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chemeClr val="accent2">
                    <a:lumMod val="50000"/>
                  </a:schemeClr>
                </a:solidFill>
              </a:rPr>
              <a:t>Повторная переработка мусора или утилизация вторсырья </a:t>
            </a:r>
            <a:r>
              <a:rPr lang="ru-RU" sz="1400" b="1" dirty="0" smtClean="0">
                <a:solidFill>
                  <a:schemeClr val="bg1"/>
                </a:solidFill>
              </a:rPr>
              <a:t>– это использование отходов или просто мусора, повторно. Очевидно, что возвращение какого-то сырья в производство более рационально, чем его уничтожение. Самые распространенные виды вторсырья: бумага, металлы и пластик.</a:t>
            </a:r>
            <a:endParaRPr lang="ru-RU" sz="1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10" y="4071942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Утилизация мусора в г.Белогорск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5000636"/>
            <a:ext cx="221457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“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Суперпластик</a:t>
            </a:r>
            <a:r>
              <a:rPr lang="en-US" sz="1400" b="1" dirty="0" smtClean="0">
                <a:solidFill>
                  <a:schemeClr val="accent2">
                    <a:lumMod val="50000"/>
                  </a:schemeClr>
                </a:solidFill>
              </a:rPr>
              <a:t>”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.  Победы ул.,16 </a:t>
            </a:r>
          </a:p>
          <a:p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</a:rPr>
              <a:t>Тел. 8-(800)-500-18-58</a:t>
            </a:r>
            <a:endParaRPr lang="ru-RU" sz="1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500430" y="142852"/>
            <a:ext cx="1928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Как правильно сортировать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мусор </a:t>
            </a:r>
            <a:r>
              <a:rPr lang="en-US" b="1" i="1" dirty="0" smtClean="0">
                <a:solidFill>
                  <a:schemeClr val="accent2">
                    <a:lumMod val="50000"/>
                  </a:schemeClr>
                </a:solidFill>
              </a:rPr>
              <a:t>:</a:t>
            </a:r>
          </a:p>
          <a:p>
            <a:endParaRPr lang="ru-RU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86116" y="1071546"/>
            <a:ext cx="21431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</a:rPr>
              <a:t>Бумага.</a:t>
            </a:r>
          </a:p>
          <a:p>
            <a:r>
              <a:rPr lang="ru-RU" sz="1200" b="1" dirty="0" smtClean="0">
                <a:solidFill>
                  <a:srgbClr val="008000"/>
                </a:solidFill>
              </a:rPr>
              <a:t>Можно</a:t>
            </a:r>
            <a:r>
              <a:rPr lang="en-US" sz="1200" b="1" dirty="0" smtClean="0">
                <a:solidFill>
                  <a:srgbClr val="008000"/>
                </a:solidFill>
              </a:rPr>
              <a:t>:</a:t>
            </a:r>
            <a:r>
              <a:rPr lang="ru-RU" sz="1200" b="1" dirty="0" smtClean="0">
                <a:solidFill>
                  <a:srgbClr val="008000"/>
                </a:solidFill>
              </a:rPr>
              <a:t> 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1.чистую, сухую бумагу. </a:t>
            </a:r>
          </a:p>
          <a:p>
            <a:r>
              <a:rPr lang="ru-RU" sz="1200" b="1" dirty="0" smtClean="0">
                <a:solidFill>
                  <a:schemeClr val="bg1"/>
                </a:solidFill>
              </a:rPr>
              <a:t>2.Картонные коробки, газеты , журналы и каталоги.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Нельзя</a:t>
            </a:r>
            <a:r>
              <a:rPr lang="en-US" sz="1200" b="1" dirty="0" smtClean="0">
                <a:solidFill>
                  <a:srgbClr val="FF0000"/>
                </a:solidFill>
              </a:rPr>
              <a:t>: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1. Коробки из под сока или молока.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2. Одноразовая посуда.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3. Картонные коробки с остатками пищи.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43240" y="3000372"/>
            <a:ext cx="278608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i="1" dirty="0" smtClean="0">
                <a:solidFill>
                  <a:schemeClr val="accent2">
                    <a:lumMod val="50000"/>
                  </a:schemeClr>
                </a:solidFill>
              </a:rPr>
              <a:t>Стекло.</a:t>
            </a:r>
          </a:p>
          <a:p>
            <a:r>
              <a:rPr lang="ru-RU" sz="1200" b="1" dirty="0" smtClean="0">
                <a:solidFill>
                  <a:srgbClr val="008000"/>
                </a:solidFill>
              </a:rPr>
              <a:t>Можно</a:t>
            </a:r>
            <a:r>
              <a:rPr lang="en-US" sz="1200" b="1" dirty="0" smtClean="0">
                <a:solidFill>
                  <a:srgbClr val="008000"/>
                </a:solidFill>
              </a:rPr>
              <a:t>:</a:t>
            </a:r>
            <a:endParaRPr lang="ru-RU" sz="1200" b="1" dirty="0" smtClean="0">
              <a:solidFill>
                <a:srgbClr val="008000"/>
              </a:solidFill>
            </a:endParaRPr>
          </a:p>
          <a:p>
            <a:r>
              <a:rPr lang="ru-RU" sz="1200" b="1" dirty="0" smtClean="0">
                <a:solidFill>
                  <a:schemeClr val="bg1"/>
                </a:solidFill>
              </a:rPr>
              <a:t>1.Только чистые стеклянные банки и бутылки.</a:t>
            </a:r>
          </a:p>
          <a:p>
            <a:r>
              <a:rPr lang="ru-RU" sz="1200" b="1" dirty="0" smtClean="0">
                <a:solidFill>
                  <a:srgbClr val="FF0000"/>
                </a:solidFill>
              </a:rPr>
              <a:t>Нельзя</a:t>
            </a:r>
            <a:r>
              <a:rPr lang="en-US" sz="1200" b="1" dirty="0" smtClean="0">
                <a:solidFill>
                  <a:srgbClr val="FF0000"/>
                </a:solidFill>
              </a:rPr>
              <a:t>:</a:t>
            </a:r>
            <a:endParaRPr lang="ru-RU" sz="1200" b="1" dirty="0" smtClean="0">
              <a:solidFill>
                <a:srgbClr val="FF0000"/>
              </a:solidFill>
            </a:endParaRP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1. Керамическую посуду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2. Зеркала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3. Автомобильное стекло.</a:t>
            </a:r>
            <a:endParaRPr lang="ru-RU" sz="12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43240" y="4500570"/>
            <a:ext cx="328614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accent2">
                    <a:lumMod val="75000"/>
                  </a:schemeClr>
                </a:solidFill>
              </a:rPr>
              <a:t>Пластмасса.</a:t>
            </a:r>
          </a:p>
          <a:p>
            <a:r>
              <a:rPr lang="ru-RU" sz="1200" b="1" dirty="0" smtClean="0">
                <a:solidFill>
                  <a:srgbClr val="008000"/>
                </a:solidFill>
              </a:rPr>
              <a:t>Можно</a:t>
            </a:r>
            <a:r>
              <a:rPr lang="en-US" sz="1200" b="1" dirty="0" smtClean="0">
                <a:solidFill>
                  <a:srgbClr val="008000"/>
                </a:solidFill>
              </a:rPr>
              <a:t>:</a:t>
            </a:r>
            <a:endParaRPr lang="ru-RU" sz="1200" b="1" dirty="0" smtClean="0">
              <a:solidFill>
                <a:srgbClr val="008000"/>
              </a:solidFill>
            </a:endParaRPr>
          </a:p>
          <a:p>
            <a:pPr marL="342900" indent="-342900">
              <a:buAutoNum type="arabicPeriod"/>
            </a:pPr>
            <a:r>
              <a:rPr lang="ru-RU" sz="1200" b="1" dirty="0" smtClean="0">
                <a:solidFill>
                  <a:schemeClr val="bg1"/>
                </a:solidFill>
              </a:rPr>
              <a:t>Только чистые пластмассовые упаковки.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2. Выбрасывать пленку и целлофановые мешки.</a:t>
            </a:r>
          </a:p>
          <a:p>
            <a:pPr marL="342900" indent="-342900"/>
            <a:r>
              <a:rPr lang="ru-RU" sz="1200" b="1" dirty="0" smtClean="0">
                <a:solidFill>
                  <a:srgbClr val="FF0000"/>
                </a:solidFill>
              </a:rPr>
              <a:t>Нельзя</a:t>
            </a:r>
            <a:r>
              <a:rPr lang="en-US" sz="1200" b="1" dirty="0" smtClean="0">
                <a:solidFill>
                  <a:srgbClr val="FF0000"/>
                </a:solidFill>
              </a:rPr>
              <a:t>:</a:t>
            </a:r>
          </a:p>
          <a:p>
            <a:pPr marL="342900" indent="-342900"/>
            <a:r>
              <a:rPr lang="en-US" sz="1200" b="1" dirty="0" smtClean="0">
                <a:solidFill>
                  <a:schemeClr val="bg1"/>
                </a:solidFill>
              </a:rPr>
              <a:t>1</a:t>
            </a:r>
            <a:r>
              <a:rPr lang="ru-RU" sz="1200" b="1" dirty="0" smtClean="0">
                <a:solidFill>
                  <a:schemeClr val="bg1"/>
                </a:solidFill>
              </a:rPr>
              <a:t>.</a:t>
            </a:r>
            <a:r>
              <a:rPr lang="en-US" sz="1200" b="1" dirty="0" smtClean="0">
                <a:solidFill>
                  <a:schemeClr val="bg1"/>
                </a:solidFill>
              </a:rPr>
              <a:t> </a:t>
            </a:r>
            <a:r>
              <a:rPr lang="ru-RU" sz="1200" b="1" dirty="0" smtClean="0">
                <a:solidFill>
                  <a:schemeClr val="bg1"/>
                </a:solidFill>
              </a:rPr>
              <a:t>Пластмассовые игрушки и домашние приборы.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2. Отходы из пенопласта.</a:t>
            </a:r>
          </a:p>
          <a:p>
            <a:pPr marL="342900" indent="-342900"/>
            <a:r>
              <a:rPr lang="ru-RU" sz="1200" b="1" dirty="0" smtClean="0">
                <a:solidFill>
                  <a:schemeClr val="bg1"/>
                </a:solidFill>
              </a:rPr>
              <a:t>3.  Упаковки от чипсов.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429388" y="28572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В Швеции закончился мусор.</a:t>
            </a:r>
            <a:endParaRPr lang="ru-RU" b="1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429388" y="2143116"/>
            <a:ext cx="2428892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bg1"/>
                </a:solidFill>
              </a:rPr>
              <a:t>Совсем недавно мир потрясла новость о том, что в Швеции закончился мусор и власти страны готовы ввозить его для утилизации с других стран. В один момент в Швеции сортировка мусора достигла всеобщего масштаба. Благодаря этому свалок в стране почти не осталось, а отходы стали либо топливом, либо использовались заново.</a:t>
            </a:r>
          </a:p>
          <a:p>
            <a:endParaRPr lang="ru-RU" dirty="0"/>
          </a:p>
        </p:txBody>
      </p:sp>
      <p:pic>
        <p:nvPicPr>
          <p:cNvPr id="16" name="Рисунок 15" descr="151879645316425048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062" y="5277624"/>
            <a:ext cx="2249466" cy="1281153"/>
          </a:xfrm>
          <a:prstGeom prst="rect">
            <a:avLst/>
          </a:prstGeom>
        </p:spPr>
      </p:pic>
      <p:pic>
        <p:nvPicPr>
          <p:cNvPr id="17" name="Рисунок 16" descr="151879635015824625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9388" y="857232"/>
            <a:ext cx="2177683" cy="128588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8">
      <a:dk1>
        <a:srgbClr val="000000"/>
      </a:dk1>
      <a:lt1>
        <a:sysClr val="window" lastClr="FFFFFF"/>
      </a:lt1>
      <a:dk2>
        <a:srgbClr val="CCFFCC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302</Words>
  <Application>Microsoft Office PowerPoint</Application>
  <PresentationFormat>Экран (4:3)</PresentationFormat>
  <Paragraphs>49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Разложение мусора:                                                  Мусор - предметы или товары, потерявшие свои потребительские свойства. Пищевые отходы – 2 недели; Бумажные салфетки – 1 мес.; Коробки от хлопьев – 6 недель; Упаковки от сока – 2-3 мес.; Окурки -  2 года; Пластиковые пакеты – до 20 лет; Металлический мусор и резина – 50 лет;  Полиэтиленовые пакеты – 100лет; Алюминиевые банки – 200 лет;  Пластиковые бутылки 500 лет; Стеклянные банки и бутылки–до2млн.лет ; Батарейки – более 2 млн. лет  </vt:lpstr>
      <vt:lpstr>Почему нужно перерабатывать отходы?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Разложение мусора:                                                  Мусор - предметы или товары, потерявшие свои потребительские свойства. Пищевые отходы – 2 недели; Бумажные салфетки – 1 мес.; Коробки от хлопьев – 6 недель; Упаковки от сока – 2-3 мес.; Окурки -  2 года; Пластиковые пакеты – до 20 лет; Металлический мусор и резина – 50 лет;  Полиэтиленовые пакеты – 100лет; Алюминиевые банки – 200 лет;  Пластиковые бутылки 500 лет; Стеклянные банки и бутылки–до2млн.лет ; Батарейки – более 2 млн. лет</dc:title>
  <dc:creator>admin</dc:creator>
  <cp:lastModifiedBy>Пользователь</cp:lastModifiedBy>
  <cp:revision>15</cp:revision>
  <dcterms:created xsi:type="dcterms:W3CDTF">2020-01-09T02:53:05Z</dcterms:created>
  <dcterms:modified xsi:type="dcterms:W3CDTF">2020-01-08T02:57:09Z</dcterms:modified>
</cp:coreProperties>
</file>